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theme/themeOverride6.xml" ContentType="application/vnd.openxmlformats-officedocument.themeOverr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drawings/drawing1.xml" ContentType="application/vnd.openxmlformats-officedocument.drawingml.chartshapes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5"/>
  </p:notesMasterIdLst>
  <p:sldIdLst>
    <p:sldId id="355" r:id="rId3"/>
    <p:sldId id="624" r:id="rId4"/>
    <p:sldId id="625" r:id="rId5"/>
    <p:sldId id="707" r:id="rId6"/>
    <p:sldId id="626" r:id="rId7"/>
    <p:sldId id="491" r:id="rId8"/>
    <p:sldId id="390" r:id="rId9"/>
    <p:sldId id="627" r:id="rId10"/>
    <p:sldId id="392" r:id="rId11"/>
    <p:sldId id="540" r:id="rId12"/>
    <p:sldId id="541" r:id="rId13"/>
    <p:sldId id="542" r:id="rId14"/>
    <p:sldId id="631" r:id="rId15"/>
    <p:sldId id="286" r:id="rId16"/>
    <p:sldId id="632" r:id="rId17"/>
    <p:sldId id="634" r:id="rId18"/>
    <p:sldId id="635" r:id="rId19"/>
    <p:sldId id="637" r:id="rId20"/>
    <p:sldId id="636" r:id="rId21"/>
    <p:sldId id="639" r:id="rId22"/>
    <p:sldId id="640" r:id="rId23"/>
    <p:sldId id="564" r:id="rId24"/>
    <p:sldId id="423" r:id="rId25"/>
    <p:sldId id="598" r:id="rId26"/>
    <p:sldId id="553" r:id="rId27"/>
    <p:sldId id="682" r:id="rId28"/>
    <p:sldId id="654" r:id="rId29"/>
    <p:sldId id="666" r:id="rId30"/>
    <p:sldId id="657" r:id="rId31"/>
    <p:sldId id="653" r:id="rId32"/>
    <p:sldId id="504" r:id="rId33"/>
    <p:sldId id="683" r:id="rId34"/>
    <p:sldId id="658" r:id="rId35"/>
    <p:sldId id="659" r:id="rId36"/>
    <p:sldId id="660" r:id="rId37"/>
    <p:sldId id="503" r:id="rId38"/>
    <p:sldId id="689" r:id="rId39"/>
    <p:sldId id="705" r:id="rId40"/>
    <p:sldId id="706" r:id="rId41"/>
    <p:sldId id="595" r:id="rId42"/>
    <p:sldId id="620" r:id="rId43"/>
    <p:sldId id="684" r:id="rId44"/>
    <p:sldId id="621" r:id="rId45"/>
    <p:sldId id="704" r:id="rId46"/>
    <p:sldId id="685" r:id="rId47"/>
    <p:sldId id="622" r:id="rId48"/>
    <p:sldId id="686" r:id="rId49"/>
    <p:sldId id="667" r:id="rId50"/>
    <p:sldId id="690" r:id="rId51"/>
    <p:sldId id="691" r:id="rId52"/>
    <p:sldId id="692" r:id="rId53"/>
    <p:sldId id="693" r:id="rId54"/>
    <p:sldId id="694" r:id="rId55"/>
    <p:sldId id="695" r:id="rId56"/>
    <p:sldId id="670" r:id="rId57"/>
    <p:sldId id="671" r:id="rId58"/>
    <p:sldId id="672" r:id="rId59"/>
    <p:sldId id="673" r:id="rId60"/>
    <p:sldId id="674" r:id="rId61"/>
    <p:sldId id="696" r:id="rId62"/>
    <p:sldId id="680" r:id="rId63"/>
    <p:sldId id="697" r:id="rId64"/>
    <p:sldId id="681" r:id="rId65"/>
    <p:sldId id="698" r:id="rId66"/>
    <p:sldId id="699" r:id="rId67"/>
    <p:sldId id="703" r:id="rId68"/>
    <p:sldId id="675" r:id="rId69"/>
    <p:sldId id="669" r:id="rId70"/>
    <p:sldId id="676" r:id="rId71"/>
    <p:sldId id="677" r:id="rId72"/>
    <p:sldId id="678" r:id="rId73"/>
    <p:sldId id="679" r:id="rId74"/>
  </p:sldIdLst>
  <p:sldSz cx="9906000" cy="6858000" type="A4"/>
  <p:notesSz cx="7010400" cy="9296400"/>
  <p:defaultTextStyle>
    <a:defPPr>
      <a:defRPr lang="es-A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26" y="-1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655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6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4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STEBAN\1sistematico\NOVIEMBRE\RESULTADOS%20tendencias.xlsx" TargetMode="External"/><Relationship Id="rId1" Type="http://schemas.openxmlformats.org/officeDocument/2006/relationships/themeOverride" Target="../theme/themeOverride5.xm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Hoja1!$C$153</c:f>
              <c:strCache>
                <c:ptCount val="1"/>
                <c:pt idx="0">
                  <c:v>  Incremento de sueldo menor a la inflación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Hoja1!$D$152:$J$152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Hoja1!$D$153:$J$153</c:f>
              <c:numCache>
                <c:formatCode>General</c:formatCode>
                <c:ptCount val="7"/>
                <c:pt idx="0">
                  <c:v>81.7</c:v>
                </c:pt>
                <c:pt idx="1">
                  <c:v>68.3</c:v>
                </c:pt>
                <c:pt idx="2">
                  <c:v>67.900000000000006</c:v>
                </c:pt>
                <c:pt idx="3">
                  <c:v>65.099999999999994</c:v>
                </c:pt>
                <c:pt idx="4">
                  <c:v>79.7</c:v>
                </c:pt>
                <c:pt idx="5">
                  <c:v>66.400000000000006</c:v>
                </c:pt>
                <c:pt idx="6">
                  <c:v>63.9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Hoja1!$C$154</c:f>
              <c:strCache>
                <c:ptCount val="1"/>
                <c:pt idx="0">
                  <c:v>  Sufrir algún tipo de delito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Hoja1!$D$152:$J$152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Hoja1!$D$154:$J$154</c:f>
              <c:numCache>
                <c:formatCode>General</c:formatCode>
                <c:ptCount val="7"/>
                <c:pt idx="0">
                  <c:v>74.2</c:v>
                </c:pt>
                <c:pt idx="1">
                  <c:v>71.400000000000006</c:v>
                </c:pt>
                <c:pt idx="2">
                  <c:v>72.599999999999994</c:v>
                </c:pt>
                <c:pt idx="3">
                  <c:v>74.400000000000006</c:v>
                </c:pt>
                <c:pt idx="4">
                  <c:v>80.599999999999994</c:v>
                </c:pt>
                <c:pt idx="5">
                  <c:v>70.8</c:v>
                </c:pt>
                <c:pt idx="6">
                  <c:v>73.7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Hoja1!$C$155</c:f>
              <c:strCache>
                <c:ptCount val="1"/>
                <c:pt idx="0">
                  <c:v> Sufrir cortes de electricidad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Hoja1!$D$152:$J$152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Hoja1!$D$155:$J$155</c:f>
              <c:numCache>
                <c:formatCode>General</c:formatCode>
                <c:ptCount val="7"/>
                <c:pt idx="0">
                  <c:v>74</c:v>
                </c:pt>
                <c:pt idx="1">
                  <c:v>55.7</c:v>
                </c:pt>
                <c:pt idx="2">
                  <c:v>57.8</c:v>
                </c:pt>
                <c:pt idx="3">
                  <c:v>58</c:v>
                </c:pt>
                <c:pt idx="4">
                  <c:v>70.8</c:v>
                </c:pt>
                <c:pt idx="5">
                  <c:v>69.3</c:v>
                </c:pt>
                <c:pt idx="6">
                  <c:v>69.099999999999994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Hoja1!$C$156</c:f>
              <c:strCache>
                <c:ptCount val="1"/>
                <c:pt idx="0">
                  <c:v>  Sufrir inconvenientes con el transporte publico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Hoja1!$D$152:$J$152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Hoja1!$D$156:$J$156</c:f>
              <c:numCache>
                <c:formatCode>General</c:formatCode>
                <c:ptCount val="7"/>
                <c:pt idx="0">
                  <c:v>62.3</c:v>
                </c:pt>
                <c:pt idx="1">
                  <c:v>58.3</c:v>
                </c:pt>
                <c:pt idx="2">
                  <c:v>58.3</c:v>
                </c:pt>
                <c:pt idx="3">
                  <c:v>50.3</c:v>
                </c:pt>
                <c:pt idx="4">
                  <c:v>52.5</c:v>
                </c:pt>
                <c:pt idx="5">
                  <c:v>46.6</c:v>
                </c:pt>
                <c:pt idx="6">
                  <c:v>59.6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Hoja1!$C$157</c:f>
              <c:strCache>
                <c:ptCount val="1"/>
                <c:pt idx="0">
                  <c:v>  Quedarse sin trabajo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Hoja1!$D$152:$J$152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Hoja1!$D$157:$J$157</c:f>
              <c:numCache>
                <c:formatCode>General</c:formatCode>
                <c:ptCount val="7"/>
                <c:pt idx="0">
                  <c:v>28.7</c:v>
                </c:pt>
                <c:pt idx="1">
                  <c:v>33</c:v>
                </c:pt>
                <c:pt idx="2">
                  <c:v>38.6</c:v>
                </c:pt>
                <c:pt idx="3">
                  <c:v>38.299999999999997</c:v>
                </c:pt>
                <c:pt idx="4">
                  <c:v>46</c:v>
                </c:pt>
                <c:pt idx="5">
                  <c:v>32.200000000000003</c:v>
                </c:pt>
                <c:pt idx="6">
                  <c:v>29.6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903488"/>
        <c:axId val="91905024"/>
      </c:lineChart>
      <c:catAx>
        <c:axId val="91903488"/>
        <c:scaling>
          <c:orientation val="minMax"/>
        </c:scaling>
        <c:delete val="0"/>
        <c:axPos val="b"/>
        <c:majorTickMark val="out"/>
        <c:minorTickMark val="none"/>
        <c:tickLblPos val="nextTo"/>
        <c:crossAx val="91905024"/>
        <c:crosses val="autoZero"/>
        <c:auto val="1"/>
        <c:lblAlgn val="ctr"/>
        <c:lblOffset val="100"/>
        <c:noMultiLvlLbl val="0"/>
      </c:catAx>
      <c:valAx>
        <c:axId val="91905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190348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Hoja1!$B$162</c:f>
              <c:strCache>
                <c:ptCount val="1"/>
                <c:pt idx="0">
                  <c:v>ALTO RIESGO ECONOMICO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Hoja1!$C$161:$I$161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Hoja1!$C$162:$I$162</c:f>
              <c:numCache>
                <c:formatCode>General</c:formatCode>
                <c:ptCount val="7"/>
                <c:pt idx="0">
                  <c:v>62.4</c:v>
                </c:pt>
                <c:pt idx="1">
                  <c:v>64.900000000000006</c:v>
                </c:pt>
                <c:pt idx="2">
                  <c:v>64.5</c:v>
                </c:pt>
                <c:pt idx="3">
                  <c:v>66.5</c:v>
                </c:pt>
                <c:pt idx="4">
                  <c:v>75.400000000000006</c:v>
                </c:pt>
                <c:pt idx="5">
                  <c:v>61</c:v>
                </c:pt>
                <c:pt idx="6">
                  <c:v>59.4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Hoja1!$B$163</c:f>
              <c:strCache>
                <c:ptCount val="1"/>
                <c:pt idx="0">
                  <c:v>ALTO RIESGO SOCIAL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Hoja1!$C$161:$I$161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Hoja1!$C$163:$I$163</c:f>
              <c:numCache>
                <c:formatCode>General</c:formatCode>
                <c:ptCount val="7"/>
                <c:pt idx="0">
                  <c:v>57.1</c:v>
                </c:pt>
                <c:pt idx="1">
                  <c:v>65.7</c:v>
                </c:pt>
                <c:pt idx="2">
                  <c:v>63</c:v>
                </c:pt>
                <c:pt idx="3">
                  <c:v>55</c:v>
                </c:pt>
                <c:pt idx="4">
                  <c:v>59</c:v>
                </c:pt>
                <c:pt idx="5">
                  <c:v>53.1</c:v>
                </c:pt>
                <c:pt idx="6">
                  <c:v>56.6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Hoja1!$B$164</c:f>
              <c:strCache>
                <c:ptCount val="1"/>
                <c:pt idx="0">
                  <c:v>ALTO RIESGO PERSONAL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Hoja1!$C$161:$I$161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Hoja1!$C$164:$I$164</c:f>
              <c:numCache>
                <c:formatCode>General</c:formatCode>
                <c:ptCount val="7"/>
                <c:pt idx="0">
                  <c:v>35.200000000000003</c:v>
                </c:pt>
                <c:pt idx="1">
                  <c:v>35.299999999999997</c:v>
                </c:pt>
                <c:pt idx="2">
                  <c:v>38.299999999999997</c:v>
                </c:pt>
                <c:pt idx="3">
                  <c:v>38.6</c:v>
                </c:pt>
                <c:pt idx="4">
                  <c:v>52.6</c:v>
                </c:pt>
                <c:pt idx="5">
                  <c:v>40.9</c:v>
                </c:pt>
                <c:pt idx="6">
                  <c:v>37.299999999999997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Hoja1!$B$165</c:f>
              <c:strCache>
                <c:ptCount val="1"/>
                <c:pt idx="0">
                  <c:v>ALTO RIESGO POLITICO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Hoja1!$C$161:$I$161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Hoja1!$C$165:$I$165</c:f>
              <c:numCache>
                <c:formatCode>General</c:formatCode>
                <c:ptCount val="7"/>
                <c:pt idx="0">
                  <c:v>3.9</c:v>
                </c:pt>
                <c:pt idx="1">
                  <c:v>8.4</c:v>
                </c:pt>
                <c:pt idx="2">
                  <c:v>3.7</c:v>
                </c:pt>
                <c:pt idx="3">
                  <c:v>4.2</c:v>
                </c:pt>
                <c:pt idx="4">
                  <c:v>4.4000000000000004</c:v>
                </c:pt>
                <c:pt idx="5">
                  <c:v>3.6</c:v>
                </c:pt>
                <c:pt idx="6">
                  <c:v>2.6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086848"/>
        <c:axId val="93088384"/>
      </c:lineChart>
      <c:catAx>
        <c:axId val="93086848"/>
        <c:scaling>
          <c:orientation val="minMax"/>
        </c:scaling>
        <c:delete val="0"/>
        <c:axPos val="b"/>
        <c:majorTickMark val="out"/>
        <c:minorTickMark val="none"/>
        <c:tickLblPos val="nextTo"/>
        <c:crossAx val="93088384"/>
        <c:crosses val="autoZero"/>
        <c:auto val="1"/>
        <c:lblAlgn val="ctr"/>
        <c:lblOffset val="100"/>
        <c:noMultiLvlLbl val="0"/>
      </c:catAx>
      <c:valAx>
        <c:axId val="93088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308684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300" baseline="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660197874539725E-2"/>
          <c:y val="6.6086426696662912E-2"/>
          <c:w val="0.89840090315389343"/>
          <c:h val="0.64144591301087361"/>
        </c:manualLayout>
      </c:layout>
      <c:lineChart>
        <c:grouping val="standard"/>
        <c:varyColors val="0"/>
        <c:ser>
          <c:idx val="0"/>
          <c:order val="0"/>
          <c:tx>
            <c:strRef>
              <c:f>'[Gráfico en Microsoft PowerPoint]Hoja1'!$C$98</c:f>
              <c:strCache>
                <c:ptCount val="1"/>
                <c:pt idx="0">
                  <c:v>Tiene capacidad de ahorro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'[Gráfico en Microsoft PowerPoint]Hoja1'!$D$97:$J$97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'[Gráfico en Microsoft PowerPoint]Hoja1'!$D$98:$J$98</c:f>
              <c:numCache>
                <c:formatCode>General</c:formatCode>
                <c:ptCount val="7"/>
                <c:pt idx="0">
                  <c:v>29.9</c:v>
                </c:pt>
                <c:pt idx="1">
                  <c:v>27.2</c:v>
                </c:pt>
                <c:pt idx="2">
                  <c:v>22.7</c:v>
                </c:pt>
                <c:pt idx="3">
                  <c:v>20.9</c:v>
                </c:pt>
                <c:pt idx="4">
                  <c:v>23.5</c:v>
                </c:pt>
                <c:pt idx="5">
                  <c:v>24.4</c:v>
                </c:pt>
                <c:pt idx="6">
                  <c:v>23.8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'[Gráfico en Microsoft PowerPoint]Hoja1'!$C$99</c:f>
              <c:strCache>
                <c:ptCount val="1"/>
                <c:pt idx="0">
                  <c:v>No tiene capacidad ahorro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'[Gráfico en Microsoft PowerPoint]Hoja1'!$D$97:$J$97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'[Gráfico en Microsoft PowerPoint]Hoja1'!$D$99:$J$99</c:f>
              <c:numCache>
                <c:formatCode>General</c:formatCode>
                <c:ptCount val="7"/>
                <c:pt idx="0">
                  <c:v>69.5</c:v>
                </c:pt>
                <c:pt idx="1">
                  <c:v>68.8</c:v>
                </c:pt>
                <c:pt idx="2">
                  <c:v>76.900000000000006</c:v>
                </c:pt>
                <c:pt idx="3">
                  <c:v>74.7</c:v>
                </c:pt>
                <c:pt idx="4">
                  <c:v>74.5</c:v>
                </c:pt>
                <c:pt idx="5">
                  <c:v>72.5</c:v>
                </c:pt>
                <c:pt idx="6">
                  <c:v>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893184"/>
        <c:axId val="96899072"/>
      </c:lineChart>
      <c:catAx>
        <c:axId val="96893184"/>
        <c:scaling>
          <c:orientation val="minMax"/>
        </c:scaling>
        <c:delete val="0"/>
        <c:axPos val="b"/>
        <c:majorTickMark val="out"/>
        <c:minorTickMark val="none"/>
        <c:tickLblPos val="nextTo"/>
        <c:crossAx val="96899072"/>
        <c:crosses val="autoZero"/>
        <c:auto val="1"/>
        <c:lblAlgn val="ctr"/>
        <c:lblOffset val="100"/>
        <c:noMultiLvlLbl val="0"/>
      </c:catAx>
      <c:valAx>
        <c:axId val="96899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89318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Hoja4!$C$108</c:f>
              <c:strCache>
                <c:ptCount val="1"/>
                <c:pt idx="0">
                  <c:v>  El dinero extra lo gastaría en diversos consumos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Hoja4!$D$107:$J$107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Hoja4!$D$108:$J$108</c:f>
              <c:numCache>
                <c:formatCode>General</c:formatCode>
                <c:ptCount val="7"/>
                <c:pt idx="0">
                  <c:v>50.8</c:v>
                </c:pt>
                <c:pt idx="1">
                  <c:v>42.2</c:v>
                </c:pt>
                <c:pt idx="2">
                  <c:v>51.6</c:v>
                </c:pt>
                <c:pt idx="3">
                  <c:v>41.8</c:v>
                </c:pt>
                <c:pt idx="4">
                  <c:v>52.5</c:v>
                </c:pt>
                <c:pt idx="5">
                  <c:v>50.2</c:v>
                </c:pt>
                <c:pt idx="6">
                  <c:v>45.4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Hoja4!$C$109</c:f>
              <c:strCache>
                <c:ptCount val="1"/>
                <c:pt idx="0">
                  <c:v> Con el dinero extra compraría algún producto importante o durable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Hoja4!$D$107:$J$107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Hoja4!$D$109:$J$109</c:f>
              <c:numCache>
                <c:formatCode>General</c:formatCode>
                <c:ptCount val="7"/>
                <c:pt idx="0">
                  <c:v>55.5</c:v>
                </c:pt>
                <c:pt idx="1">
                  <c:v>48.6</c:v>
                </c:pt>
                <c:pt idx="2">
                  <c:v>43.8</c:v>
                </c:pt>
                <c:pt idx="3">
                  <c:v>43.2</c:v>
                </c:pt>
                <c:pt idx="4">
                  <c:v>49</c:v>
                </c:pt>
                <c:pt idx="5">
                  <c:v>40.799999999999997</c:v>
                </c:pt>
                <c:pt idx="6">
                  <c:v>45.3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Hoja4!$C$110</c:f>
              <c:strCache>
                <c:ptCount val="1"/>
                <c:pt idx="0">
                  <c:v> Con el dinero extra compraría dólares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Hoja4!$D$107:$J$107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Hoja4!$D$110:$J$110</c:f>
              <c:numCache>
                <c:formatCode>General</c:formatCode>
                <c:ptCount val="7"/>
                <c:pt idx="0">
                  <c:v>31.9</c:v>
                </c:pt>
                <c:pt idx="1">
                  <c:v>37.4</c:v>
                </c:pt>
                <c:pt idx="2">
                  <c:v>42.2</c:v>
                </c:pt>
                <c:pt idx="3">
                  <c:v>45.1</c:v>
                </c:pt>
                <c:pt idx="4">
                  <c:v>45.5</c:v>
                </c:pt>
                <c:pt idx="5">
                  <c:v>33.299999999999997</c:v>
                </c:pt>
                <c:pt idx="6">
                  <c:v>29.6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Hoja4!$C$111</c:f>
              <c:strCache>
                <c:ptCount val="1"/>
                <c:pt idx="0">
                  <c:v>  El dinero extra lo pondría en un Plazo Fijo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Hoja4!$D$107:$J$107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Hoja4!$D$111:$J$111</c:f>
              <c:numCache>
                <c:formatCode>General</c:formatCode>
                <c:ptCount val="7"/>
                <c:pt idx="0">
                  <c:v>12.1</c:v>
                </c:pt>
                <c:pt idx="1">
                  <c:v>15</c:v>
                </c:pt>
                <c:pt idx="2">
                  <c:v>23.8</c:v>
                </c:pt>
                <c:pt idx="3">
                  <c:v>18.7</c:v>
                </c:pt>
                <c:pt idx="4">
                  <c:v>16.8</c:v>
                </c:pt>
                <c:pt idx="5">
                  <c:v>11.3</c:v>
                </c:pt>
                <c:pt idx="6">
                  <c:v>15.5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667328"/>
        <c:axId val="97689600"/>
      </c:lineChart>
      <c:catAx>
        <c:axId val="97667328"/>
        <c:scaling>
          <c:orientation val="minMax"/>
        </c:scaling>
        <c:delete val="0"/>
        <c:axPos val="b"/>
        <c:majorTickMark val="out"/>
        <c:minorTickMark val="none"/>
        <c:tickLblPos val="nextTo"/>
        <c:crossAx val="97689600"/>
        <c:crosses val="autoZero"/>
        <c:auto val="1"/>
        <c:lblAlgn val="ctr"/>
        <c:lblOffset val="100"/>
        <c:noMultiLvlLbl val="0"/>
      </c:catAx>
      <c:valAx>
        <c:axId val="97689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6673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220137071604557E-2"/>
          <c:y val="0.6768844120615547"/>
          <c:w val="0.8674207767764367"/>
          <c:h val="0.30070661776296131"/>
        </c:manualLayout>
      </c:layout>
      <c:overlay val="0"/>
      <c:txPr>
        <a:bodyPr/>
        <a:lstStyle/>
        <a:p>
          <a:pPr>
            <a:defRPr sz="1200" baseline="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Hoja4!$C$119</c:f>
              <c:strCache>
                <c:ptCount val="1"/>
                <c:pt idx="0">
                  <c:v>  Piensa tomar algún préstamo personal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Hoja4!$D$118:$J$118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Hoja4!$D$119:$J$119</c:f>
              <c:numCache>
                <c:formatCode>General</c:formatCode>
                <c:ptCount val="7"/>
                <c:pt idx="0">
                  <c:v>4.9000000000000004</c:v>
                </c:pt>
                <c:pt idx="1">
                  <c:v>5.2</c:v>
                </c:pt>
                <c:pt idx="2">
                  <c:v>2.5</c:v>
                </c:pt>
                <c:pt idx="3">
                  <c:v>4.8</c:v>
                </c:pt>
                <c:pt idx="4">
                  <c:v>4.8</c:v>
                </c:pt>
                <c:pt idx="5">
                  <c:v>4.8</c:v>
                </c:pt>
                <c:pt idx="6">
                  <c:v>6.4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Hoja4!$C$120</c:f>
              <c:strCache>
                <c:ptCount val="1"/>
                <c:pt idx="0">
                  <c:v> Piensa comprar algún electrodoméstico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Hoja4!$D$118:$J$118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Hoja4!$D$120:$J$120</c:f>
              <c:numCache>
                <c:formatCode>General</c:formatCode>
                <c:ptCount val="7"/>
                <c:pt idx="0">
                  <c:v>26.2</c:v>
                </c:pt>
                <c:pt idx="1">
                  <c:v>11.5</c:v>
                </c:pt>
                <c:pt idx="2">
                  <c:v>12.8</c:v>
                </c:pt>
                <c:pt idx="3">
                  <c:v>18.2</c:v>
                </c:pt>
                <c:pt idx="4">
                  <c:v>19.2</c:v>
                </c:pt>
                <c:pt idx="5">
                  <c:v>19.8</c:v>
                </c:pt>
                <c:pt idx="6">
                  <c:v>20.8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Hoja4!$C$121</c:f>
              <c:strCache>
                <c:ptCount val="1"/>
                <c:pt idx="0">
                  <c:v>  Piensa realizar refacciones en su vivienda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Hoja4!$D$118:$J$118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Hoja4!$D$121:$J$121</c:f>
              <c:numCache>
                <c:formatCode>General</c:formatCode>
                <c:ptCount val="7"/>
                <c:pt idx="0">
                  <c:v>19.5</c:v>
                </c:pt>
                <c:pt idx="1">
                  <c:v>14.5</c:v>
                </c:pt>
                <c:pt idx="2">
                  <c:v>10.199999999999999</c:v>
                </c:pt>
                <c:pt idx="3">
                  <c:v>17.600000000000001</c:v>
                </c:pt>
                <c:pt idx="4">
                  <c:v>16.7</c:v>
                </c:pt>
                <c:pt idx="5">
                  <c:v>15.1</c:v>
                </c:pt>
                <c:pt idx="6">
                  <c:v>17.899999999999999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Hoja4!$C$122</c:f>
              <c:strCache>
                <c:ptCount val="1"/>
                <c:pt idx="0">
                  <c:v>  Piensa comprar un auto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Hoja4!$D$118:$J$118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Hoja4!$D$122:$J$122</c:f>
              <c:numCache>
                <c:formatCode>General</c:formatCode>
                <c:ptCount val="7"/>
                <c:pt idx="0">
                  <c:v>6</c:v>
                </c:pt>
                <c:pt idx="1">
                  <c:v>5.2</c:v>
                </c:pt>
                <c:pt idx="2">
                  <c:v>3.6</c:v>
                </c:pt>
                <c:pt idx="3">
                  <c:v>4.4000000000000004</c:v>
                </c:pt>
                <c:pt idx="4">
                  <c:v>3.2</c:v>
                </c:pt>
                <c:pt idx="5">
                  <c:v>3.1</c:v>
                </c:pt>
                <c:pt idx="6">
                  <c:v>4.7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Hoja4!$C$123</c:f>
              <c:strCache>
                <c:ptCount val="1"/>
                <c:pt idx="0">
                  <c:v> Piensa tomar un crédito hipotecario</c:v>
                </c:pt>
              </c:strCache>
            </c:strRef>
          </c:tx>
          <c:marker>
            <c:symbol val="none"/>
          </c:marker>
          <c:cat>
            <c:strRef>
              <c:f>Hoja4!$D$118:$J$118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Hoja4!$D$123:$J$123</c:f>
              <c:numCache>
                <c:formatCode>General</c:formatCode>
                <c:ptCount val="7"/>
                <c:pt idx="0">
                  <c:v>1.4</c:v>
                </c:pt>
                <c:pt idx="1">
                  <c:v>7.2</c:v>
                </c:pt>
                <c:pt idx="2">
                  <c:v>1.6</c:v>
                </c:pt>
                <c:pt idx="3">
                  <c:v>2.8</c:v>
                </c:pt>
                <c:pt idx="4">
                  <c:v>3.3</c:v>
                </c:pt>
                <c:pt idx="5">
                  <c:v>3.3</c:v>
                </c:pt>
                <c:pt idx="6">
                  <c:v>1.8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Hoja4!$C$124</c:f>
              <c:strCache>
                <c:ptCount val="1"/>
                <c:pt idx="0">
                  <c:v>  Piensa irse de vacaciones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Hoja4!$D$118:$J$118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Hoja4!$D$124:$J$124</c:f>
              <c:numCache>
                <c:formatCode>General</c:formatCode>
                <c:ptCount val="7"/>
                <c:pt idx="0">
                  <c:v>34.799999999999997</c:v>
                </c:pt>
                <c:pt idx="1">
                  <c:v>27.5</c:v>
                </c:pt>
                <c:pt idx="2">
                  <c:v>21.7</c:v>
                </c:pt>
                <c:pt idx="3">
                  <c:v>30.4</c:v>
                </c:pt>
                <c:pt idx="4">
                  <c:v>37.700000000000003</c:v>
                </c:pt>
                <c:pt idx="5">
                  <c:v>38.299999999999997</c:v>
                </c:pt>
                <c:pt idx="6">
                  <c:v>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881920"/>
        <c:axId val="98883456"/>
      </c:lineChart>
      <c:catAx>
        <c:axId val="98881920"/>
        <c:scaling>
          <c:orientation val="minMax"/>
        </c:scaling>
        <c:delete val="0"/>
        <c:axPos val="b"/>
        <c:majorTickMark val="out"/>
        <c:minorTickMark val="none"/>
        <c:tickLblPos val="nextTo"/>
        <c:crossAx val="98883456"/>
        <c:crosses val="autoZero"/>
        <c:auto val="1"/>
        <c:lblAlgn val="ctr"/>
        <c:lblOffset val="100"/>
        <c:noMultiLvlLbl val="0"/>
      </c:catAx>
      <c:valAx>
        <c:axId val="98883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888192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Hoja4!$D$134:$J$134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Hoja4!$D$135:$J$135</c:f>
              <c:numCache>
                <c:formatCode>General</c:formatCode>
                <c:ptCount val="7"/>
                <c:pt idx="0">
                  <c:v>48</c:v>
                </c:pt>
                <c:pt idx="1">
                  <c:v>60.7</c:v>
                </c:pt>
                <c:pt idx="2">
                  <c:v>69.400000000000006</c:v>
                </c:pt>
                <c:pt idx="3">
                  <c:v>54.1</c:v>
                </c:pt>
                <c:pt idx="4">
                  <c:v>64</c:v>
                </c:pt>
                <c:pt idx="5">
                  <c:v>60</c:v>
                </c:pt>
                <c:pt idx="6">
                  <c:v>55.1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738368"/>
        <c:axId val="99739904"/>
      </c:lineChart>
      <c:catAx>
        <c:axId val="99738368"/>
        <c:scaling>
          <c:orientation val="minMax"/>
        </c:scaling>
        <c:delete val="0"/>
        <c:axPos val="b"/>
        <c:majorTickMark val="out"/>
        <c:minorTickMark val="none"/>
        <c:tickLblPos val="nextTo"/>
        <c:crossAx val="99739904"/>
        <c:crosses val="autoZero"/>
        <c:auto val="1"/>
        <c:lblAlgn val="ctr"/>
        <c:lblOffset val="100"/>
        <c:noMultiLvlLbl val="0"/>
      </c:catAx>
      <c:valAx>
        <c:axId val="99739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9738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Hoja4!$D$169:$J$169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Hoja4!$D$170:$J$170</c:f>
              <c:numCache>
                <c:formatCode>General</c:formatCode>
                <c:ptCount val="7"/>
                <c:pt idx="0">
                  <c:v>56.8</c:v>
                </c:pt>
                <c:pt idx="1">
                  <c:v>66.599999999999994</c:v>
                </c:pt>
                <c:pt idx="2">
                  <c:v>61.7</c:v>
                </c:pt>
                <c:pt idx="3">
                  <c:v>58</c:v>
                </c:pt>
                <c:pt idx="4">
                  <c:v>67.8</c:v>
                </c:pt>
                <c:pt idx="5">
                  <c:v>55.3</c:v>
                </c:pt>
                <c:pt idx="6">
                  <c:v>52.5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717312"/>
        <c:axId val="100718848"/>
      </c:lineChart>
      <c:catAx>
        <c:axId val="100717312"/>
        <c:scaling>
          <c:orientation val="minMax"/>
        </c:scaling>
        <c:delete val="0"/>
        <c:axPos val="b"/>
        <c:majorTickMark val="out"/>
        <c:minorTickMark val="none"/>
        <c:tickLblPos val="nextTo"/>
        <c:crossAx val="100718848"/>
        <c:crosses val="autoZero"/>
        <c:auto val="1"/>
        <c:lblAlgn val="ctr"/>
        <c:lblOffset val="100"/>
        <c:noMultiLvlLbl val="0"/>
      </c:catAx>
      <c:valAx>
        <c:axId val="100718848"/>
        <c:scaling>
          <c:orientation val="minMax"/>
          <c:min val="3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7173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Hoja4!$C$189</c:f>
              <c:strCache>
                <c:ptCount val="1"/>
                <c:pt idx="0">
                  <c:v>Un país necesita instituciones democráticas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Hoja4!$D$188:$J$188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Hoja4!$D$189:$J$189</c:f>
              <c:numCache>
                <c:formatCode>General</c:formatCode>
                <c:ptCount val="7"/>
                <c:pt idx="0">
                  <c:v>54.8</c:v>
                </c:pt>
                <c:pt idx="1">
                  <c:v>61.8</c:v>
                </c:pt>
                <c:pt idx="2">
                  <c:v>56.2</c:v>
                </c:pt>
                <c:pt idx="3">
                  <c:v>54.5</c:v>
                </c:pt>
                <c:pt idx="4">
                  <c:v>51.9</c:v>
                </c:pt>
                <c:pt idx="5">
                  <c:v>63.2</c:v>
                </c:pt>
                <c:pt idx="6">
                  <c:v>60.5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Hoja4!$C$190</c:f>
              <c:strCache>
                <c:ptCount val="1"/>
                <c:pt idx="0">
                  <c:v>Necesita un líder fuerte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Hoja4!$D$188:$J$188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Hoja4!$D$190:$J$190</c:f>
              <c:numCache>
                <c:formatCode>General</c:formatCode>
                <c:ptCount val="7"/>
                <c:pt idx="0">
                  <c:v>41.2</c:v>
                </c:pt>
                <c:pt idx="1">
                  <c:v>33.799999999999997</c:v>
                </c:pt>
                <c:pt idx="2">
                  <c:v>41.2</c:v>
                </c:pt>
                <c:pt idx="3">
                  <c:v>41.7</c:v>
                </c:pt>
                <c:pt idx="4">
                  <c:v>44.5</c:v>
                </c:pt>
                <c:pt idx="5">
                  <c:v>34</c:v>
                </c:pt>
                <c:pt idx="6">
                  <c:v>36.200000000000003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484416"/>
        <c:axId val="101485952"/>
      </c:lineChart>
      <c:catAx>
        <c:axId val="101484416"/>
        <c:scaling>
          <c:orientation val="minMax"/>
        </c:scaling>
        <c:delete val="0"/>
        <c:axPos val="b"/>
        <c:majorTickMark val="out"/>
        <c:minorTickMark val="none"/>
        <c:tickLblPos val="nextTo"/>
        <c:crossAx val="101485952"/>
        <c:crosses val="autoZero"/>
        <c:auto val="1"/>
        <c:lblAlgn val="ctr"/>
        <c:lblOffset val="100"/>
        <c:noMultiLvlLbl val="0"/>
      </c:catAx>
      <c:valAx>
        <c:axId val="101485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148441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Hoja4!$C$195</c:f>
              <c:strCache>
                <c:ptCount val="1"/>
                <c:pt idx="0">
                  <c:v>Es mejor la democracia aunque haya desorden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Hoja4!$D$194:$J$194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Hoja4!$D$195:$J$195</c:f>
              <c:numCache>
                <c:formatCode>General</c:formatCode>
                <c:ptCount val="7"/>
                <c:pt idx="0">
                  <c:v>64.2</c:v>
                </c:pt>
                <c:pt idx="1">
                  <c:v>60.7</c:v>
                </c:pt>
                <c:pt idx="2">
                  <c:v>60.1</c:v>
                </c:pt>
                <c:pt idx="3">
                  <c:v>54.5</c:v>
                </c:pt>
                <c:pt idx="4">
                  <c:v>55.4</c:v>
                </c:pt>
                <c:pt idx="5">
                  <c:v>59.9</c:v>
                </c:pt>
                <c:pt idx="6">
                  <c:v>63.4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Hoja4!$C$196</c:f>
              <c:strCache>
                <c:ptCount val="1"/>
                <c:pt idx="0">
                  <c:v>Es mejor el orden aunque se limiten las libertades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Hoja4!$D$194:$J$194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Hoja4!$D$196:$J$196</c:f>
              <c:numCache>
                <c:formatCode>General</c:formatCode>
                <c:ptCount val="7"/>
                <c:pt idx="0">
                  <c:v>32.1</c:v>
                </c:pt>
                <c:pt idx="1">
                  <c:v>33.1</c:v>
                </c:pt>
                <c:pt idx="2">
                  <c:v>36</c:v>
                </c:pt>
                <c:pt idx="3">
                  <c:v>41.7</c:v>
                </c:pt>
                <c:pt idx="4">
                  <c:v>42.5</c:v>
                </c:pt>
                <c:pt idx="5">
                  <c:v>34.4</c:v>
                </c:pt>
                <c:pt idx="6">
                  <c:v>33.799999999999997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203392"/>
        <c:axId val="102204928"/>
      </c:lineChart>
      <c:catAx>
        <c:axId val="102203392"/>
        <c:scaling>
          <c:orientation val="minMax"/>
        </c:scaling>
        <c:delete val="0"/>
        <c:axPos val="b"/>
        <c:majorTickMark val="out"/>
        <c:minorTickMark val="none"/>
        <c:tickLblPos val="nextTo"/>
        <c:crossAx val="102204928"/>
        <c:crosses val="autoZero"/>
        <c:auto val="1"/>
        <c:lblAlgn val="ctr"/>
        <c:lblOffset val="100"/>
        <c:noMultiLvlLbl val="0"/>
      </c:catAx>
      <c:valAx>
        <c:axId val="102204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220339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Hoja4!$C$176</c:f>
              <c:strCache>
                <c:ptCount val="1"/>
                <c:pt idx="0">
                  <c:v>El Estado debe intervenir en casi todos los sectores de la economía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Hoja4!$D$175:$I$175</c:f>
              <c:strCache>
                <c:ptCount val="6"/>
                <c:pt idx="0">
                  <c:v>ABRIL</c:v>
                </c:pt>
                <c:pt idx="1">
                  <c:v>JUNIO</c:v>
                </c:pt>
                <c:pt idx="2">
                  <c:v>AGOSTO</c:v>
                </c:pt>
                <c:pt idx="3">
                  <c:v>SEPTIEMBRE</c:v>
                </c:pt>
                <c:pt idx="4">
                  <c:v>OCTUBRE</c:v>
                </c:pt>
                <c:pt idx="5">
                  <c:v>NOVIEMBRE</c:v>
                </c:pt>
              </c:strCache>
            </c:strRef>
          </c:cat>
          <c:val>
            <c:numRef>
              <c:f>Hoja4!$D$176:$I$176</c:f>
              <c:numCache>
                <c:formatCode>General</c:formatCode>
                <c:ptCount val="6"/>
                <c:pt idx="0">
                  <c:v>52.7</c:v>
                </c:pt>
                <c:pt idx="1">
                  <c:v>51.8</c:v>
                </c:pt>
                <c:pt idx="2">
                  <c:v>55</c:v>
                </c:pt>
                <c:pt idx="3">
                  <c:v>50.7</c:v>
                </c:pt>
                <c:pt idx="4">
                  <c:v>51.5</c:v>
                </c:pt>
                <c:pt idx="5">
                  <c:v>54.3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Hoja4!$C$177</c:f>
              <c:strCache>
                <c:ptCount val="1"/>
                <c:pt idx="0">
                  <c:v>El Estado debe intervenir solo en algunos sectores específicos de la economía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Hoja4!$D$175:$I$175</c:f>
              <c:strCache>
                <c:ptCount val="6"/>
                <c:pt idx="0">
                  <c:v>ABRIL</c:v>
                </c:pt>
                <c:pt idx="1">
                  <c:v>JUNIO</c:v>
                </c:pt>
                <c:pt idx="2">
                  <c:v>AGOSTO</c:v>
                </c:pt>
                <c:pt idx="3">
                  <c:v>SEPTIEMBRE</c:v>
                </c:pt>
                <c:pt idx="4">
                  <c:v>OCTUBRE</c:v>
                </c:pt>
                <c:pt idx="5">
                  <c:v>NOVIEMBRE</c:v>
                </c:pt>
              </c:strCache>
            </c:strRef>
          </c:cat>
          <c:val>
            <c:numRef>
              <c:f>Hoja4!$D$177:$I$177</c:f>
              <c:numCache>
                <c:formatCode>General</c:formatCode>
                <c:ptCount val="6"/>
                <c:pt idx="0">
                  <c:v>36.4</c:v>
                </c:pt>
                <c:pt idx="1">
                  <c:v>34.799999999999997</c:v>
                </c:pt>
                <c:pt idx="2">
                  <c:v>33</c:v>
                </c:pt>
                <c:pt idx="3">
                  <c:v>43.4</c:v>
                </c:pt>
                <c:pt idx="4">
                  <c:v>38.1</c:v>
                </c:pt>
                <c:pt idx="5">
                  <c:v>39.299999999999997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Hoja4!$C$178</c:f>
              <c:strCache>
                <c:ptCount val="1"/>
                <c:pt idx="0">
                  <c:v>El Estado no debe intervenir en la economía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Hoja4!$D$175:$I$175</c:f>
              <c:strCache>
                <c:ptCount val="6"/>
                <c:pt idx="0">
                  <c:v>ABRIL</c:v>
                </c:pt>
                <c:pt idx="1">
                  <c:v>JUNIO</c:v>
                </c:pt>
                <c:pt idx="2">
                  <c:v>AGOSTO</c:v>
                </c:pt>
                <c:pt idx="3">
                  <c:v>SEPTIEMBRE</c:v>
                </c:pt>
                <c:pt idx="4">
                  <c:v>OCTUBRE</c:v>
                </c:pt>
                <c:pt idx="5">
                  <c:v>NOVIEMBRE</c:v>
                </c:pt>
              </c:strCache>
            </c:strRef>
          </c:cat>
          <c:val>
            <c:numRef>
              <c:f>Hoja4!$D$178:$I$178</c:f>
              <c:numCache>
                <c:formatCode>General</c:formatCode>
                <c:ptCount val="6"/>
                <c:pt idx="0">
                  <c:v>8.5</c:v>
                </c:pt>
                <c:pt idx="1">
                  <c:v>11</c:v>
                </c:pt>
                <c:pt idx="2">
                  <c:v>8</c:v>
                </c:pt>
                <c:pt idx="3">
                  <c:v>3.7</c:v>
                </c:pt>
                <c:pt idx="4">
                  <c:v>8.1</c:v>
                </c:pt>
                <c:pt idx="5">
                  <c:v>4.8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984704"/>
        <c:axId val="102986496"/>
      </c:lineChart>
      <c:catAx>
        <c:axId val="102984704"/>
        <c:scaling>
          <c:orientation val="minMax"/>
        </c:scaling>
        <c:delete val="0"/>
        <c:axPos val="b"/>
        <c:majorTickMark val="out"/>
        <c:minorTickMark val="none"/>
        <c:tickLblPos val="nextTo"/>
        <c:crossAx val="102986496"/>
        <c:crosses val="autoZero"/>
        <c:auto val="1"/>
        <c:lblAlgn val="ctr"/>
        <c:lblOffset val="100"/>
        <c:noMultiLvlLbl val="0"/>
      </c:catAx>
      <c:valAx>
        <c:axId val="102986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298470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10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Hoja4!$U$266</c:f>
              <c:strCache>
                <c:ptCount val="1"/>
                <c:pt idx="0">
                  <c:v>Cristina Kirchner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Hoja4!$V$265:$AA$265</c:f>
              <c:strCache>
                <c:ptCount val="6"/>
                <c:pt idx="0">
                  <c:v>ENERO </c:v>
                </c:pt>
                <c:pt idx="1">
                  <c:v>MAYO </c:v>
                </c:pt>
                <c:pt idx="2">
                  <c:v>JULIO</c:v>
                </c:pt>
                <c:pt idx="3">
                  <c:v>SEPTIEMBRE</c:v>
                </c:pt>
                <c:pt idx="4">
                  <c:v>OCTUBRE</c:v>
                </c:pt>
                <c:pt idx="5">
                  <c:v>NOVIEMBRE</c:v>
                </c:pt>
              </c:strCache>
            </c:strRef>
          </c:cat>
          <c:val>
            <c:numRef>
              <c:f>Hoja4!$V$266:$AA$266</c:f>
              <c:numCache>
                <c:formatCode>General</c:formatCode>
                <c:ptCount val="6"/>
                <c:pt idx="0">
                  <c:v>16.600000000000001</c:v>
                </c:pt>
                <c:pt idx="1">
                  <c:v>19.8</c:v>
                </c:pt>
                <c:pt idx="2">
                  <c:v>23.7</c:v>
                </c:pt>
                <c:pt idx="3">
                  <c:v>17.7</c:v>
                </c:pt>
                <c:pt idx="4">
                  <c:v>22.1</c:v>
                </c:pt>
                <c:pt idx="5">
                  <c:v>21.7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Hoja4!$U$267</c:f>
              <c:strCache>
                <c:ptCount val="1"/>
                <c:pt idx="0">
                  <c:v>Daniel Scioli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Hoja4!$V$265:$AA$265</c:f>
              <c:strCache>
                <c:ptCount val="6"/>
                <c:pt idx="0">
                  <c:v>ENERO </c:v>
                </c:pt>
                <c:pt idx="1">
                  <c:v>MAYO </c:v>
                </c:pt>
                <c:pt idx="2">
                  <c:v>JULIO</c:v>
                </c:pt>
                <c:pt idx="3">
                  <c:v>SEPTIEMBRE</c:v>
                </c:pt>
                <c:pt idx="4">
                  <c:v>OCTUBRE</c:v>
                </c:pt>
                <c:pt idx="5">
                  <c:v>NOVIEMBRE</c:v>
                </c:pt>
              </c:strCache>
            </c:strRef>
          </c:cat>
          <c:val>
            <c:numRef>
              <c:f>Hoja4!$V$267:$AA$267</c:f>
              <c:numCache>
                <c:formatCode>General</c:formatCode>
                <c:ptCount val="6"/>
                <c:pt idx="0">
                  <c:v>11.6</c:v>
                </c:pt>
                <c:pt idx="1">
                  <c:v>11.9</c:v>
                </c:pt>
                <c:pt idx="2">
                  <c:v>14.7</c:v>
                </c:pt>
                <c:pt idx="3">
                  <c:v>11</c:v>
                </c:pt>
                <c:pt idx="4">
                  <c:v>13.7</c:v>
                </c:pt>
                <c:pt idx="5">
                  <c:v>13.2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Hoja4!$U$268</c:f>
              <c:strCache>
                <c:ptCount val="1"/>
                <c:pt idx="0">
                  <c:v>Mauricio Macri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Hoja4!$V$265:$AA$265</c:f>
              <c:strCache>
                <c:ptCount val="6"/>
                <c:pt idx="0">
                  <c:v>ENERO </c:v>
                </c:pt>
                <c:pt idx="1">
                  <c:v>MAYO </c:v>
                </c:pt>
                <c:pt idx="2">
                  <c:v>JULIO</c:v>
                </c:pt>
                <c:pt idx="3">
                  <c:v>SEPTIEMBRE</c:v>
                </c:pt>
                <c:pt idx="4">
                  <c:v>OCTUBRE</c:v>
                </c:pt>
                <c:pt idx="5">
                  <c:v>NOVIEMBRE</c:v>
                </c:pt>
              </c:strCache>
            </c:strRef>
          </c:cat>
          <c:val>
            <c:numRef>
              <c:f>Hoja4!$V$268:$AA$268</c:f>
              <c:numCache>
                <c:formatCode>General</c:formatCode>
                <c:ptCount val="6"/>
                <c:pt idx="0">
                  <c:v>18.100000000000001</c:v>
                </c:pt>
                <c:pt idx="1">
                  <c:v>14.8</c:v>
                </c:pt>
                <c:pt idx="2">
                  <c:v>13.7</c:v>
                </c:pt>
                <c:pt idx="3">
                  <c:v>22.9</c:v>
                </c:pt>
                <c:pt idx="4">
                  <c:v>13.7</c:v>
                </c:pt>
                <c:pt idx="5">
                  <c:v>16.600000000000001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672256"/>
        <c:axId val="104682240"/>
      </c:lineChart>
      <c:catAx>
        <c:axId val="104672256"/>
        <c:scaling>
          <c:orientation val="minMax"/>
        </c:scaling>
        <c:delete val="0"/>
        <c:axPos val="b"/>
        <c:majorTickMark val="out"/>
        <c:minorTickMark val="none"/>
        <c:tickLblPos val="nextTo"/>
        <c:crossAx val="104682240"/>
        <c:crosses val="autoZero"/>
        <c:auto val="1"/>
        <c:lblAlgn val="ctr"/>
        <c:lblOffset val="100"/>
        <c:noMultiLvlLbl val="0"/>
      </c:catAx>
      <c:valAx>
        <c:axId val="104682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67225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Hoja4!$AK$260</c:f>
              <c:strCache>
                <c:ptCount val="1"/>
                <c:pt idx="0">
                  <c:v>  Massa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Hoja4!$AL$259:$AR$259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Hoja4!$AL$260:$AR$260</c:f>
              <c:numCache>
                <c:formatCode>General</c:formatCode>
                <c:ptCount val="7"/>
                <c:pt idx="0">
                  <c:v>30</c:v>
                </c:pt>
                <c:pt idx="1">
                  <c:v>34.5</c:v>
                </c:pt>
                <c:pt idx="2">
                  <c:v>16.100000000000001</c:v>
                </c:pt>
                <c:pt idx="3">
                  <c:v>21.4</c:v>
                </c:pt>
                <c:pt idx="4">
                  <c:v>14.4</c:v>
                </c:pt>
                <c:pt idx="5">
                  <c:v>14.8</c:v>
                </c:pt>
                <c:pt idx="6">
                  <c:v>19.7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Hoja4!$AK$261</c:f>
              <c:strCache>
                <c:ptCount val="1"/>
                <c:pt idx="0">
                  <c:v> Cristina Kirchner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Hoja4!$AL$259:$AR$259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Hoja4!$AL$261:$AR$261</c:f>
              <c:numCache>
                <c:formatCode>General</c:formatCode>
                <c:ptCount val="7"/>
                <c:pt idx="0">
                  <c:v>19.3</c:v>
                </c:pt>
                <c:pt idx="1">
                  <c:v>22.6</c:v>
                </c:pt>
                <c:pt idx="2">
                  <c:v>18.399999999999999</c:v>
                </c:pt>
                <c:pt idx="3">
                  <c:v>22.6</c:v>
                </c:pt>
                <c:pt idx="4">
                  <c:v>16.5</c:v>
                </c:pt>
                <c:pt idx="5">
                  <c:v>22.1</c:v>
                </c:pt>
                <c:pt idx="6">
                  <c:v>21.2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Hoja4!$AK$262</c:f>
              <c:strCache>
                <c:ptCount val="1"/>
                <c:pt idx="0">
                  <c:v> Macri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Hoja4!$AL$259:$AR$259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Hoja4!$AL$262:$AR$262</c:f>
              <c:numCache>
                <c:formatCode>General</c:formatCode>
                <c:ptCount val="7"/>
                <c:pt idx="0">
                  <c:v>19</c:v>
                </c:pt>
                <c:pt idx="1">
                  <c:v>16.2</c:v>
                </c:pt>
                <c:pt idx="2">
                  <c:v>15.1</c:v>
                </c:pt>
                <c:pt idx="3">
                  <c:v>16.600000000000001</c:v>
                </c:pt>
                <c:pt idx="4">
                  <c:v>23</c:v>
                </c:pt>
                <c:pt idx="5">
                  <c:v>17.5</c:v>
                </c:pt>
                <c:pt idx="6">
                  <c:v>16.600000000000001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Hoja4!$AK$263</c:f>
              <c:strCache>
                <c:ptCount val="1"/>
                <c:pt idx="0">
                  <c:v> Scioli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Hoja4!$AL$259:$AR$259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Hoja4!$AL$263:$AR$263</c:f>
              <c:numCache>
                <c:formatCode>General</c:formatCode>
                <c:ptCount val="7"/>
                <c:pt idx="0">
                  <c:v>13.7</c:v>
                </c:pt>
                <c:pt idx="1">
                  <c:v>16.2</c:v>
                </c:pt>
                <c:pt idx="2">
                  <c:v>12</c:v>
                </c:pt>
                <c:pt idx="3">
                  <c:v>15.6</c:v>
                </c:pt>
                <c:pt idx="4">
                  <c:v>12</c:v>
                </c:pt>
                <c:pt idx="5">
                  <c:v>15.3</c:v>
                </c:pt>
                <c:pt idx="6">
                  <c:v>14.6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786752"/>
        <c:axId val="105788544"/>
      </c:lineChart>
      <c:catAx>
        <c:axId val="105786752"/>
        <c:scaling>
          <c:orientation val="minMax"/>
        </c:scaling>
        <c:delete val="0"/>
        <c:axPos val="b"/>
        <c:majorTickMark val="out"/>
        <c:minorTickMark val="none"/>
        <c:tickLblPos val="nextTo"/>
        <c:crossAx val="105788544"/>
        <c:crosses val="autoZero"/>
        <c:auto val="1"/>
        <c:lblAlgn val="ctr"/>
        <c:lblOffset val="100"/>
        <c:noMultiLvlLbl val="0"/>
      </c:catAx>
      <c:valAx>
        <c:axId val="105788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578675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Hoja4!$AJ$274</c:f>
              <c:strCache>
                <c:ptCount val="1"/>
                <c:pt idx="0">
                  <c:v>Massa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Hoja4!$AK$273:$AQ$273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Hoja4!$AK$274:$AQ$274</c:f>
              <c:numCache>
                <c:formatCode>General</c:formatCode>
                <c:ptCount val="7"/>
                <c:pt idx="0">
                  <c:v>34.4</c:v>
                </c:pt>
                <c:pt idx="1">
                  <c:v>31.2</c:v>
                </c:pt>
                <c:pt idx="2">
                  <c:v>25</c:v>
                </c:pt>
                <c:pt idx="3">
                  <c:v>20.8</c:v>
                </c:pt>
                <c:pt idx="4">
                  <c:v>18.3</c:v>
                </c:pt>
                <c:pt idx="5">
                  <c:v>15.1</c:v>
                </c:pt>
                <c:pt idx="6">
                  <c:v>15.7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Hoja4!$AJ$275</c:f>
              <c:strCache>
                <c:ptCount val="1"/>
                <c:pt idx="0">
                  <c:v>Scioli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Hoja4!$AK$273:$AQ$273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Hoja4!$AK$275:$AQ$275</c:f>
              <c:numCache>
                <c:formatCode>General</c:formatCode>
                <c:ptCount val="7"/>
                <c:pt idx="0">
                  <c:v>27.1</c:v>
                </c:pt>
                <c:pt idx="1">
                  <c:v>26.3</c:v>
                </c:pt>
                <c:pt idx="2">
                  <c:v>33.5</c:v>
                </c:pt>
                <c:pt idx="3">
                  <c:v>32.9</c:v>
                </c:pt>
                <c:pt idx="4">
                  <c:v>31.9</c:v>
                </c:pt>
                <c:pt idx="5">
                  <c:v>35.299999999999997</c:v>
                </c:pt>
                <c:pt idx="6">
                  <c:v>40.1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Hoja4!$AJ$276</c:f>
              <c:strCache>
                <c:ptCount val="1"/>
                <c:pt idx="0">
                  <c:v>Capitanich  (Randazzo desde octubre)</c:v>
                </c:pt>
              </c:strCache>
            </c:strRef>
          </c:tx>
          <c:marker>
            <c:symbol val="none"/>
          </c:marker>
          <c:cat>
            <c:strRef>
              <c:f>Hoja4!$AK$273:$AQ$273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Hoja4!$AK$276:$AQ$276</c:f>
              <c:numCache>
                <c:formatCode>General</c:formatCode>
                <c:ptCount val="7"/>
                <c:pt idx="0">
                  <c:v>7.1</c:v>
                </c:pt>
                <c:pt idx="1">
                  <c:v>5.6</c:v>
                </c:pt>
                <c:pt idx="2">
                  <c:v>5</c:v>
                </c:pt>
                <c:pt idx="3">
                  <c:v>8.8000000000000007</c:v>
                </c:pt>
                <c:pt idx="4">
                  <c:v>7.6</c:v>
                </c:pt>
                <c:pt idx="5">
                  <c:v>6.4</c:v>
                </c:pt>
                <c:pt idx="6">
                  <c:v>6.2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Hoja4!$AJ$277</c:f>
              <c:strCache>
                <c:ptCount val="1"/>
                <c:pt idx="0">
                  <c:v>De la Sota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Hoja4!$AK$273:$AQ$273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Hoja4!$AK$277:$AQ$277</c:f>
              <c:numCache>
                <c:formatCode>General</c:formatCode>
                <c:ptCount val="7"/>
                <c:pt idx="0">
                  <c:v>4.4000000000000004</c:v>
                </c:pt>
                <c:pt idx="1">
                  <c:v>9.4</c:v>
                </c:pt>
                <c:pt idx="2">
                  <c:v>5.3</c:v>
                </c:pt>
                <c:pt idx="3">
                  <c:v>7.7</c:v>
                </c:pt>
                <c:pt idx="4">
                  <c:v>16.399999999999999</c:v>
                </c:pt>
                <c:pt idx="5">
                  <c:v>15.5</c:v>
                </c:pt>
                <c:pt idx="6">
                  <c:v>12.6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Hoja4!$AJ$278</c:f>
              <c:strCache>
                <c:ptCount val="1"/>
                <c:pt idx="0">
                  <c:v>Urribarri  </c:v>
                </c:pt>
              </c:strCache>
            </c:strRef>
          </c:tx>
          <c:marker>
            <c:symbol val="none"/>
          </c:marker>
          <c:cat>
            <c:strRef>
              <c:f>Hoja4!$AK$273:$AQ$273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Hoja4!$AK$278:$AQ$278</c:f>
              <c:numCache>
                <c:formatCode>General</c:formatCode>
                <c:ptCount val="7"/>
                <c:pt idx="0">
                  <c:v>1.8</c:v>
                </c:pt>
                <c:pt idx="1">
                  <c:v>2.8</c:v>
                </c:pt>
                <c:pt idx="2">
                  <c:v>5.6</c:v>
                </c:pt>
                <c:pt idx="3">
                  <c:v>2</c:v>
                </c:pt>
                <c:pt idx="4">
                  <c:v>1.8</c:v>
                </c:pt>
                <c:pt idx="5">
                  <c:v>3.6</c:v>
                </c:pt>
                <c:pt idx="6">
                  <c:v>0.5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Hoja4!$AJ$279</c:f>
              <c:strCache>
                <c:ptCount val="1"/>
                <c:pt idx="0">
                  <c:v>Ns/nc  </c:v>
                </c:pt>
              </c:strCache>
            </c:strRef>
          </c:tx>
          <c:marker>
            <c:symbol val="none"/>
          </c:marker>
          <c:cat>
            <c:strRef>
              <c:f>Hoja4!$AK$273:$AQ$273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Hoja4!$AK$279:$AQ$279</c:f>
              <c:numCache>
                <c:formatCode>General</c:formatCode>
                <c:ptCount val="7"/>
                <c:pt idx="0">
                  <c:v>25.2</c:v>
                </c:pt>
                <c:pt idx="1">
                  <c:v>24.7</c:v>
                </c:pt>
                <c:pt idx="2">
                  <c:v>25.6</c:v>
                </c:pt>
                <c:pt idx="3">
                  <c:v>27.8</c:v>
                </c:pt>
                <c:pt idx="4">
                  <c:v>24</c:v>
                </c:pt>
                <c:pt idx="5">
                  <c:v>24.1</c:v>
                </c:pt>
                <c:pt idx="6">
                  <c:v>24.9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633088"/>
        <c:axId val="106634624"/>
      </c:lineChart>
      <c:catAx>
        <c:axId val="106633088"/>
        <c:scaling>
          <c:orientation val="minMax"/>
        </c:scaling>
        <c:delete val="0"/>
        <c:axPos val="b"/>
        <c:majorTickMark val="out"/>
        <c:minorTickMark val="none"/>
        <c:tickLblPos val="nextTo"/>
        <c:crossAx val="106634624"/>
        <c:crosses val="autoZero"/>
        <c:auto val="1"/>
        <c:lblAlgn val="ctr"/>
        <c:lblOffset val="100"/>
        <c:noMultiLvlLbl val="0"/>
      </c:catAx>
      <c:valAx>
        <c:axId val="106634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663308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Hoja4!$AJ$284</c:f>
              <c:strCache>
                <c:ptCount val="1"/>
                <c:pt idx="0">
                  <c:v>Macri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Hoja4!$AK$283:$AQ$283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Hoja4!$AK$284:$AQ$284</c:f>
              <c:numCache>
                <c:formatCode>General</c:formatCode>
                <c:ptCount val="7"/>
                <c:pt idx="0">
                  <c:v>28.7</c:v>
                </c:pt>
                <c:pt idx="1">
                  <c:v>21.9</c:v>
                </c:pt>
                <c:pt idx="2">
                  <c:v>33.299999999999997</c:v>
                </c:pt>
                <c:pt idx="3">
                  <c:v>38</c:v>
                </c:pt>
                <c:pt idx="4">
                  <c:v>48.9</c:v>
                </c:pt>
                <c:pt idx="5">
                  <c:v>46.4</c:v>
                </c:pt>
                <c:pt idx="6">
                  <c:v>46.3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Hoja4!$AJ$285</c:f>
              <c:strCache>
                <c:ptCount val="1"/>
                <c:pt idx="0">
                  <c:v>Massa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Hoja4!$AK$283:$AQ$283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Hoja4!$AK$285:$AQ$285</c:f>
              <c:numCache>
                <c:formatCode>General</c:formatCode>
                <c:ptCount val="7"/>
                <c:pt idx="0">
                  <c:v>28.9</c:v>
                </c:pt>
                <c:pt idx="1">
                  <c:v>46</c:v>
                </c:pt>
                <c:pt idx="2">
                  <c:v>26.9</c:v>
                </c:pt>
                <c:pt idx="3">
                  <c:v>24.1</c:v>
                </c:pt>
                <c:pt idx="4">
                  <c:v>19.399999999999999</c:v>
                </c:pt>
                <c:pt idx="5">
                  <c:v>20.8</c:v>
                </c:pt>
                <c:pt idx="6">
                  <c:v>21.8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Hoja4!$AJ$286</c:f>
              <c:strCache>
                <c:ptCount val="1"/>
                <c:pt idx="0">
                  <c:v>Carrió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Hoja4!$AK$283:$AQ$283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Hoja4!$AK$286:$AQ$286</c:f>
              <c:numCache>
                <c:formatCode>General</c:formatCode>
                <c:ptCount val="7"/>
                <c:pt idx="0">
                  <c:v>14</c:v>
                </c:pt>
                <c:pt idx="1">
                  <c:v>7.4</c:v>
                </c:pt>
                <c:pt idx="2">
                  <c:v>11.4</c:v>
                </c:pt>
                <c:pt idx="3">
                  <c:v>11.5</c:v>
                </c:pt>
                <c:pt idx="4">
                  <c:v>9</c:v>
                </c:pt>
                <c:pt idx="5">
                  <c:v>11.7</c:v>
                </c:pt>
                <c:pt idx="6">
                  <c:v>7.1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481344"/>
        <c:axId val="107503616"/>
      </c:lineChart>
      <c:catAx>
        <c:axId val="107481344"/>
        <c:scaling>
          <c:orientation val="minMax"/>
        </c:scaling>
        <c:delete val="0"/>
        <c:axPos val="b"/>
        <c:majorTickMark val="out"/>
        <c:minorTickMark val="none"/>
        <c:tickLblPos val="nextTo"/>
        <c:crossAx val="107503616"/>
        <c:crosses val="autoZero"/>
        <c:auto val="1"/>
        <c:lblAlgn val="ctr"/>
        <c:lblOffset val="100"/>
        <c:noMultiLvlLbl val="0"/>
      </c:catAx>
      <c:valAx>
        <c:axId val="107503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48134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Hoja4!$AJ$293</c:f>
              <c:strCache>
                <c:ptCount val="1"/>
                <c:pt idx="0">
                  <c:v>Massa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Hoja4!$AK$292:$AQ$292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Hoja4!$AK$293:$AQ$293</c:f>
              <c:numCache>
                <c:formatCode>General</c:formatCode>
                <c:ptCount val="7"/>
                <c:pt idx="0">
                  <c:v>33.799999999999997</c:v>
                </c:pt>
                <c:pt idx="1">
                  <c:v>36.299999999999997</c:v>
                </c:pt>
                <c:pt idx="2">
                  <c:v>26.2</c:v>
                </c:pt>
                <c:pt idx="3">
                  <c:v>23.7</c:v>
                </c:pt>
                <c:pt idx="4">
                  <c:v>19.100000000000001</c:v>
                </c:pt>
                <c:pt idx="5">
                  <c:v>20.399999999999999</c:v>
                </c:pt>
                <c:pt idx="6">
                  <c:v>21.7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Hoja4!$AJ$294</c:f>
              <c:strCache>
                <c:ptCount val="1"/>
                <c:pt idx="0">
                  <c:v>Scioli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Hoja4!$AK$292:$AQ$292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Hoja4!$AK$294:$AQ$294</c:f>
              <c:numCache>
                <c:formatCode>General</c:formatCode>
                <c:ptCount val="7"/>
                <c:pt idx="0">
                  <c:v>5.8</c:v>
                </c:pt>
                <c:pt idx="1">
                  <c:v>14.4</c:v>
                </c:pt>
                <c:pt idx="2">
                  <c:v>15.3</c:v>
                </c:pt>
                <c:pt idx="3">
                  <c:v>14</c:v>
                </c:pt>
                <c:pt idx="4">
                  <c:v>14.8</c:v>
                </c:pt>
                <c:pt idx="5">
                  <c:v>13.6</c:v>
                </c:pt>
                <c:pt idx="6">
                  <c:v>12.1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Hoja4!$AJ$295</c:f>
              <c:strCache>
                <c:ptCount val="1"/>
                <c:pt idx="0">
                  <c:v>Cristina Kirchner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Hoja4!$AK$292:$AQ$292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Hoja4!$AK$295:$AQ$295</c:f>
              <c:numCache>
                <c:formatCode>General</c:formatCode>
                <c:ptCount val="7"/>
                <c:pt idx="0">
                  <c:v>21.1</c:v>
                </c:pt>
                <c:pt idx="1">
                  <c:v>13.6</c:v>
                </c:pt>
                <c:pt idx="2">
                  <c:v>11.7</c:v>
                </c:pt>
                <c:pt idx="3">
                  <c:v>10.7</c:v>
                </c:pt>
                <c:pt idx="4">
                  <c:v>8.9</c:v>
                </c:pt>
                <c:pt idx="5">
                  <c:v>11.8</c:v>
                </c:pt>
                <c:pt idx="6">
                  <c:v>17.3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Hoja4!$AJ$296</c:f>
              <c:strCache>
                <c:ptCount val="1"/>
                <c:pt idx="0">
                  <c:v>Macri </c:v>
                </c:pt>
              </c:strCache>
            </c:strRef>
          </c:tx>
          <c:marker>
            <c:symbol val="none"/>
          </c:marker>
          <c:dLbls>
            <c:dLbl>
              <c:idx val="6"/>
              <c:layout>
                <c:manualLayout>
                  <c:x val="1.5074298487252604E-3"/>
                  <c:y val="-1.7647143830614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Hoja4!$AK$292:$AQ$292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Hoja4!$AK$296:$AQ$296</c:f>
              <c:numCache>
                <c:formatCode>General</c:formatCode>
                <c:ptCount val="7"/>
                <c:pt idx="0">
                  <c:v>9.5</c:v>
                </c:pt>
                <c:pt idx="1">
                  <c:v>11.7</c:v>
                </c:pt>
                <c:pt idx="2">
                  <c:v>15.8</c:v>
                </c:pt>
                <c:pt idx="3">
                  <c:v>17</c:v>
                </c:pt>
                <c:pt idx="4">
                  <c:v>22.1</c:v>
                </c:pt>
                <c:pt idx="5">
                  <c:v>22.4</c:v>
                </c:pt>
                <c:pt idx="6">
                  <c:v>18.600000000000001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432768"/>
        <c:axId val="108438656"/>
      </c:lineChart>
      <c:catAx>
        <c:axId val="108432768"/>
        <c:scaling>
          <c:orientation val="minMax"/>
        </c:scaling>
        <c:delete val="0"/>
        <c:axPos val="b"/>
        <c:majorTickMark val="out"/>
        <c:minorTickMark val="none"/>
        <c:tickLblPos val="nextTo"/>
        <c:crossAx val="108438656"/>
        <c:crosses val="autoZero"/>
        <c:auto val="1"/>
        <c:lblAlgn val="ctr"/>
        <c:lblOffset val="100"/>
        <c:noMultiLvlLbl val="0"/>
      </c:catAx>
      <c:valAx>
        <c:axId val="108438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843276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Hoja4!$AJ$309</c:f>
              <c:strCache>
                <c:ptCount val="1"/>
                <c:pt idx="0">
                  <c:v>Sergio Massa por el Frente Renovador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Hoja4!$AK$308:$AQ$308</c:f>
              <c:strCache>
                <c:ptCount val="7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Hoja4!$AK$309:$AQ$309</c:f>
              <c:numCache>
                <c:formatCode>0.0</c:formatCode>
                <c:ptCount val="7"/>
                <c:pt idx="0">
                  <c:v>28</c:v>
                </c:pt>
                <c:pt idx="1">
                  <c:v>28.3</c:v>
                </c:pt>
                <c:pt idx="2">
                  <c:v>25.1</c:v>
                </c:pt>
                <c:pt idx="3">
                  <c:v>25</c:v>
                </c:pt>
                <c:pt idx="4" formatCode="General">
                  <c:v>19.7</c:v>
                </c:pt>
                <c:pt idx="5" formatCode="General">
                  <c:v>20</c:v>
                </c:pt>
                <c:pt idx="6" formatCode="General">
                  <c:v>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Hoja4!$AJ$310</c:f>
              <c:strCache>
                <c:ptCount val="1"/>
                <c:pt idx="0">
                  <c:v>Daniel Scioli por el FPV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Hoja4!$AK$308:$AQ$308</c:f>
              <c:strCache>
                <c:ptCount val="7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Hoja4!$AK$310:$AQ$310</c:f>
              <c:numCache>
                <c:formatCode>0.0</c:formatCode>
                <c:ptCount val="7"/>
                <c:pt idx="0">
                  <c:v>21.5</c:v>
                </c:pt>
                <c:pt idx="1">
                  <c:v>19.899999999999999</c:v>
                </c:pt>
                <c:pt idx="2">
                  <c:v>20.9</c:v>
                </c:pt>
                <c:pt idx="3">
                  <c:v>21</c:v>
                </c:pt>
                <c:pt idx="4" formatCode="General">
                  <c:v>22.5</c:v>
                </c:pt>
                <c:pt idx="5" formatCode="General">
                  <c:v>23.7</c:v>
                </c:pt>
                <c:pt idx="6" formatCode="General">
                  <c:v>29.5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Hoja4!$AJ$311</c:f>
              <c:strCache>
                <c:ptCount val="1"/>
                <c:pt idx="0">
                  <c:v>Mauricio Macri por el PRO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Hoja4!$AK$308:$AQ$308</c:f>
              <c:strCache>
                <c:ptCount val="7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Hoja4!$AK$311:$AQ$311</c:f>
              <c:numCache>
                <c:formatCode>0.0</c:formatCode>
                <c:ptCount val="7"/>
                <c:pt idx="0">
                  <c:v>18.3</c:v>
                </c:pt>
                <c:pt idx="1">
                  <c:v>18.3</c:v>
                </c:pt>
                <c:pt idx="2">
                  <c:v>18.3</c:v>
                </c:pt>
                <c:pt idx="3">
                  <c:v>19</c:v>
                </c:pt>
                <c:pt idx="4" formatCode="General">
                  <c:v>23.6</c:v>
                </c:pt>
                <c:pt idx="5" formatCode="General">
                  <c:v>21.5</c:v>
                </c:pt>
                <c:pt idx="6" formatCode="General">
                  <c:v>18.899999999999999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Hoja4!$AJ$312</c:f>
              <c:strCache>
                <c:ptCount val="1"/>
                <c:pt idx="0">
                  <c:v>Hermes Binner (Cobos en octubre) UNEN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Hoja4!$AK$308:$AQ$308</c:f>
              <c:strCache>
                <c:ptCount val="7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Hoja4!$AK$312:$AQ$312</c:f>
              <c:numCache>
                <c:formatCode>0.0</c:formatCode>
                <c:ptCount val="7"/>
                <c:pt idx="0">
                  <c:v>7</c:v>
                </c:pt>
                <c:pt idx="1">
                  <c:v>7.7</c:v>
                </c:pt>
                <c:pt idx="2">
                  <c:v>5.6</c:v>
                </c:pt>
                <c:pt idx="3">
                  <c:v>5</c:v>
                </c:pt>
                <c:pt idx="4" formatCode="General">
                  <c:v>7.3</c:v>
                </c:pt>
                <c:pt idx="5" formatCode="General">
                  <c:v>3.3</c:v>
                </c:pt>
                <c:pt idx="6" formatCode="General">
                  <c:v>1.3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301504"/>
        <c:axId val="23311488"/>
      </c:lineChart>
      <c:catAx>
        <c:axId val="23301504"/>
        <c:scaling>
          <c:orientation val="minMax"/>
        </c:scaling>
        <c:delete val="0"/>
        <c:axPos val="b"/>
        <c:majorTickMark val="out"/>
        <c:minorTickMark val="none"/>
        <c:tickLblPos val="nextTo"/>
        <c:crossAx val="23311488"/>
        <c:crosses val="autoZero"/>
        <c:auto val="1"/>
        <c:lblAlgn val="ctr"/>
        <c:lblOffset val="100"/>
        <c:noMultiLvlLbl val="0"/>
      </c:catAx>
      <c:valAx>
        <c:axId val="23311488"/>
        <c:scaling>
          <c:orientation val="minMax"/>
          <c:max val="5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330150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sz="1200" baseline="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Hoja1!$B$928:$B$930</c:f>
              <c:strCache>
                <c:ptCount val="3"/>
                <c:pt idx="0">
                  <c:v>Scioli</c:v>
                </c:pt>
                <c:pt idx="1">
                  <c:v>Massa</c:v>
                </c:pt>
                <c:pt idx="2">
                  <c:v>Ns</c:v>
                </c:pt>
              </c:strCache>
            </c:strRef>
          </c:cat>
          <c:val>
            <c:numRef>
              <c:f>Hoja1!$C$928:$C$930</c:f>
              <c:numCache>
                <c:formatCode>General</c:formatCode>
                <c:ptCount val="3"/>
                <c:pt idx="0">
                  <c:v>38.299999999999997</c:v>
                </c:pt>
                <c:pt idx="1">
                  <c:v>45.1</c:v>
                </c:pt>
                <c:pt idx="2">
                  <c:v>16.600000000000001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230144"/>
        <c:axId val="110244224"/>
      </c:barChart>
      <c:catAx>
        <c:axId val="1102301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s-AR"/>
          </a:p>
        </c:txPr>
        <c:crossAx val="110244224"/>
        <c:crosses val="autoZero"/>
        <c:auto val="1"/>
        <c:lblAlgn val="ctr"/>
        <c:lblOffset val="100"/>
        <c:noMultiLvlLbl val="0"/>
      </c:catAx>
      <c:valAx>
        <c:axId val="110244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02301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'[Gráfico en Microsoft PowerPoint]Hoja3'!$F$102</c:f>
              <c:strCache>
                <c:ptCount val="1"/>
                <c:pt idx="0">
                  <c:v>MASSA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200" baseline="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'[Gráfico en Microsoft PowerPoint]Hoja3'!$G$101:$M$101</c:f>
              <c:strCache>
                <c:ptCount val="7"/>
                <c:pt idx="0">
                  <c:v>FEBRERO </c:v>
                </c:pt>
                <c:pt idx="1">
                  <c:v>ABRIL</c:v>
                </c:pt>
                <c:pt idx="2">
                  <c:v>JUNIO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'[Gráfico en Microsoft PowerPoint]Hoja3'!$G$102:$M$102</c:f>
              <c:numCache>
                <c:formatCode>General</c:formatCode>
                <c:ptCount val="7"/>
                <c:pt idx="0">
                  <c:v>58.7</c:v>
                </c:pt>
                <c:pt idx="1">
                  <c:v>50.8</c:v>
                </c:pt>
                <c:pt idx="2">
                  <c:v>51.2</c:v>
                </c:pt>
                <c:pt idx="3">
                  <c:v>45.5</c:v>
                </c:pt>
                <c:pt idx="4">
                  <c:v>45.2</c:v>
                </c:pt>
                <c:pt idx="5">
                  <c:v>45.3</c:v>
                </c:pt>
                <c:pt idx="6">
                  <c:v>45.1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'[Gráfico en Microsoft PowerPoint]Hoja3'!$F$103</c:f>
              <c:strCache>
                <c:ptCount val="1"/>
                <c:pt idx="0">
                  <c:v>SCIOLI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200" baseline="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'[Gráfico en Microsoft PowerPoint]Hoja3'!$G$101:$M$101</c:f>
              <c:strCache>
                <c:ptCount val="7"/>
                <c:pt idx="0">
                  <c:v>FEBRERO </c:v>
                </c:pt>
                <c:pt idx="1">
                  <c:v>ABRIL</c:v>
                </c:pt>
                <c:pt idx="2">
                  <c:v>JUNIO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'[Gráfico en Microsoft PowerPoint]Hoja3'!$G$103:$M$103</c:f>
              <c:numCache>
                <c:formatCode>General</c:formatCode>
                <c:ptCount val="7"/>
                <c:pt idx="0">
                  <c:v>34</c:v>
                </c:pt>
                <c:pt idx="1">
                  <c:v>31.7</c:v>
                </c:pt>
                <c:pt idx="2">
                  <c:v>32.9</c:v>
                </c:pt>
                <c:pt idx="3">
                  <c:v>34.5</c:v>
                </c:pt>
                <c:pt idx="4">
                  <c:v>33.5</c:v>
                </c:pt>
                <c:pt idx="5">
                  <c:v>37</c:v>
                </c:pt>
                <c:pt idx="6">
                  <c:v>38.299999999999997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082112"/>
        <c:axId val="111104384"/>
      </c:lineChart>
      <c:catAx>
        <c:axId val="1110821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s-AR"/>
          </a:p>
        </c:txPr>
        <c:crossAx val="111104384"/>
        <c:crosses val="autoZero"/>
        <c:auto val="1"/>
        <c:lblAlgn val="ctr"/>
        <c:lblOffset val="100"/>
        <c:noMultiLvlLbl val="0"/>
      </c:catAx>
      <c:valAx>
        <c:axId val="111104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0821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 baseline="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110456238620626E-2"/>
          <c:y val="3.9962113053198169E-2"/>
          <c:w val="0.92579965839712541"/>
          <c:h val="0.869867633754979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sz="1200" baseline="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Hoja1!$B$933:$B$935</c:f>
              <c:strCache>
                <c:ptCount val="3"/>
                <c:pt idx="0">
                  <c:v>Massa</c:v>
                </c:pt>
                <c:pt idx="1">
                  <c:v>Macri</c:v>
                </c:pt>
                <c:pt idx="2">
                  <c:v>Ns</c:v>
                </c:pt>
              </c:strCache>
            </c:strRef>
          </c:cat>
          <c:val>
            <c:numRef>
              <c:f>Hoja1!$C$933:$C$935</c:f>
              <c:numCache>
                <c:formatCode>General</c:formatCode>
                <c:ptCount val="3"/>
                <c:pt idx="0">
                  <c:v>41.6</c:v>
                </c:pt>
                <c:pt idx="1">
                  <c:v>28.2</c:v>
                </c:pt>
                <c:pt idx="2">
                  <c:v>30.1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138688"/>
        <c:axId val="111140224"/>
      </c:barChart>
      <c:catAx>
        <c:axId val="1111386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s-AR"/>
          </a:p>
        </c:txPr>
        <c:crossAx val="111140224"/>
        <c:crosses val="autoZero"/>
        <c:auto val="1"/>
        <c:lblAlgn val="ctr"/>
        <c:lblOffset val="100"/>
        <c:noMultiLvlLbl val="0"/>
      </c:catAx>
      <c:valAx>
        <c:axId val="111140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138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'1'!$B$5:$B$12</c:f>
              <c:strCache>
                <c:ptCount val="8"/>
                <c:pt idx="0">
                  <c:v>Daniel Scioli por el FPV</c:v>
                </c:pt>
                <c:pt idx="1">
                  <c:v>Sergio Massa por el Frente Renovador</c:v>
                </c:pt>
                <c:pt idx="2">
                  <c:v>Mauricio Macri por el PRO</c:v>
                </c:pt>
                <c:pt idx="3">
                  <c:v>Jorge Altamira por el Frente de Izquierda</c:v>
                </c:pt>
                <c:pt idx="4">
                  <c:v>Hermes Binner  por el Frente Amplio- UNEN</c:v>
                </c:pt>
                <c:pt idx="5">
                  <c:v>Otros</c:v>
                </c:pt>
                <c:pt idx="6">
                  <c:v>Ninguno de ellos</c:v>
                </c:pt>
                <c:pt idx="7">
                  <c:v>Ns/Nc</c:v>
                </c:pt>
              </c:strCache>
            </c:strRef>
          </c:cat>
          <c:val>
            <c:numRef>
              <c:f>'1'!$C$5:$C$12</c:f>
              <c:numCache>
                <c:formatCode>General</c:formatCode>
                <c:ptCount val="8"/>
                <c:pt idx="0">
                  <c:v>47</c:v>
                </c:pt>
                <c:pt idx="1">
                  <c:v>2.8</c:v>
                </c:pt>
                <c:pt idx="3">
                  <c:v>5.6</c:v>
                </c:pt>
                <c:pt idx="4">
                  <c:v>2.2000000000000002</c:v>
                </c:pt>
                <c:pt idx="5">
                  <c:v>9.1999999999999993</c:v>
                </c:pt>
                <c:pt idx="6">
                  <c:v>18.5</c:v>
                </c:pt>
                <c:pt idx="7">
                  <c:v>14.8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633536"/>
        <c:axId val="111635072"/>
      </c:barChart>
      <c:catAx>
        <c:axId val="111633536"/>
        <c:scaling>
          <c:orientation val="minMax"/>
        </c:scaling>
        <c:delete val="0"/>
        <c:axPos val="l"/>
        <c:majorTickMark val="out"/>
        <c:minorTickMark val="none"/>
        <c:tickLblPos val="nextTo"/>
        <c:crossAx val="111635072"/>
        <c:crosses val="autoZero"/>
        <c:auto val="1"/>
        <c:lblAlgn val="ctr"/>
        <c:lblOffset val="100"/>
        <c:noMultiLvlLbl val="0"/>
      </c:catAx>
      <c:valAx>
        <c:axId val="1116350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116335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569920"/>
        <c:axId val="111575808"/>
      </c:barChart>
      <c:catAx>
        <c:axId val="111569920"/>
        <c:scaling>
          <c:orientation val="minMax"/>
        </c:scaling>
        <c:delete val="0"/>
        <c:axPos val="b"/>
        <c:majorTickMark val="out"/>
        <c:minorTickMark val="none"/>
        <c:tickLblPos val="nextTo"/>
        <c:crossAx val="111575808"/>
        <c:crosses val="autoZero"/>
        <c:auto val="1"/>
        <c:lblAlgn val="ctr"/>
        <c:lblOffset val="100"/>
        <c:noMultiLvlLbl val="0"/>
      </c:catAx>
      <c:valAx>
        <c:axId val="111575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569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'[Gráfico en Microsoft PowerPoint]Hoja3'!$F$92</c:f>
              <c:strCache>
                <c:ptCount val="1"/>
                <c:pt idx="0">
                  <c:v>MASSA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200" baseline="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'[Gráfico en Microsoft PowerPoint]Hoja3'!$G$91:$M$91</c:f>
              <c:strCache>
                <c:ptCount val="7"/>
                <c:pt idx="0">
                  <c:v>FEBRERO </c:v>
                </c:pt>
                <c:pt idx="1">
                  <c:v>ABRIL</c:v>
                </c:pt>
                <c:pt idx="2">
                  <c:v>JUNIO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'[Gráfico en Microsoft PowerPoint]Hoja3'!$G$92:$M$92</c:f>
              <c:numCache>
                <c:formatCode>General</c:formatCode>
                <c:ptCount val="7"/>
                <c:pt idx="0">
                  <c:v>67.099999999999994</c:v>
                </c:pt>
                <c:pt idx="1">
                  <c:v>45.5</c:v>
                </c:pt>
                <c:pt idx="2">
                  <c:v>48.6</c:v>
                </c:pt>
                <c:pt idx="3">
                  <c:v>43.8</c:v>
                </c:pt>
                <c:pt idx="4">
                  <c:v>40.299999999999997</c:v>
                </c:pt>
                <c:pt idx="5">
                  <c:v>42.9</c:v>
                </c:pt>
                <c:pt idx="6">
                  <c:v>41.6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'[Gráfico en Microsoft PowerPoint]Hoja3'!$F$93</c:f>
              <c:strCache>
                <c:ptCount val="1"/>
                <c:pt idx="0">
                  <c:v>MACRI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'[Gráfico en Microsoft PowerPoint]Hoja3'!$G$91:$M$91</c:f>
              <c:strCache>
                <c:ptCount val="7"/>
                <c:pt idx="0">
                  <c:v>FEBRERO </c:v>
                </c:pt>
                <c:pt idx="1">
                  <c:v>ABRIL</c:v>
                </c:pt>
                <c:pt idx="2">
                  <c:v>JUNIO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'[Gráfico en Microsoft PowerPoint]Hoja3'!$G$93:$M$93</c:f>
              <c:numCache>
                <c:formatCode>General</c:formatCode>
                <c:ptCount val="7"/>
                <c:pt idx="0">
                  <c:v>21.2</c:v>
                </c:pt>
                <c:pt idx="1">
                  <c:v>25</c:v>
                </c:pt>
                <c:pt idx="2">
                  <c:v>28.6</c:v>
                </c:pt>
                <c:pt idx="3">
                  <c:v>28.1</c:v>
                </c:pt>
                <c:pt idx="4">
                  <c:v>38.299999999999997</c:v>
                </c:pt>
                <c:pt idx="5">
                  <c:v>42.8</c:v>
                </c:pt>
                <c:pt idx="6">
                  <c:v>28.2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150016"/>
        <c:axId val="112151552"/>
      </c:lineChart>
      <c:catAx>
        <c:axId val="1121500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s-AR"/>
          </a:p>
        </c:txPr>
        <c:crossAx val="112151552"/>
        <c:crosses val="autoZero"/>
        <c:auto val="1"/>
        <c:lblAlgn val="ctr"/>
        <c:lblOffset val="100"/>
        <c:noMultiLvlLbl val="0"/>
      </c:catAx>
      <c:valAx>
        <c:axId val="112151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21500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sz="1200" baseline="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Hoja1!$B$938:$B$940</c:f>
              <c:strCache>
                <c:ptCount val="3"/>
                <c:pt idx="0">
                  <c:v>Scioli</c:v>
                </c:pt>
                <c:pt idx="1">
                  <c:v>Macri</c:v>
                </c:pt>
                <c:pt idx="2">
                  <c:v>Ns</c:v>
                </c:pt>
              </c:strCache>
            </c:strRef>
          </c:cat>
          <c:val>
            <c:numRef>
              <c:f>Hoja1!$C$938:$C$940</c:f>
              <c:numCache>
                <c:formatCode>General</c:formatCode>
                <c:ptCount val="3"/>
                <c:pt idx="0">
                  <c:v>49.4</c:v>
                </c:pt>
                <c:pt idx="1">
                  <c:v>40.9</c:v>
                </c:pt>
                <c:pt idx="2">
                  <c:v>9.6999999999999993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194688"/>
        <c:axId val="112196224"/>
      </c:barChart>
      <c:catAx>
        <c:axId val="1121946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s-AR"/>
          </a:p>
        </c:txPr>
        <c:crossAx val="112196224"/>
        <c:crosses val="autoZero"/>
        <c:auto val="1"/>
        <c:lblAlgn val="ctr"/>
        <c:lblOffset val="100"/>
        <c:noMultiLvlLbl val="0"/>
      </c:catAx>
      <c:valAx>
        <c:axId val="112196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2194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'[Gráfico en Microsoft PowerPoint]Hoja3'!$F$97</c:f>
              <c:strCache>
                <c:ptCount val="1"/>
                <c:pt idx="0">
                  <c:v>SCIOLI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'[Gráfico en Microsoft PowerPoint]Hoja3'!$G$96:$M$96</c:f>
              <c:strCache>
                <c:ptCount val="7"/>
                <c:pt idx="0">
                  <c:v>FEBRERO </c:v>
                </c:pt>
                <c:pt idx="1">
                  <c:v>ABRIL</c:v>
                </c:pt>
                <c:pt idx="2">
                  <c:v>JUNIO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'[Gráfico en Microsoft PowerPoint]Hoja3'!$G$97:$M$97</c:f>
              <c:numCache>
                <c:formatCode>General</c:formatCode>
                <c:ptCount val="7"/>
                <c:pt idx="0">
                  <c:v>55.4</c:v>
                </c:pt>
                <c:pt idx="1">
                  <c:v>40.700000000000003</c:v>
                </c:pt>
                <c:pt idx="2">
                  <c:v>44.6</c:v>
                </c:pt>
                <c:pt idx="3">
                  <c:v>40.1</c:v>
                </c:pt>
                <c:pt idx="4">
                  <c:v>35.6</c:v>
                </c:pt>
                <c:pt idx="5">
                  <c:v>37.6</c:v>
                </c:pt>
                <c:pt idx="6">
                  <c:v>49.4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'[Gráfico en Microsoft PowerPoint]Hoja3'!$F$98</c:f>
              <c:strCache>
                <c:ptCount val="1"/>
                <c:pt idx="0">
                  <c:v>MACRI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'[Gráfico en Microsoft PowerPoint]Hoja3'!$G$96:$M$96</c:f>
              <c:strCache>
                <c:ptCount val="7"/>
                <c:pt idx="0">
                  <c:v>FEBRERO </c:v>
                </c:pt>
                <c:pt idx="1">
                  <c:v>ABRIL</c:v>
                </c:pt>
                <c:pt idx="2">
                  <c:v>JUNIO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'[Gráfico en Microsoft PowerPoint]Hoja3'!$G$98:$M$98</c:f>
              <c:numCache>
                <c:formatCode>General</c:formatCode>
                <c:ptCount val="7"/>
                <c:pt idx="0">
                  <c:v>36</c:v>
                </c:pt>
                <c:pt idx="1">
                  <c:v>36.9</c:v>
                </c:pt>
                <c:pt idx="2">
                  <c:v>39</c:v>
                </c:pt>
                <c:pt idx="3">
                  <c:v>39</c:v>
                </c:pt>
                <c:pt idx="4">
                  <c:v>48.5</c:v>
                </c:pt>
                <c:pt idx="5">
                  <c:v>32.799999999999997</c:v>
                </c:pt>
                <c:pt idx="6">
                  <c:v>40.1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383488"/>
        <c:axId val="112385024"/>
      </c:lineChart>
      <c:catAx>
        <c:axId val="112383488"/>
        <c:scaling>
          <c:orientation val="minMax"/>
        </c:scaling>
        <c:delete val="0"/>
        <c:axPos val="b"/>
        <c:majorTickMark val="out"/>
        <c:minorTickMark val="none"/>
        <c:tickLblPos val="nextTo"/>
        <c:crossAx val="112385024"/>
        <c:crosses val="autoZero"/>
        <c:auto val="1"/>
        <c:lblAlgn val="ctr"/>
        <c:lblOffset val="100"/>
        <c:noMultiLvlLbl val="0"/>
      </c:catAx>
      <c:valAx>
        <c:axId val="112385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23834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'1'!$C$10</c:f>
              <c:strCache>
                <c:ptCount val="1"/>
                <c:pt idx="0">
                  <c:v>Scioli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'1'!$B$11:$B$16</c:f>
              <c:strCache>
                <c:ptCount val="6"/>
                <c:pt idx="0">
                  <c:v> Resolver el problema con los fondos buitres</c:v>
                </c:pt>
                <c:pt idx="1">
                  <c:v>  Manejar la deuda externa</c:v>
                </c:pt>
                <c:pt idx="2">
                  <c:v>  Bajar la inflación</c:v>
                </c:pt>
                <c:pt idx="3">
                  <c:v>  Mejorar la seguridad</c:v>
                </c:pt>
                <c:pt idx="4">
                  <c:v>  Combatir la corrupción</c:v>
                </c:pt>
                <c:pt idx="5">
                  <c:v>  Hacer una buena política social</c:v>
                </c:pt>
              </c:strCache>
            </c:strRef>
          </c:cat>
          <c:val>
            <c:numRef>
              <c:f>'1'!$C$11:$C$16</c:f>
              <c:numCache>
                <c:formatCode>General</c:formatCode>
                <c:ptCount val="6"/>
                <c:pt idx="0">
                  <c:v>20.9</c:v>
                </c:pt>
                <c:pt idx="1">
                  <c:v>21.1</c:v>
                </c:pt>
                <c:pt idx="2">
                  <c:v>23.7</c:v>
                </c:pt>
                <c:pt idx="3">
                  <c:v>24.6</c:v>
                </c:pt>
                <c:pt idx="4">
                  <c:v>21.5</c:v>
                </c:pt>
                <c:pt idx="5">
                  <c:v>35</c:v>
                </c:pt>
              </c:numCache>
            </c:numRef>
          </c:val>
        </c:ser>
        <c:ser>
          <c:idx val="1"/>
          <c:order val="1"/>
          <c:tx>
            <c:strRef>
              <c:f>'1'!$D$10</c:f>
              <c:strCache>
                <c:ptCount val="1"/>
                <c:pt idx="0">
                  <c:v>Massa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'1'!$B$11:$B$16</c:f>
              <c:strCache>
                <c:ptCount val="6"/>
                <c:pt idx="0">
                  <c:v> Resolver el problema con los fondos buitres</c:v>
                </c:pt>
                <c:pt idx="1">
                  <c:v>  Manejar la deuda externa</c:v>
                </c:pt>
                <c:pt idx="2">
                  <c:v>  Bajar la inflación</c:v>
                </c:pt>
                <c:pt idx="3">
                  <c:v>  Mejorar la seguridad</c:v>
                </c:pt>
                <c:pt idx="4">
                  <c:v>  Combatir la corrupción</c:v>
                </c:pt>
                <c:pt idx="5">
                  <c:v>  Hacer una buena política social</c:v>
                </c:pt>
              </c:strCache>
            </c:strRef>
          </c:cat>
          <c:val>
            <c:numRef>
              <c:f>'1'!$D$11:$D$16</c:f>
              <c:numCache>
                <c:formatCode>General</c:formatCode>
                <c:ptCount val="6"/>
                <c:pt idx="0">
                  <c:v>19</c:v>
                </c:pt>
                <c:pt idx="1">
                  <c:v>21.8</c:v>
                </c:pt>
                <c:pt idx="2">
                  <c:v>23.2</c:v>
                </c:pt>
                <c:pt idx="3">
                  <c:v>31.1</c:v>
                </c:pt>
                <c:pt idx="4">
                  <c:v>25.2</c:v>
                </c:pt>
                <c:pt idx="5">
                  <c:v>30</c:v>
                </c:pt>
              </c:numCache>
            </c:numRef>
          </c:val>
        </c:ser>
        <c:ser>
          <c:idx val="2"/>
          <c:order val="2"/>
          <c:tx>
            <c:strRef>
              <c:f>'1'!$E$10</c:f>
              <c:strCache>
                <c:ptCount val="1"/>
                <c:pt idx="0">
                  <c:v>Macri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'1'!$B$11:$B$16</c:f>
              <c:strCache>
                <c:ptCount val="6"/>
                <c:pt idx="0">
                  <c:v> Resolver el problema con los fondos buitres</c:v>
                </c:pt>
                <c:pt idx="1">
                  <c:v>  Manejar la deuda externa</c:v>
                </c:pt>
                <c:pt idx="2">
                  <c:v>  Bajar la inflación</c:v>
                </c:pt>
                <c:pt idx="3">
                  <c:v>  Mejorar la seguridad</c:v>
                </c:pt>
                <c:pt idx="4">
                  <c:v>  Combatir la corrupción</c:v>
                </c:pt>
                <c:pt idx="5">
                  <c:v>  Hacer una buena política social</c:v>
                </c:pt>
              </c:strCache>
            </c:strRef>
          </c:cat>
          <c:val>
            <c:numRef>
              <c:f>'1'!$E$11:$E$16</c:f>
              <c:numCache>
                <c:formatCode>General</c:formatCode>
                <c:ptCount val="6"/>
                <c:pt idx="0">
                  <c:v>25.6</c:v>
                </c:pt>
                <c:pt idx="1">
                  <c:v>25.5</c:v>
                </c:pt>
                <c:pt idx="2">
                  <c:v>23.1</c:v>
                </c:pt>
                <c:pt idx="3">
                  <c:v>22</c:v>
                </c:pt>
                <c:pt idx="4">
                  <c:v>20.9</c:v>
                </c:pt>
                <c:pt idx="5">
                  <c:v>16.399999999999999</c:v>
                </c:pt>
              </c:numCache>
            </c:numRef>
          </c:val>
        </c:ser>
        <c:ser>
          <c:idx val="3"/>
          <c:order val="3"/>
          <c:tx>
            <c:strRef>
              <c:f>'1'!$F$10</c:f>
              <c:strCache>
                <c:ptCount val="1"/>
                <c:pt idx="0">
                  <c:v>Ninguno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'1'!$B$11:$B$16</c:f>
              <c:strCache>
                <c:ptCount val="6"/>
                <c:pt idx="0">
                  <c:v> Resolver el problema con los fondos buitres</c:v>
                </c:pt>
                <c:pt idx="1">
                  <c:v>  Manejar la deuda externa</c:v>
                </c:pt>
                <c:pt idx="2">
                  <c:v>  Bajar la inflación</c:v>
                </c:pt>
                <c:pt idx="3">
                  <c:v>  Mejorar la seguridad</c:v>
                </c:pt>
                <c:pt idx="4">
                  <c:v>  Combatir la corrupción</c:v>
                </c:pt>
                <c:pt idx="5">
                  <c:v>  Hacer una buena política social</c:v>
                </c:pt>
              </c:strCache>
            </c:strRef>
          </c:cat>
          <c:val>
            <c:numRef>
              <c:f>'1'!$F$11:$F$16</c:f>
              <c:numCache>
                <c:formatCode>General</c:formatCode>
                <c:ptCount val="6"/>
                <c:pt idx="0">
                  <c:v>21.1</c:v>
                </c:pt>
                <c:pt idx="1">
                  <c:v>21</c:v>
                </c:pt>
                <c:pt idx="2">
                  <c:v>22.7</c:v>
                </c:pt>
                <c:pt idx="3">
                  <c:v>18.7</c:v>
                </c:pt>
                <c:pt idx="4">
                  <c:v>26.9</c:v>
                </c:pt>
                <c:pt idx="5">
                  <c:v>15.3</c:v>
                </c:pt>
              </c:numCache>
            </c:numRef>
          </c:val>
        </c:ser>
        <c:ser>
          <c:idx val="4"/>
          <c:order val="4"/>
          <c:tx>
            <c:strRef>
              <c:f>'1'!$G$10</c:f>
              <c:strCache>
                <c:ptCount val="1"/>
                <c:pt idx="0">
                  <c:v>Ns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'1'!$B$11:$B$16</c:f>
              <c:strCache>
                <c:ptCount val="6"/>
                <c:pt idx="0">
                  <c:v> Resolver el problema con los fondos buitres</c:v>
                </c:pt>
                <c:pt idx="1">
                  <c:v>  Manejar la deuda externa</c:v>
                </c:pt>
                <c:pt idx="2">
                  <c:v>  Bajar la inflación</c:v>
                </c:pt>
                <c:pt idx="3">
                  <c:v>  Mejorar la seguridad</c:v>
                </c:pt>
                <c:pt idx="4">
                  <c:v>  Combatir la corrupción</c:v>
                </c:pt>
                <c:pt idx="5">
                  <c:v>  Hacer una buena política social</c:v>
                </c:pt>
              </c:strCache>
            </c:strRef>
          </c:cat>
          <c:val>
            <c:numRef>
              <c:f>'1'!$G$11:$G$16</c:f>
              <c:numCache>
                <c:formatCode>General</c:formatCode>
                <c:ptCount val="6"/>
                <c:pt idx="0">
                  <c:v>13.3</c:v>
                </c:pt>
                <c:pt idx="1">
                  <c:v>10.6</c:v>
                </c:pt>
                <c:pt idx="2">
                  <c:v>7.2</c:v>
                </c:pt>
                <c:pt idx="3">
                  <c:v>3.6</c:v>
                </c:pt>
                <c:pt idx="4">
                  <c:v>5.5</c:v>
                </c:pt>
                <c:pt idx="5">
                  <c:v>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2318720"/>
        <c:axId val="112791552"/>
      </c:barChart>
      <c:catAx>
        <c:axId val="11231872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s-AR"/>
          </a:p>
        </c:txPr>
        <c:crossAx val="112791552"/>
        <c:crosses val="autoZero"/>
        <c:auto val="1"/>
        <c:lblAlgn val="ctr"/>
        <c:lblOffset val="100"/>
        <c:noMultiLvlLbl val="0"/>
      </c:catAx>
      <c:valAx>
        <c:axId val="112791552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1231872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 baseline="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'1'!$L$18</c:f>
              <c:strCache>
                <c:ptCount val="1"/>
                <c:pt idx="0">
                  <c:v>Ns/Nc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'1'!$M$17:$O$17</c:f>
              <c:strCache>
                <c:ptCount val="3"/>
                <c:pt idx="0">
                  <c:v>  El candidato más joven</c:v>
                </c:pt>
                <c:pt idx="1">
                  <c:v>  El candidato de mayor edad</c:v>
                </c:pt>
                <c:pt idx="2">
                  <c:v> El candidato más creyente</c:v>
                </c:pt>
              </c:strCache>
            </c:strRef>
          </c:cat>
          <c:val>
            <c:numRef>
              <c:f>'1'!$M$18:$O$18</c:f>
              <c:numCache>
                <c:formatCode>General</c:formatCode>
                <c:ptCount val="3"/>
                <c:pt idx="0">
                  <c:v>12.4</c:v>
                </c:pt>
                <c:pt idx="1">
                  <c:v>17</c:v>
                </c:pt>
                <c:pt idx="2">
                  <c:v>31.8</c:v>
                </c:pt>
              </c:numCache>
            </c:numRef>
          </c:val>
        </c:ser>
        <c:ser>
          <c:idx val="1"/>
          <c:order val="1"/>
          <c:tx>
            <c:strRef>
              <c:f>'1'!$L$19</c:f>
              <c:strCache>
                <c:ptCount val="1"/>
                <c:pt idx="0">
                  <c:v>Scioli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'1'!$M$17:$O$17</c:f>
              <c:strCache>
                <c:ptCount val="3"/>
                <c:pt idx="0">
                  <c:v>  El candidato más joven</c:v>
                </c:pt>
                <c:pt idx="1">
                  <c:v>  El candidato de mayor edad</c:v>
                </c:pt>
                <c:pt idx="2">
                  <c:v> El candidato más creyente</c:v>
                </c:pt>
              </c:strCache>
            </c:strRef>
          </c:cat>
          <c:val>
            <c:numRef>
              <c:f>'1'!$M$19:$O$19</c:f>
              <c:numCache>
                <c:formatCode>General</c:formatCode>
                <c:ptCount val="3"/>
                <c:pt idx="0">
                  <c:v>3.1</c:v>
                </c:pt>
                <c:pt idx="1">
                  <c:v>44.8</c:v>
                </c:pt>
                <c:pt idx="2">
                  <c:v>21.7</c:v>
                </c:pt>
              </c:numCache>
            </c:numRef>
          </c:val>
        </c:ser>
        <c:ser>
          <c:idx val="2"/>
          <c:order val="2"/>
          <c:tx>
            <c:strRef>
              <c:f>'1'!$L$20</c:f>
              <c:strCache>
                <c:ptCount val="1"/>
                <c:pt idx="0">
                  <c:v>Massa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'1'!$M$17:$O$17</c:f>
              <c:strCache>
                <c:ptCount val="3"/>
                <c:pt idx="0">
                  <c:v>  El candidato más joven</c:v>
                </c:pt>
                <c:pt idx="1">
                  <c:v>  El candidato de mayor edad</c:v>
                </c:pt>
                <c:pt idx="2">
                  <c:v> El candidato más creyente</c:v>
                </c:pt>
              </c:strCache>
            </c:strRef>
          </c:cat>
          <c:val>
            <c:numRef>
              <c:f>'1'!$M$20:$O$20</c:f>
              <c:numCache>
                <c:formatCode>General</c:formatCode>
                <c:ptCount val="3"/>
                <c:pt idx="0">
                  <c:v>78.2</c:v>
                </c:pt>
                <c:pt idx="1">
                  <c:v>4</c:v>
                </c:pt>
                <c:pt idx="2">
                  <c:v>15.2</c:v>
                </c:pt>
              </c:numCache>
            </c:numRef>
          </c:val>
        </c:ser>
        <c:ser>
          <c:idx val="3"/>
          <c:order val="3"/>
          <c:tx>
            <c:strRef>
              <c:f>'1'!$L$21</c:f>
              <c:strCache>
                <c:ptCount val="1"/>
                <c:pt idx="0">
                  <c:v>Macri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'1'!$M$17:$O$17</c:f>
              <c:strCache>
                <c:ptCount val="3"/>
                <c:pt idx="0">
                  <c:v>  El candidato más joven</c:v>
                </c:pt>
                <c:pt idx="1">
                  <c:v>  El candidato de mayor edad</c:v>
                </c:pt>
                <c:pt idx="2">
                  <c:v> El candidato más creyente</c:v>
                </c:pt>
              </c:strCache>
            </c:strRef>
          </c:cat>
          <c:val>
            <c:numRef>
              <c:f>'1'!$M$21:$O$21</c:f>
              <c:numCache>
                <c:formatCode>General</c:formatCode>
                <c:ptCount val="3"/>
                <c:pt idx="0">
                  <c:v>3.7</c:v>
                </c:pt>
                <c:pt idx="1">
                  <c:v>31.8</c:v>
                </c:pt>
                <c:pt idx="2">
                  <c:v>15</c:v>
                </c:pt>
              </c:numCache>
            </c:numRef>
          </c:val>
        </c:ser>
        <c:ser>
          <c:idx val="4"/>
          <c:order val="4"/>
          <c:tx>
            <c:strRef>
              <c:f>'1'!$L$22</c:f>
              <c:strCache>
                <c:ptCount val="1"/>
                <c:pt idx="0">
                  <c:v>Ninguno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'1'!$M$17:$O$17</c:f>
              <c:strCache>
                <c:ptCount val="3"/>
                <c:pt idx="0">
                  <c:v>  El candidato más joven</c:v>
                </c:pt>
                <c:pt idx="1">
                  <c:v>  El candidato de mayor edad</c:v>
                </c:pt>
                <c:pt idx="2">
                  <c:v> El candidato más creyente</c:v>
                </c:pt>
              </c:strCache>
            </c:strRef>
          </c:cat>
          <c:val>
            <c:numRef>
              <c:f>'1'!$M$22:$O$22</c:f>
              <c:numCache>
                <c:formatCode>General</c:formatCode>
                <c:ptCount val="3"/>
                <c:pt idx="0">
                  <c:v>2.5</c:v>
                </c:pt>
                <c:pt idx="1">
                  <c:v>2.4</c:v>
                </c:pt>
                <c:pt idx="2">
                  <c:v>16.2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3215744"/>
        <c:axId val="113225728"/>
      </c:barChart>
      <c:catAx>
        <c:axId val="11321574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s-AR"/>
          </a:p>
        </c:txPr>
        <c:crossAx val="113225728"/>
        <c:crosses val="autoZero"/>
        <c:auto val="1"/>
        <c:lblAlgn val="ctr"/>
        <c:lblOffset val="100"/>
        <c:noMultiLvlLbl val="0"/>
      </c:catAx>
      <c:valAx>
        <c:axId val="11322572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132157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0176888099177087"/>
          <c:y val="0.91073427059321488"/>
          <c:w val="0.85900831983846337"/>
          <c:h val="6.9057322921849157E-2"/>
        </c:manualLayout>
      </c:layout>
      <c:overlay val="0"/>
      <c:txPr>
        <a:bodyPr/>
        <a:lstStyle/>
        <a:p>
          <a:pPr>
            <a:defRPr sz="1200" baseline="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'1'!$I$2</c:f>
              <c:strCache>
                <c:ptCount val="1"/>
                <c:pt idx="0">
                  <c:v>Sí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'1'!$H$3:$H$5</c:f>
              <c:strCache>
                <c:ptCount val="3"/>
                <c:pt idx="0">
                  <c:v>  Es mejor</c:v>
                </c:pt>
                <c:pt idx="1">
                  <c:v>  Lo invita a votarlo</c:v>
                </c:pt>
                <c:pt idx="2">
                  <c:v> No tiene nada que ver con la elección política</c:v>
                </c:pt>
              </c:strCache>
            </c:strRef>
          </c:cat>
          <c:val>
            <c:numRef>
              <c:f>'1'!$I$3:$I$5</c:f>
              <c:numCache>
                <c:formatCode>General</c:formatCode>
                <c:ptCount val="3"/>
                <c:pt idx="0">
                  <c:v>26.9</c:v>
                </c:pt>
                <c:pt idx="1">
                  <c:v>20.6</c:v>
                </c:pt>
                <c:pt idx="2">
                  <c:v>44.3</c:v>
                </c:pt>
              </c:numCache>
            </c:numRef>
          </c:val>
        </c:ser>
        <c:ser>
          <c:idx val="1"/>
          <c:order val="1"/>
          <c:tx>
            <c:strRef>
              <c:f>'1'!$J$2</c:f>
              <c:strCache>
                <c:ptCount val="1"/>
                <c:pt idx="0">
                  <c:v>No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'1'!$H$3:$H$5</c:f>
              <c:strCache>
                <c:ptCount val="3"/>
                <c:pt idx="0">
                  <c:v>  Es mejor</c:v>
                </c:pt>
                <c:pt idx="1">
                  <c:v>  Lo invita a votarlo</c:v>
                </c:pt>
                <c:pt idx="2">
                  <c:v> No tiene nada que ver con la elección política</c:v>
                </c:pt>
              </c:strCache>
            </c:strRef>
          </c:cat>
          <c:val>
            <c:numRef>
              <c:f>'1'!$J$3:$J$5</c:f>
              <c:numCache>
                <c:formatCode>General</c:formatCode>
                <c:ptCount val="3"/>
                <c:pt idx="0">
                  <c:v>62.5</c:v>
                </c:pt>
                <c:pt idx="1">
                  <c:v>67.8</c:v>
                </c:pt>
                <c:pt idx="2">
                  <c:v>44.3</c:v>
                </c:pt>
              </c:numCache>
            </c:numRef>
          </c:val>
        </c:ser>
        <c:ser>
          <c:idx val="2"/>
          <c:order val="2"/>
          <c:tx>
            <c:strRef>
              <c:f>'1'!$K$2</c:f>
              <c:strCache>
                <c:ptCount val="1"/>
                <c:pt idx="0">
                  <c:v>Ns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'1'!$H$3:$H$5</c:f>
              <c:strCache>
                <c:ptCount val="3"/>
                <c:pt idx="0">
                  <c:v>  Es mejor</c:v>
                </c:pt>
                <c:pt idx="1">
                  <c:v>  Lo invita a votarlo</c:v>
                </c:pt>
                <c:pt idx="2">
                  <c:v> No tiene nada que ver con la elección política</c:v>
                </c:pt>
              </c:strCache>
            </c:strRef>
          </c:cat>
          <c:val>
            <c:numRef>
              <c:f>'1'!$K$3:$K$5</c:f>
              <c:numCache>
                <c:formatCode>General</c:formatCode>
                <c:ptCount val="3"/>
                <c:pt idx="0">
                  <c:v>10.5</c:v>
                </c:pt>
                <c:pt idx="1">
                  <c:v>11.6</c:v>
                </c:pt>
                <c:pt idx="2">
                  <c:v>11.3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2875008"/>
        <c:axId val="112876544"/>
      </c:barChart>
      <c:catAx>
        <c:axId val="11287500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s-AR"/>
          </a:p>
        </c:txPr>
        <c:crossAx val="112876544"/>
        <c:crosses val="autoZero"/>
        <c:auto val="1"/>
        <c:lblAlgn val="ctr"/>
        <c:lblOffset val="100"/>
        <c:noMultiLvlLbl val="0"/>
      </c:catAx>
      <c:valAx>
        <c:axId val="11287654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1287500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 baseline="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sz="1200" baseline="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Hoja1!$B$1021:$B$1028</c:f>
              <c:strCache>
                <c:ptCount val="8"/>
                <c:pt idx="0">
                  <c:v>Lavagna</c:v>
                </c:pt>
                <c:pt idx="1">
                  <c:v>Kiciloff</c:v>
                </c:pt>
                <c:pt idx="2">
                  <c:v>Melconian</c:v>
                </c:pt>
                <c:pt idx="3">
                  <c:v>Prat Gay</c:v>
                </c:pt>
                <c:pt idx="4">
                  <c:v>Sturzenegger</c:v>
                </c:pt>
                <c:pt idx="5">
                  <c:v>Cavallo</c:v>
                </c:pt>
                <c:pt idx="6">
                  <c:v>Peirano</c:v>
                </c:pt>
                <c:pt idx="7">
                  <c:v>Ns</c:v>
                </c:pt>
              </c:strCache>
            </c:strRef>
          </c:cat>
          <c:val>
            <c:numRef>
              <c:f>Hoja1!$C$1021:$C$1028</c:f>
              <c:numCache>
                <c:formatCode>General</c:formatCode>
                <c:ptCount val="8"/>
                <c:pt idx="0">
                  <c:v>26</c:v>
                </c:pt>
                <c:pt idx="1">
                  <c:v>17</c:v>
                </c:pt>
                <c:pt idx="2">
                  <c:v>3.1</c:v>
                </c:pt>
                <c:pt idx="3">
                  <c:v>2.9</c:v>
                </c:pt>
                <c:pt idx="4">
                  <c:v>1</c:v>
                </c:pt>
                <c:pt idx="5">
                  <c:v>0.5</c:v>
                </c:pt>
                <c:pt idx="6">
                  <c:v>0.2</c:v>
                </c:pt>
                <c:pt idx="7">
                  <c:v>49.2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292032"/>
        <c:axId val="113293568"/>
      </c:barChart>
      <c:catAx>
        <c:axId val="1132920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s-AR"/>
          </a:p>
        </c:txPr>
        <c:crossAx val="113293568"/>
        <c:crosses val="autoZero"/>
        <c:auto val="1"/>
        <c:lblAlgn val="ctr"/>
        <c:lblOffset val="100"/>
        <c:noMultiLvlLbl val="0"/>
      </c:catAx>
      <c:valAx>
        <c:axId val="113293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292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300" baseline="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Hoja1!$B$1031:$B$1033</c:f>
              <c:strCache>
                <c:ptCount val="3"/>
                <c:pt idx="0">
                  <c:v>Positivo</c:v>
                </c:pt>
                <c:pt idx="1">
                  <c:v>Negativo</c:v>
                </c:pt>
                <c:pt idx="2">
                  <c:v>Ns/Nc</c:v>
                </c:pt>
              </c:strCache>
            </c:strRef>
          </c:cat>
          <c:val>
            <c:numRef>
              <c:f>Hoja1!$C$1031:$C$1033</c:f>
              <c:numCache>
                <c:formatCode>General</c:formatCode>
                <c:ptCount val="3"/>
                <c:pt idx="0">
                  <c:v>47.3</c:v>
                </c:pt>
                <c:pt idx="1">
                  <c:v>25.5</c:v>
                </c:pt>
                <c:pt idx="2">
                  <c:v>27.2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300" baseline="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200" baseline="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Hoja1!$B$1036:$B$1039</c:f>
              <c:strCache>
                <c:ptCount val="4"/>
                <c:pt idx="0">
                  <c:v>Macri- Michetti</c:v>
                </c:pt>
                <c:pt idx="1">
                  <c:v>Macri- Sanz</c:v>
                </c:pt>
                <c:pt idx="2">
                  <c:v>Macri- Carrió</c:v>
                </c:pt>
                <c:pt idx="3">
                  <c:v>Ns/Nc</c:v>
                </c:pt>
              </c:strCache>
            </c:strRef>
          </c:cat>
          <c:val>
            <c:numRef>
              <c:f>Hoja1!$C$1036:$C$1039</c:f>
              <c:numCache>
                <c:formatCode>General</c:formatCode>
                <c:ptCount val="4"/>
                <c:pt idx="0">
                  <c:v>66.8</c:v>
                </c:pt>
                <c:pt idx="1">
                  <c:v>10.4</c:v>
                </c:pt>
                <c:pt idx="2">
                  <c:v>9.6999999999999993</c:v>
                </c:pt>
                <c:pt idx="3">
                  <c:v>13.2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 baseline="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sz="1200" baseline="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Hoja1!$B$1042:$B$1047</c:f>
              <c:strCache>
                <c:ptCount val="6"/>
                <c:pt idx="0">
                  <c:v>Scioli</c:v>
                </c:pt>
                <c:pt idx="1">
                  <c:v>Randazzo</c:v>
                </c:pt>
                <c:pt idx="2">
                  <c:v>Kicillof</c:v>
                </c:pt>
                <c:pt idx="3">
                  <c:v>A otro</c:v>
                </c:pt>
                <c:pt idx="4">
                  <c:v>Ninguno</c:v>
                </c:pt>
                <c:pt idx="5">
                  <c:v>Ns/Nc</c:v>
                </c:pt>
              </c:strCache>
            </c:strRef>
          </c:cat>
          <c:val>
            <c:numRef>
              <c:f>Hoja1!$C$1042:$C$1047</c:f>
              <c:numCache>
                <c:formatCode>General</c:formatCode>
                <c:ptCount val="6"/>
                <c:pt idx="0">
                  <c:v>54.6</c:v>
                </c:pt>
                <c:pt idx="1">
                  <c:v>16.100000000000001</c:v>
                </c:pt>
                <c:pt idx="2">
                  <c:v>10.5</c:v>
                </c:pt>
                <c:pt idx="3">
                  <c:v>4.0999999999999996</c:v>
                </c:pt>
                <c:pt idx="4">
                  <c:v>5.0999999999999996</c:v>
                </c:pt>
                <c:pt idx="5">
                  <c:v>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040192"/>
        <c:axId val="114054272"/>
      </c:barChart>
      <c:catAx>
        <c:axId val="1140401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s-AR"/>
          </a:p>
        </c:txPr>
        <c:crossAx val="114054272"/>
        <c:crosses val="autoZero"/>
        <c:auto val="1"/>
        <c:lblAlgn val="ctr"/>
        <c:lblOffset val="100"/>
        <c:noMultiLvlLbl val="0"/>
      </c:catAx>
      <c:valAx>
        <c:axId val="114054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0401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preferencias!$C$87</c:f>
              <c:strCache>
                <c:ptCount val="1"/>
                <c:pt idx="0">
                  <c:v>Derogar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 baseline="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preferencias!$B$88:$B$97</c:f>
              <c:strCache>
                <c:ptCount val="10"/>
                <c:pt idx="0">
                  <c:v>  Ley de Matrimonio Igualitario</c:v>
                </c:pt>
                <c:pt idx="1">
                  <c:v> Subsidios a las empr. transporte y consumo de energía </c:v>
                </c:pt>
                <c:pt idx="2">
                  <c:v>  Asignacion Universal por Hijo</c:v>
                </c:pt>
                <c:pt idx="3">
                  <c:v> Precios Cuidados</c:v>
                </c:pt>
                <c:pt idx="4">
                  <c:v>  Ley de medios</c:v>
                </c:pt>
                <c:pt idx="5">
                  <c:v>  Retenciones a las productos del campo</c:v>
                </c:pt>
                <c:pt idx="6">
                  <c:v>  Impuesto a la ganancia de trabajadores</c:v>
                </c:pt>
                <c:pt idx="7">
                  <c:v> Restricciones para importaciones</c:v>
                </c:pt>
                <c:pt idx="8">
                  <c:v> Futbol para Todos</c:v>
                </c:pt>
                <c:pt idx="9">
                  <c:v>  Cepo al dólar</c:v>
                </c:pt>
              </c:strCache>
            </c:strRef>
          </c:cat>
          <c:val>
            <c:numRef>
              <c:f>preferencias!$C$88:$C$97</c:f>
              <c:numCache>
                <c:formatCode>General</c:formatCode>
                <c:ptCount val="10"/>
                <c:pt idx="0">
                  <c:v>4.2</c:v>
                </c:pt>
                <c:pt idx="1">
                  <c:v>5.9</c:v>
                </c:pt>
                <c:pt idx="2">
                  <c:v>6.3</c:v>
                </c:pt>
                <c:pt idx="3">
                  <c:v>9</c:v>
                </c:pt>
                <c:pt idx="4">
                  <c:v>10.199999999999999</c:v>
                </c:pt>
                <c:pt idx="5">
                  <c:v>15.2</c:v>
                </c:pt>
                <c:pt idx="6">
                  <c:v>20.100000000000001</c:v>
                </c:pt>
                <c:pt idx="7">
                  <c:v>20.6</c:v>
                </c:pt>
                <c:pt idx="8">
                  <c:v>20.9</c:v>
                </c:pt>
                <c:pt idx="9">
                  <c:v>23.9</c:v>
                </c:pt>
              </c:numCache>
            </c:numRef>
          </c:val>
        </c:ser>
        <c:ser>
          <c:idx val="1"/>
          <c:order val="1"/>
          <c:tx>
            <c:strRef>
              <c:f>preferencias!$D$87</c:f>
              <c:strCache>
                <c:ptCount val="1"/>
                <c:pt idx="0">
                  <c:v>Modificar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 baseline="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preferencias!$B$88:$B$97</c:f>
              <c:strCache>
                <c:ptCount val="10"/>
                <c:pt idx="0">
                  <c:v>  Ley de Matrimonio Igualitario</c:v>
                </c:pt>
                <c:pt idx="1">
                  <c:v> Subsidios a las empr. transporte y consumo de energía </c:v>
                </c:pt>
                <c:pt idx="2">
                  <c:v>  Asignacion Universal por Hijo</c:v>
                </c:pt>
                <c:pt idx="3">
                  <c:v> Precios Cuidados</c:v>
                </c:pt>
                <c:pt idx="4">
                  <c:v>  Ley de medios</c:v>
                </c:pt>
                <c:pt idx="5">
                  <c:v>  Retenciones a las productos del campo</c:v>
                </c:pt>
                <c:pt idx="6">
                  <c:v>  Impuesto a la ganancia de trabajadores</c:v>
                </c:pt>
                <c:pt idx="7">
                  <c:v> Restricciones para importaciones</c:v>
                </c:pt>
                <c:pt idx="8">
                  <c:v> Futbol para Todos</c:v>
                </c:pt>
                <c:pt idx="9">
                  <c:v>  Cepo al dólar</c:v>
                </c:pt>
              </c:strCache>
            </c:strRef>
          </c:cat>
          <c:val>
            <c:numRef>
              <c:f>preferencias!$D$88:$D$97</c:f>
              <c:numCache>
                <c:formatCode>General</c:formatCode>
                <c:ptCount val="10"/>
                <c:pt idx="0">
                  <c:v>10.6</c:v>
                </c:pt>
                <c:pt idx="1">
                  <c:v>41.7</c:v>
                </c:pt>
                <c:pt idx="2">
                  <c:v>28</c:v>
                </c:pt>
                <c:pt idx="3">
                  <c:v>34.4</c:v>
                </c:pt>
                <c:pt idx="4">
                  <c:v>40</c:v>
                </c:pt>
                <c:pt idx="5">
                  <c:v>40.299999999999997</c:v>
                </c:pt>
                <c:pt idx="6">
                  <c:v>51.5</c:v>
                </c:pt>
                <c:pt idx="7">
                  <c:v>42.9</c:v>
                </c:pt>
                <c:pt idx="8">
                  <c:v>27.8</c:v>
                </c:pt>
                <c:pt idx="9">
                  <c:v>42.5</c:v>
                </c:pt>
              </c:numCache>
            </c:numRef>
          </c:val>
        </c:ser>
        <c:ser>
          <c:idx val="2"/>
          <c:order val="2"/>
          <c:tx>
            <c:strRef>
              <c:f>preferencias!$E$87</c:f>
              <c:strCache>
                <c:ptCount val="1"/>
                <c:pt idx="0">
                  <c:v>No modificar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 baseline="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preferencias!$B$88:$B$97</c:f>
              <c:strCache>
                <c:ptCount val="10"/>
                <c:pt idx="0">
                  <c:v>  Ley de Matrimonio Igualitario</c:v>
                </c:pt>
                <c:pt idx="1">
                  <c:v> Subsidios a las empr. transporte y consumo de energía </c:v>
                </c:pt>
                <c:pt idx="2">
                  <c:v>  Asignacion Universal por Hijo</c:v>
                </c:pt>
                <c:pt idx="3">
                  <c:v> Precios Cuidados</c:v>
                </c:pt>
                <c:pt idx="4">
                  <c:v>  Ley de medios</c:v>
                </c:pt>
                <c:pt idx="5">
                  <c:v>  Retenciones a las productos del campo</c:v>
                </c:pt>
                <c:pt idx="6">
                  <c:v>  Impuesto a la ganancia de trabajadores</c:v>
                </c:pt>
                <c:pt idx="7">
                  <c:v> Restricciones para importaciones</c:v>
                </c:pt>
                <c:pt idx="8">
                  <c:v> Futbol para Todos</c:v>
                </c:pt>
                <c:pt idx="9">
                  <c:v>  Cepo al dólar</c:v>
                </c:pt>
              </c:strCache>
            </c:strRef>
          </c:cat>
          <c:val>
            <c:numRef>
              <c:f>preferencias!$E$88:$E$97</c:f>
              <c:numCache>
                <c:formatCode>General</c:formatCode>
                <c:ptCount val="10"/>
                <c:pt idx="0">
                  <c:v>80.7</c:v>
                </c:pt>
                <c:pt idx="1">
                  <c:v>46.4</c:v>
                </c:pt>
                <c:pt idx="2">
                  <c:v>62.6</c:v>
                </c:pt>
                <c:pt idx="3">
                  <c:v>47.9</c:v>
                </c:pt>
                <c:pt idx="4">
                  <c:v>40.799999999999997</c:v>
                </c:pt>
                <c:pt idx="5">
                  <c:v>27.5</c:v>
                </c:pt>
                <c:pt idx="6">
                  <c:v>20.100000000000001</c:v>
                </c:pt>
                <c:pt idx="7">
                  <c:v>21.3</c:v>
                </c:pt>
                <c:pt idx="8">
                  <c:v>41.5</c:v>
                </c:pt>
                <c:pt idx="9">
                  <c:v>19.7</c:v>
                </c:pt>
              </c:numCache>
            </c:numRef>
          </c:val>
        </c:ser>
        <c:ser>
          <c:idx val="3"/>
          <c:order val="3"/>
          <c:tx>
            <c:strRef>
              <c:f>preferencias!$F$87</c:f>
              <c:strCache>
                <c:ptCount val="1"/>
                <c:pt idx="0">
                  <c:v>Ns/Nc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 baseline="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preferencias!$B$88:$B$97</c:f>
              <c:strCache>
                <c:ptCount val="10"/>
                <c:pt idx="0">
                  <c:v>  Ley de Matrimonio Igualitario</c:v>
                </c:pt>
                <c:pt idx="1">
                  <c:v> Subsidios a las empr. transporte y consumo de energía </c:v>
                </c:pt>
                <c:pt idx="2">
                  <c:v>  Asignacion Universal por Hijo</c:v>
                </c:pt>
                <c:pt idx="3">
                  <c:v> Precios Cuidados</c:v>
                </c:pt>
                <c:pt idx="4">
                  <c:v>  Ley de medios</c:v>
                </c:pt>
                <c:pt idx="5">
                  <c:v>  Retenciones a las productos del campo</c:v>
                </c:pt>
                <c:pt idx="6">
                  <c:v>  Impuesto a la ganancia de trabajadores</c:v>
                </c:pt>
                <c:pt idx="7">
                  <c:v> Restricciones para importaciones</c:v>
                </c:pt>
                <c:pt idx="8">
                  <c:v> Futbol para Todos</c:v>
                </c:pt>
                <c:pt idx="9">
                  <c:v>  Cepo al dólar</c:v>
                </c:pt>
              </c:strCache>
            </c:strRef>
          </c:cat>
          <c:val>
            <c:numRef>
              <c:f>preferencias!$F$88:$F$97</c:f>
              <c:numCache>
                <c:formatCode>General</c:formatCode>
                <c:ptCount val="10"/>
                <c:pt idx="0">
                  <c:v>4.5999999999999996</c:v>
                </c:pt>
                <c:pt idx="1">
                  <c:v>6</c:v>
                </c:pt>
                <c:pt idx="2">
                  <c:v>3</c:v>
                </c:pt>
                <c:pt idx="3">
                  <c:v>8.6</c:v>
                </c:pt>
                <c:pt idx="4">
                  <c:v>9</c:v>
                </c:pt>
                <c:pt idx="5">
                  <c:v>17.100000000000001</c:v>
                </c:pt>
                <c:pt idx="6">
                  <c:v>8.1999999999999993</c:v>
                </c:pt>
                <c:pt idx="7">
                  <c:v>15.2</c:v>
                </c:pt>
                <c:pt idx="8">
                  <c:v>9.8000000000000007</c:v>
                </c:pt>
                <c:pt idx="9">
                  <c:v>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960256"/>
        <c:axId val="114961792"/>
      </c:barChart>
      <c:catAx>
        <c:axId val="114960256"/>
        <c:scaling>
          <c:orientation val="minMax"/>
        </c:scaling>
        <c:delete val="0"/>
        <c:axPos val="l"/>
        <c:majorTickMark val="out"/>
        <c:minorTickMark val="none"/>
        <c:tickLblPos val="nextTo"/>
        <c:crossAx val="114961792"/>
        <c:crosses val="autoZero"/>
        <c:auto val="1"/>
        <c:lblAlgn val="ctr"/>
        <c:lblOffset val="100"/>
        <c:noMultiLvlLbl val="0"/>
      </c:catAx>
      <c:valAx>
        <c:axId val="114961792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1496025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 baseline="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'1'!$C$33</c:f>
              <c:strCache>
                <c:ptCount val="1"/>
                <c:pt idx="0">
                  <c:v>Derogará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'1'!$B$34:$B$43</c:f>
              <c:strCache>
                <c:ptCount val="10"/>
                <c:pt idx="0">
                  <c:v>  Ley de Matrimonio Igualitario</c:v>
                </c:pt>
                <c:pt idx="1">
                  <c:v>  Asignacion Universal por Hijo</c:v>
                </c:pt>
                <c:pt idx="2">
                  <c:v> Subsidios a las empr. transporte y consumo de energía </c:v>
                </c:pt>
                <c:pt idx="3">
                  <c:v>  Ley de medios</c:v>
                </c:pt>
                <c:pt idx="4">
                  <c:v> Futbol para Todos</c:v>
                </c:pt>
                <c:pt idx="5">
                  <c:v>Precios cuidados</c:v>
                </c:pt>
                <c:pt idx="6">
                  <c:v>  Impuesto a la ganancia de trabajadores</c:v>
                </c:pt>
                <c:pt idx="7">
                  <c:v>  Retenciones a las productos del campo</c:v>
                </c:pt>
                <c:pt idx="8">
                  <c:v> Restricciones para importaciones</c:v>
                </c:pt>
                <c:pt idx="9">
                  <c:v>  Cepo al dólar</c:v>
                </c:pt>
              </c:strCache>
            </c:strRef>
          </c:cat>
          <c:val>
            <c:numRef>
              <c:f>'1'!$C$34:$C$43</c:f>
              <c:numCache>
                <c:formatCode>General</c:formatCode>
                <c:ptCount val="10"/>
                <c:pt idx="0">
                  <c:v>3.1</c:v>
                </c:pt>
                <c:pt idx="1">
                  <c:v>8.1</c:v>
                </c:pt>
                <c:pt idx="2">
                  <c:v>8.3000000000000007</c:v>
                </c:pt>
                <c:pt idx="3">
                  <c:v>10.9</c:v>
                </c:pt>
                <c:pt idx="4">
                  <c:v>11.5</c:v>
                </c:pt>
                <c:pt idx="5">
                  <c:v>15.2</c:v>
                </c:pt>
                <c:pt idx="6">
                  <c:v>16.600000000000001</c:v>
                </c:pt>
                <c:pt idx="7">
                  <c:v>17</c:v>
                </c:pt>
                <c:pt idx="8">
                  <c:v>20.8</c:v>
                </c:pt>
                <c:pt idx="9">
                  <c:v>24.8</c:v>
                </c:pt>
              </c:numCache>
            </c:numRef>
          </c:val>
        </c:ser>
        <c:ser>
          <c:idx val="1"/>
          <c:order val="1"/>
          <c:tx>
            <c:strRef>
              <c:f>'1'!$D$33</c:f>
              <c:strCache>
                <c:ptCount val="1"/>
                <c:pt idx="0">
                  <c:v>Modificará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'1'!$B$34:$B$43</c:f>
              <c:strCache>
                <c:ptCount val="10"/>
                <c:pt idx="0">
                  <c:v>  Ley de Matrimonio Igualitario</c:v>
                </c:pt>
                <c:pt idx="1">
                  <c:v>  Asignacion Universal por Hijo</c:v>
                </c:pt>
                <c:pt idx="2">
                  <c:v> Subsidios a las empr. transporte y consumo de energía </c:v>
                </c:pt>
                <c:pt idx="3">
                  <c:v>  Ley de medios</c:v>
                </c:pt>
                <c:pt idx="4">
                  <c:v> Futbol para Todos</c:v>
                </c:pt>
                <c:pt idx="5">
                  <c:v>Precios cuidados</c:v>
                </c:pt>
                <c:pt idx="6">
                  <c:v>  Impuesto a la ganancia de trabajadores</c:v>
                </c:pt>
                <c:pt idx="7">
                  <c:v>  Retenciones a las productos del campo</c:v>
                </c:pt>
                <c:pt idx="8">
                  <c:v> Restricciones para importaciones</c:v>
                </c:pt>
                <c:pt idx="9">
                  <c:v>  Cepo al dólar</c:v>
                </c:pt>
              </c:strCache>
            </c:strRef>
          </c:cat>
          <c:val>
            <c:numRef>
              <c:f>'1'!$D$34:$D$43</c:f>
              <c:numCache>
                <c:formatCode>General</c:formatCode>
                <c:ptCount val="10"/>
                <c:pt idx="0">
                  <c:v>16.7</c:v>
                </c:pt>
                <c:pt idx="1">
                  <c:v>34.299999999999997</c:v>
                </c:pt>
                <c:pt idx="2">
                  <c:v>48.9</c:v>
                </c:pt>
                <c:pt idx="3">
                  <c:v>49.7</c:v>
                </c:pt>
                <c:pt idx="4">
                  <c:v>47.8</c:v>
                </c:pt>
                <c:pt idx="5">
                  <c:v>44.9</c:v>
                </c:pt>
                <c:pt idx="6">
                  <c:v>56</c:v>
                </c:pt>
                <c:pt idx="7">
                  <c:v>49.2</c:v>
                </c:pt>
                <c:pt idx="8">
                  <c:v>49.8</c:v>
                </c:pt>
                <c:pt idx="9">
                  <c:v>48.4</c:v>
                </c:pt>
              </c:numCache>
            </c:numRef>
          </c:val>
        </c:ser>
        <c:ser>
          <c:idx val="2"/>
          <c:order val="2"/>
          <c:tx>
            <c:strRef>
              <c:f>'1'!$E$33</c:f>
              <c:strCache>
                <c:ptCount val="1"/>
                <c:pt idx="0">
                  <c:v>No modificará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'1'!$B$34:$B$43</c:f>
              <c:strCache>
                <c:ptCount val="10"/>
                <c:pt idx="0">
                  <c:v>  Ley de Matrimonio Igualitario</c:v>
                </c:pt>
                <c:pt idx="1">
                  <c:v>  Asignacion Universal por Hijo</c:v>
                </c:pt>
                <c:pt idx="2">
                  <c:v> Subsidios a las empr. transporte y consumo de energía </c:v>
                </c:pt>
                <c:pt idx="3">
                  <c:v>  Ley de medios</c:v>
                </c:pt>
                <c:pt idx="4">
                  <c:v> Futbol para Todos</c:v>
                </c:pt>
                <c:pt idx="5">
                  <c:v>Precios cuidados</c:v>
                </c:pt>
                <c:pt idx="6">
                  <c:v>  Impuesto a la ganancia de trabajadores</c:v>
                </c:pt>
                <c:pt idx="7">
                  <c:v>  Retenciones a las productos del campo</c:v>
                </c:pt>
                <c:pt idx="8">
                  <c:v> Restricciones para importaciones</c:v>
                </c:pt>
                <c:pt idx="9">
                  <c:v>  Cepo al dólar</c:v>
                </c:pt>
              </c:strCache>
            </c:strRef>
          </c:cat>
          <c:val>
            <c:numRef>
              <c:f>'1'!$E$34:$E$43</c:f>
              <c:numCache>
                <c:formatCode>General</c:formatCode>
                <c:ptCount val="10"/>
                <c:pt idx="0">
                  <c:v>68.7</c:v>
                </c:pt>
                <c:pt idx="1">
                  <c:v>48</c:v>
                </c:pt>
                <c:pt idx="2">
                  <c:v>31.7</c:v>
                </c:pt>
                <c:pt idx="3">
                  <c:v>19.2</c:v>
                </c:pt>
                <c:pt idx="4">
                  <c:v>28</c:v>
                </c:pt>
                <c:pt idx="5">
                  <c:v>25.9</c:v>
                </c:pt>
                <c:pt idx="6">
                  <c:v>13.7</c:v>
                </c:pt>
                <c:pt idx="7">
                  <c:v>15.7</c:v>
                </c:pt>
                <c:pt idx="8">
                  <c:v>10.199999999999999</c:v>
                </c:pt>
                <c:pt idx="9">
                  <c:v>10.199999999999999</c:v>
                </c:pt>
              </c:numCache>
            </c:numRef>
          </c:val>
        </c:ser>
        <c:ser>
          <c:idx val="3"/>
          <c:order val="3"/>
          <c:tx>
            <c:strRef>
              <c:f>'1'!$F$33</c:f>
              <c:strCache>
                <c:ptCount val="1"/>
                <c:pt idx="0">
                  <c:v>Ns/Nc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'1'!$B$34:$B$43</c:f>
              <c:strCache>
                <c:ptCount val="10"/>
                <c:pt idx="0">
                  <c:v>  Ley de Matrimonio Igualitario</c:v>
                </c:pt>
                <c:pt idx="1">
                  <c:v>  Asignacion Universal por Hijo</c:v>
                </c:pt>
                <c:pt idx="2">
                  <c:v> Subsidios a las empr. transporte y consumo de energía </c:v>
                </c:pt>
                <c:pt idx="3">
                  <c:v>  Ley de medios</c:v>
                </c:pt>
                <c:pt idx="4">
                  <c:v> Futbol para Todos</c:v>
                </c:pt>
                <c:pt idx="5">
                  <c:v>Precios cuidados</c:v>
                </c:pt>
                <c:pt idx="6">
                  <c:v>  Impuesto a la ganancia de trabajadores</c:v>
                </c:pt>
                <c:pt idx="7">
                  <c:v>  Retenciones a las productos del campo</c:v>
                </c:pt>
                <c:pt idx="8">
                  <c:v> Restricciones para importaciones</c:v>
                </c:pt>
                <c:pt idx="9">
                  <c:v>  Cepo al dólar</c:v>
                </c:pt>
              </c:strCache>
            </c:strRef>
          </c:cat>
          <c:val>
            <c:numRef>
              <c:f>'1'!$F$34:$F$43</c:f>
              <c:numCache>
                <c:formatCode>General</c:formatCode>
                <c:ptCount val="10"/>
                <c:pt idx="0">
                  <c:v>11.5</c:v>
                </c:pt>
                <c:pt idx="1">
                  <c:v>9.6999999999999993</c:v>
                </c:pt>
                <c:pt idx="2">
                  <c:v>11.2</c:v>
                </c:pt>
                <c:pt idx="3">
                  <c:v>20.100000000000001</c:v>
                </c:pt>
                <c:pt idx="4">
                  <c:v>12.7</c:v>
                </c:pt>
                <c:pt idx="5">
                  <c:v>14</c:v>
                </c:pt>
                <c:pt idx="6">
                  <c:v>13.6</c:v>
                </c:pt>
                <c:pt idx="7">
                  <c:v>18.100000000000001</c:v>
                </c:pt>
                <c:pt idx="8">
                  <c:v>19.2</c:v>
                </c:pt>
                <c:pt idx="9">
                  <c:v>16.600000000000001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5016448"/>
        <c:axId val="115017984"/>
      </c:barChart>
      <c:catAx>
        <c:axId val="115016448"/>
        <c:scaling>
          <c:orientation val="minMax"/>
        </c:scaling>
        <c:delete val="0"/>
        <c:axPos val="l"/>
        <c:majorTickMark val="out"/>
        <c:minorTickMark val="none"/>
        <c:tickLblPos val="nextTo"/>
        <c:crossAx val="115017984"/>
        <c:crosses val="autoZero"/>
        <c:auto val="1"/>
        <c:lblAlgn val="ctr"/>
        <c:lblOffset val="100"/>
        <c:noMultiLvlLbl val="0"/>
      </c:catAx>
      <c:valAx>
        <c:axId val="11501798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150164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preferencias!$C$117</c:f>
              <c:strCache>
                <c:ptCount val="1"/>
                <c:pt idx="0">
                  <c:v>Derogará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preferencias!$B$118:$B$127</c:f>
              <c:strCache>
                <c:ptCount val="10"/>
                <c:pt idx="0">
                  <c:v>  Ley de Matrimonio Igualitario</c:v>
                </c:pt>
                <c:pt idx="1">
                  <c:v>  Asignacion Universal por Hijo</c:v>
                </c:pt>
                <c:pt idx="2">
                  <c:v>  Impuesto a la ganancia de trabajadores</c:v>
                </c:pt>
                <c:pt idx="3">
                  <c:v> Subsidios a las empr. transporte y consumo de energía </c:v>
                </c:pt>
                <c:pt idx="4">
                  <c:v> Precios Cuidados</c:v>
                </c:pt>
                <c:pt idx="5">
                  <c:v>  Ley de medios</c:v>
                </c:pt>
                <c:pt idx="6">
                  <c:v>  Retenciones a las productos del campo</c:v>
                </c:pt>
                <c:pt idx="7">
                  <c:v> Futbol para Todos</c:v>
                </c:pt>
                <c:pt idx="8">
                  <c:v> Restricciones para importaciones</c:v>
                </c:pt>
                <c:pt idx="9">
                  <c:v>  Cepo al dólar</c:v>
                </c:pt>
              </c:strCache>
            </c:strRef>
          </c:cat>
          <c:val>
            <c:numRef>
              <c:f>preferencias!$C$118:$C$127</c:f>
              <c:numCache>
                <c:formatCode>General</c:formatCode>
                <c:ptCount val="10"/>
                <c:pt idx="0">
                  <c:v>8.1</c:v>
                </c:pt>
                <c:pt idx="1">
                  <c:v>19.2</c:v>
                </c:pt>
                <c:pt idx="2">
                  <c:v>25</c:v>
                </c:pt>
                <c:pt idx="3">
                  <c:v>25.6</c:v>
                </c:pt>
                <c:pt idx="4">
                  <c:v>29.3</c:v>
                </c:pt>
                <c:pt idx="5">
                  <c:v>30.6</c:v>
                </c:pt>
                <c:pt idx="6">
                  <c:v>30.7</c:v>
                </c:pt>
                <c:pt idx="7">
                  <c:v>32.5</c:v>
                </c:pt>
                <c:pt idx="8">
                  <c:v>38.700000000000003</c:v>
                </c:pt>
                <c:pt idx="9">
                  <c:v>39.6</c:v>
                </c:pt>
              </c:numCache>
            </c:numRef>
          </c:val>
        </c:ser>
        <c:ser>
          <c:idx val="1"/>
          <c:order val="1"/>
          <c:tx>
            <c:strRef>
              <c:f>preferencias!$D$117</c:f>
              <c:strCache>
                <c:ptCount val="1"/>
                <c:pt idx="0">
                  <c:v>Modificará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preferencias!$B$118:$B$127</c:f>
              <c:strCache>
                <c:ptCount val="10"/>
                <c:pt idx="0">
                  <c:v>  Ley de Matrimonio Igualitario</c:v>
                </c:pt>
                <c:pt idx="1">
                  <c:v>  Asignacion Universal por Hijo</c:v>
                </c:pt>
                <c:pt idx="2">
                  <c:v>  Impuesto a la ganancia de trabajadores</c:v>
                </c:pt>
                <c:pt idx="3">
                  <c:v> Subsidios a las empr. transporte y consumo de energía </c:v>
                </c:pt>
                <c:pt idx="4">
                  <c:v> Precios Cuidados</c:v>
                </c:pt>
                <c:pt idx="5">
                  <c:v>  Ley de medios</c:v>
                </c:pt>
                <c:pt idx="6">
                  <c:v>  Retenciones a las productos del campo</c:v>
                </c:pt>
                <c:pt idx="7">
                  <c:v> Futbol para Todos</c:v>
                </c:pt>
                <c:pt idx="8">
                  <c:v> Restricciones para importaciones</c:v>
                </c:pt>
                <c:pt idx="9">
                  <c:v>  Cepo al dólar</c:v>
                </c:pt>
              </c:strCache>
            </c:strRef>
          </c:cat>
          <c:val>
            <c:numRef>
              <c:f>preferencias!$D$118:$D$127</c:f>
              <c:numCache>
                <c:formatCode>General</c:formatCode>
                <c:ptCount val="10"/>
                <c:pt idx="0">
                  <c:v>16.8</c:v>
                </c:pt>
                <c:pt idx="1">
                  <c:v>34.700000000000003</c:v>
                </c:pt>
                <c:pt idx="2">
                  <c:v>47.5</c:v>
                </c:pt>
                <c:pt idx="3">
                  <c:v>41.4</c:v>
                </c:pt>
                <c:pt idx="4">
                  <c:v>39.4</c:v>
                </c:pt>
                <c:pt idx="5">
                  <c:v>43.8</c:v>
                </c:pt>
                <c:pt idx="6">
                  <c:v>42</c:v>
                </c:pt>
                <c:pt idx="7">
                  <c:v>33.6</c:v>
                </c:pt>
                <c:pt idx="8">
                  <c:v>40.700000000000003</c:v>
                </c:pt>
                <c:pt idx="9">
                  <c:v>42</c:v>
                </c:pt>
              </c:numCache>
            </c:numRef>
          </c:val>
        </c:ser>
        <c:ser>
          <c:idx val="2"/>
          <c:order val="2"/>
          <c:tx>
            <c:strRef>
              <c:f>preferencias!$E$117</c:f>
              <c:strCache>
                <c:ptCount val="1"/>
                <c:pt idx="0">
                  <c:v>No modificará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preferencias!$B$118:$B$127</c:f>
              <c:strCache>
                <c:ptCount val="10"/>
                <c:pt idx="0">
                  <c:v>  Ley de Matrimonio Igualitario</c:v>
                </c:pt>
                <c:pt idx="1">
                  <c:v>  Asignacion Universal por Hijo</c:v>
                </c:pt>
                <c:pt idx="2">
                  <c:v>  Impuesto a la ganancia de trabajadores</c:v>
                </c:pt>
                <c:pt idx="3">
                  <c:v> Subsidios a las empr. transporte y consumo de energía </c:v>
                </c:pt>
                <c:pt idx="4">
                  <c:v> Precios Cuidados</c:v>
                </c:pt>
                <c:pt idx="5">
                  <c:v>  Ley de medios</c:v>
                </c:pt>
                <c:pt idx="6">
                  <c:v>  Retenciones a las productos del campo</c:v>
                </c:pt>
                <c:pt idx="7">
                  <c:v> Futbol para Todos</c:v>
                </c:pt>
                <c:pt idx="8">
                  <c:v> Restricciones para importaciones</c:v>
                </c:pt>
                <c:pt idx="9">
                  <c:v>  Cepo al dólar</c:v>
                </c:pt>
              </c:strCache>
            </c:strRef>
          </c:cat>
          <c:val>
            <c:numRef>
              <c:f>preferencias!$E$118:$E$127</c:f>
              <c:numCache>
                <c:formatCode>General</c:formatCode>
                <c:ptCount val="10"/>
                <c:pt idx="0">
                  <c:v>66.8</c:v>
                </c:pt>
                <c:pt idx="1">
                  <c:v>39.1</c:v>
                </c:pt>
                <c:pt idx="2">
                  <c:v>16.399999999999999</c:v>
                </c:pt>
                <c:pt idx="3">
                  <c:v>23.9</c:v>
                </c:pt>
                <c:pt idx="4">
                  <c:v>19.2</c:v>
                </c:pt>
                <c:pt idx="5">
                  <c:v>12.9</c:v>
                </c:pt>
                <c:pt idx="6">
                  <c:v>11.5</c:v>
                </c:pt>
                <c:pt idx="7">
                  <c:v>20.399999999999999</c:v>
                </c:pt>
                <c:pt idx="8">
                  <c:v>7.4</c:v>
                </c:pt>
                <c:pt idx="9">
                  <c:v>6.9</c:v>
                </c:pt>
              </c:numCache>
            </c:numRef>
          </c:val>
        </c:ser>
        <c:ser>
          <c:idx val="3"/>
          <c:order val="3"/>
          <c:tx>
            <c:strRef>
              <c:f>preferencias!$F$117</c:f>
              <c:strCache>
                <c:ptCount val="1"/>
                <c:pt idx="0">
                  <c:v>Ns/Nc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preferencias!$B$118:$B$127</c:f>
              <c:strCache>
                <c:ptCount val="10"/>
                <c:pt idx="0">
                  <c:v>  Ley de Matrimonio Igualitario</c:v>
                </c:pt>
                <c:pt idx="1">
                  <c:v>  Asignacion Universal por Hijo</c:v>
                </c:pt>
                <c:pt idx="2">
                  <c:v>  Impuesto a la ganancia de trabajadores</c:v>
                </c:pt>
                <c:pt idx="3">
                  <c:v> Subsidios a las empr. transporte y consumo de energía </c:v>
                </c:pt>
                <c:pt idx="4">
                  <c:v> Precios Cuidados</c:v>
                </c:pt>
                <c:pt idx="5">
                  <c:v>  Ley de medios</c:v>
                </c:pt>
                <c:pt idx="6">
                  <c:v>  Retenciones a las productos del campo</c:v>
                </c:pt>
                <c:pt idx="7">
                  <c:v> Futbol para Todos</c:v>
                </c:pt>
                <c:pt idx="8">
                  <c:v> Restricciones para importaciones</c:v>
                </c:pt>
                <c:pt idx="9">
                  <c:v>  Cepo al dólar</c:v>
                </c:pt>
              </c:strCache>
            </c:strRef>
          </c:cat>
          <c:val>
            <c:numRef>
              <c:f>preferencias!$F$118:$F$127</c:f>
              <c:numCache>
                <c:formatCode>General</c:formatCode>
                <c:ptCount val="10"/>
                <c:pt idx="0">
                  <c:v>8.3000000000000007</c:v>
                </c:pt>
                <c:pt idx="1">
                  <c:v>6.9</c:v>
                </c:pt>
                <c:pt idx="2">
                  <c:v>11.1</c:v>
                </c:pt>
                <c:pt idx="3">
                  <c:v>9.1</c:v>
                </c:pt>
                <c:pt idx="4">
                  <c:v>12.1</c:v>
                </c:pt>
                <c:pt idx="5">
                  <c:v>12.7</c:v>
                </c:pt>
                <c:pt idx="6">
                  <c:v>15.9</c:v>
                </c:pt>
                <c:pt idx="7">
                  <c:v>13.4</c:v>
                </c:pt>
                <c:pt idx="8">
                  <c:v>13.3</c:v>
                </c:pt>
                <c:pt idx="9">
                  <c:v>11.5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5064192"/>
        <c:axId val="115074176"/>
      </c:barChart>
      <c:catAx>
        <c:axId val="115064192"/>
        <c:scaling>
          <c:orientation val="minMax"/>
        </c:scaling>
        <c:delete val="0"/>
        <c:axPos val="l"/>
        <c:majorTickMark val="out"/>
        <c:minorTickMark val="none"/>
        <c:tickLblPos val="nextTo"/>
        <c:crossAx val="115074176"/>
        <c:crosses val="autoZero"/>
        <c:auto val="1"/>
        <c:lblAlgn val="ctr"/>
        <c:lblOffset val="100"/>
        <c:noMultiLvlLbl val="0"/>
      </c:catAx>
      <c:valAx>
        <c:axId val="11507417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150641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preferencias!$C$140</c:f>
              <c:strCache>
                <c:ptCount val="1"/>
                <c:pt idx="0">
                  <c:v>Derogará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preferencias!$B$141:$B$150</c:f>
              <c:strCache>
                <c:ptCount val="10"/>
                <c:pt idx="0">
                  <c:v>  Ley de Matrimonio Igualitario</c:v>
                </c:pt>
                <c:pt idx="1">
                  <c:v> Subsidios a las empr. transporte y consumo de energía </c:v>
                </c:pt>
                <c:pt idx="2">
                  <c:v> Precios Cuidados</c:v>
                </c:pt>
                <c:pt idx="3">
                  <c:v>  Asignacion Universal por Hijo</c:v>
                </c:pt>
                <c:pt idx="4">
                  <c:v> Futbol para Todos</c:v>
                </c:pt>
                <c:pt idx="5">
                  <c:v>  Ley de medios</c:v>
                </c:pt>
                <c:pt idx="6">
                  <c:v>  Impuesto a la ganancia de trabajadores</c:v>
                </c:pt>
                <c:pt idx="7">
                  <c:v>  Retenciones a las productos del campo</c:v>
                </c:pt>
                <c:pt idx="8">
                  <c:v> Restricciones para importaciones</c:v>
                </c:pt>
                <c:pt idx="9">
                  <c:v>  Cepo al dólar</c:v>
                </c:pt>
              </c:strCache>
            </c:strRef>
          </c:cat>
          <c:val>
            <c:numRef>
              <c:f>preferencias!$C$141:$C$150</c:f>
              <c:numCache>
                <c:formatCode>General</c:formatCode>
                <c:ptCount val="10"/>
                <c:pt idx="0">
                  <c:v>0.1</c:v>
                </c:pt>
                <c:pt idx="1">
                  <c:v>0.6</c:v>
                </c:pt>
                <c:pt idx="2">
                  <c:v>0.7</c:v>
                </c:pt>
                <c:pt idx="3">
                  <c:v>0.8</c:v>
                </c:pt>
                <c:pt idx="4">
                  <c:v>0.9</c:v>
                </c:pt>
                <c:pt idx="5">
                  <c:v>1.1000000000000001</c:v>
                </c:pt>
                <c:pt idx="6">
                  <c:v>1.4</c:v>
                </c:pt>
                <c:pt idx="7">
                  <c:v>1.6</c:v>
                </c:pt>
                <c:pt idx="8">
                  <c:v>2.7</c:v>
                </c:pt>
                <c:pt idx="9">
                  <c:v>4.9000000000000004</c:v>
                </c:pt>
              </c:numCache>
            </c:numRef>
          </c:val>
        </c:ser>
        <c:ser>
          <c:idx val="1"/>
          <c:order val="1"/>
          <c:tx>
            <c:strRef>
              <c:f>preferencias!$D$140</c:f>
              <c:strCache>
                <c:ptCount val="1"/>
                <c:pt idx="0">
                  <c:v>Modificará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preferencias!$B$141:$B$150</c:f>
              <c:strCache>
                <c:ptCount val="10"/>
                <c:pt idx="0">
                  <c:v>  Ley de Matrimonio Igualitario</c:v>
                </c:pt>
                <c:pt idx="1">
                  <c:v> Subsidios a las empr. transporte y consumo de energía </c:v>
                </c:pt>
                <c:pt idx="2">
                  <c:v> Precios Cuidados</c:v>
                </c:pt>
                <c:pt idx="3">
                  <c:v>  Asignacion Universal por Hijo</c:v>
                </c:pt>
                <c:pt idx="4">
                  <c:v> Futbol para Todos</c:v>
                </c:pt>
                <c:pt idx="5">
                  <c:v>  Ley de medios</c:v>
                </c:pt>
                <c:pt idx="6">
                  <c:v>  Impuesto a la ganancia de trabajadores</c:v>
                </c:pt>
                <c:pt idx="7">
                  <c:v>  Retenciones a las productos del campo</c:v>
                </c:pt>
                <c:pt idx="8">
                  <c:v> Restricciones para importaciones</c:v>
                </c:pt>
                <c:pt idx="9">
                  <c:v>  Cepo al dólar</c:v>
                </c:pt>
              </c:strCache>
            </c:strRef>
          </c:cat>
          <c:val>
            <c:numRef>
              <c:f>preferencias!$D$141:$D$150</c:f>
              <c:numCache>
                <c:formatCode>General</c:formatCode>
                <c:ptCount val="10"/>
                <c:pt idx="0">
                  <c:v>4.5</c:v>
                </c:pt>
                <c:pt idx="1">
                  <c:v>15.6</c:v>
                </c:pt>
                <c:pt idx="2">
                  <c:v>11</c:v>
                </c:pt>
                <c:pt idx="3">
                  <c:v>4.3</c:v>
                </c:pt>
                <c:pt idx="4">
                  <c:v>10.4</c:v>
                </c:pt>
                <c:pt idx="5">
                  <c:v>9.8000000000000007</c:v>
                </c:pt>
                <c:pt idx="6">
                  <c:v>26.3</c:v>
                </c:pt>
                <c:pt idx="7">
                  <c:v>21.8</c:v>
                </c:pt>
                <c:pt idx="8">
                  <c:v>23.8</c:v>
                </c:pt>
                <c:pt idx="9">
                  <c:v>24.5</c:v>
                </c:pt>
              </c:numCache>
            </c:numRef>
          </c:val>
        </c:ser>
        <c:ser>
          <c:idx val="2"/>
          <c:order val="2"/>
          <c:tx>
            <c:strRef>
              <c:f>preferencias!$E$140</c:f>
              <c:strCache>
                <c:ptCount val="1"/>
                <c:pt idx="0">
                  <c:v>No modificará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preferencias!$B$141:$B$150</c:f>
              <c:strCache>
                <c:ptCount val="10"/>
                <c:pt idx="0">
                  <c:v>  Ley de Matrimonio Igualitario</c:v>
                </c:pt>
                <c:pt idx="1">
                  <c:v> Subsidios a las empr. transporte y consumo de energía </c:v>
                </c:pt>
                <c:pt idx="2">
                  <c:v> Precios Cuidados</c:v>
                </c:pt>
                <c:pt idx="3">
                  <c:v>  Asignacion Universal por Hijo</c:v>
                </c:pt>
                <c:pt idx="4">
                  <c:v> Futbol para Todos</c:v>
                </c:pt>
                <c:pt idx="5">
                  <c:v>  Ley de medios</c:v>
                </c:pt>
                <c:pt idx="6">
                  <c:v>  Impuesto a la ganancia de trabajadores</c:v>
                </c:pt>
                <c:pt idx="7">
                  <c:v>  Retenciones a las productos del campo</c:v>
                </c:pt>
                <c:pt idx="8">
                  <c:v> Restricciones para importaciones</c:v>
                </c:pt>
                <c:pt idx="9">
                  <c:v>  Cepo al dólar</c:v>
                </c:pt>
              </c:strCache>
            </c:strRef>
          </c:cat>
          <c:val>
            <c:numRef>
              <c:f>preferencias!$E$141:$E$150</c:f>
              <c:numCache>
                <c:formatCode>General</c:formatCode>
                <c:ptCount val="10"/>
                <c:pt idx="0">
                  <c:v>87.8</c:v>
                </c:pt>
                <c:pt idx="1">
                  <c:v>73.900000000000006</c:v>
                </c:pt>
                <c:pt idx="2">
                  <c:v>79</c:v>
                </c:pt>
                <c:pt idx="3">
                  <c:v>88.1</c:v>
                </c:pt>
                <c:pt idx="4">
                  <c:v>77.3</c:v>
                </c:pt>
                <c:pt idx="5">
                  <c:v>79.599999999999994</c:v>
                </c:pt>
                <c:pt idx="6">
                  <c:v>59.6</c:v>
                </c:pt>
                <c:pt idx="7">
                  <c:v>60.9</c:v>
                </c:pt>
                <c:pt idx="8">
                  <c:v>57.5</c:v>
                </c:pt>
                <c:pt idx="9">
                  <c:v>56.7</c:v>
                </c:pt>
              </c:numCache>
            </c:numRef>
          </c:val>
        </c:ser>
        <c:ser>
          <c:idx val="3"/>
          <c:order val="3"/>
          <c:tx>
            <c:strRef>
              <c:f>preferencias!$F$140</c:f>
              <c:strCache>
                <c:ptCount val="1"/>
                <c:pt idx="0">
                  <c:v>Ns/Nc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preferencias!$B$141:$B$150</c:f>
              <c:strCache>
                <c:ptCount val="10"/>
                <c:pt idx="0">
                  <c:v>  Ley de Matrimonio Igualitario</c:v>
                </c:pt>
                <c:pt idx="1">
                  <c:v> Subsidios a las empr. transporte y consumo de energía </c:v>
                </c:pt>
                <c:pt idx="2">
                  <c:v> Precios Cuidados</c:v>
                </c:pt>
                <c:pt idx="3">
                  <c:v>  Asignacion Universal por Hijo</c:v>
                </c:pt>
                <c:pt idx="4">
                  <c:v> Futbol para Todos</c:v>
                </c:pt>
                <c:pt idx="5">
                  <c:v>  Ley de medios</c:v>
                </c:pt>
                <c:pt idx="6">
                  <c:v>  Impuesto a la ganancia de trabajadores</c:v>
                </c:pt>
                <c:pt idx="7">
                  <c:v>  Retenciones a las productos del campo</c:v>
                </c:pt>
                <c:pt idx="8">
                  <c:v> Restricciones para importaciones</c:v>
                </c:pt>
                <c:pt idx="9">
                  <c:v>  Cepo al dólar</c:v>
                </c:pt>
              </c:strCache>
            </c:strRef>
          </c:cat>
          <c:val>
            <c:numRef>
              <c:f>preferencias!$F$141:$F$150</c:f>
              <c:numCache>
                <c:formatCode>General</c:formatCode>
                <c:ptCount val="10"/>
                <c:pt idx="0">
                  <c:v>7.5</c:v>
                </c:pt>
                <c:pt idx="1">
                  <c:v>10</c:v>
                </c:pt>
                <c:pt idx="2">
                  <c:v>9.4</c:v>
                </c:pt>
                <c:pt idx="3">
                  <c:v>6.8</c:v>
                </c:pt>
                <c:pt idx="4">
                  <c:v>11.4</c:v>
                </c:pt>
                <c:pt idx="5">
                  <c:v>9.6</c:v>
                </c:pt>
                <c:pt idx="6">
                  <c:v>12.7</c:v>
                </c:pt>
                <c:pt idx="7">
                  <c:v>15.7</c:v>
                </c:pt>
                <c:pt idx="8">
                  <c:v>16</c:v>
                </c:pt>
                <c:pt idx="9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5173632"/>
        <c:axId val="115187712"/>
      </c:barChart>
      <c:catAx>
        <c:axId val="115173632"/>
        <c:scaling>
          <c:orientation val="minMax"/>
        </c:scaling>
        <c:delete val="0"/>
        <c:axPos val="l"/>
        <c:majorTickMark val="out"/>
        <c:minorTickMark val="none"/>
        <c:tickLblPos val="nextTo"/>
        <c:crossAx val="115187712"/>
        <c:crosses val="autoZero"/>
        <c:auto val="1"/>
        <c:lblAlgn val="ctr"/>
        <c:lblOffset val="100"/>
        <c:noMultiLvlLbl val="0"/>
      </c:catAx>
      <c:valAx>
        <c:axId val="115187712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151736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'[Gráfico 3 en Microsoft PowerPoint]posicionamiento'!$I$20</c:f>
              <c:strCache>
                <c:ptCount val="1"/>
                <c:pt idx="0">
                  <c:v>Massa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'[Gráfico 3 en Microsoft PowerPoint]posicionamiento'!$H$21:$H$30</c:f>
              <c:strCache>
                <c:ptCount val="10"/>
                <c:pt idx="0">
                  <c:v>Ley de Matrimonio Igualitario</c:v>
                </c:pt>
                <c:pt idx="1">
                  <c:v> Subsidios a las empr. transporte y consumo de energía </c:v>
                </c:pt>
                <c:pt idx="2">
                  <c:v>Asignacion Universal por Hijo</c:v>
                </c:pt>
                <c:pt idx="3">
                  <c:v>Precios Cuidados</c:v>
                </c:pt>
                <c:pt idx="4">
                  <c:v>Ley de medios</c:v>
                </c:pt>
                <c:pt idx="5">
                  <c:v>Retenciones a las productos del campo</c:v>
                </c:pt>
                <c:pt idx="6">
                  <c:v>Impuesto a la ganancia de trabajadores</c:v>
                </c:pt>
                <c:pt idx="7">
                  <c:v>Restricciones para importaciones</c:v>
                </c:pt>
                <c:pt idx="8">
                  <c:v>Futbol para Todos</c:v>
                </c:pt>
                <c:pt idx="9">
                  <c:v>Cepo al dólar</c:v>
                </c:pt>
              </c:strCache>
            </c:strRef>
          </c:cat>
          <c:val>
            <c:numRef>
              <c:f>'[Gráfico 3 en Microsoft PowerPoint]posicionamiento'!$I$21:$I$30</c:f>
              <c:numCache>
                <c:formatCode>General</c:formatCode>
                <c:ptCount val="10"/>
                <c:pt idx="0">
                  <c:v>3.1</c:v>
                </c:pt>
                <c:pt idx="1">
                  <c:v>8.3000000000000007</c:v>
                </c:pt>
                <c:pt idx="2">
                  <c:v>8.1</c:v>
                </c:pt>
                <c:pt idx="3">
                  <c:v>15.2</c:v>
                </c:pt>
                <c:pt idx="4">
                  <c:v>10.9</c:v>
                </c:pt>
                <c:pt idx="5">
                  <c:v>17</c:v>
                </c:pt>
                <c:pt idx="6">
                  <c:v>16.600000000000001</c:v>
                </c:pt>
                <c:pt idx="7">
                  <c:v>20.8</c:v>
                </c:pt>
                <c:pt idx="8">
                  <c:v>11.5</c:v>
                </c:pt>
                <c:pt idx="9">
                  <c:v>24.8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'[Gráfico 3 en Microsoft PowerPoint]posicionamiento'!$J$20</c:f>
              <c:strCache>
                <c:ptCount val="1"/>
                <c:pt idx="0">
                  <c:v>Macri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'[Gráfico 3 en Microsoft PowerPoint]posicionamiento'!$H$21:$H$30</c:f>
              <c:strCache>
                <c:ptCount val="10"/>
                <c:pt idx="0">
                  <c:v>Ley de Matrimonio Igualitario</c:v>
                </c:pt>
                <c:pt idx="1">
                  <c:v> Subsidios a las empr. transporte y consumo de energía </c:v>
                </c:pt>
                <c:pt idx="2">
                  <c:v>Asignacion Universal por Hijo</c:v>
                </c:pt>
                <c:pt idx="3">
                  <c:v>Precios Cuidados</c:v>
                </c:pt>
                <c:pt idx="4">
                  <c:v>Ley de medios</c:v>
                </c:pt>
                <c:pt idx="5">
                  <c:v>Retenciones a las productos del campo</c:v>
                </c:pt>
                <c:pt idx="6">
                  <c:v>Impuesto a la ganancia de trabajadores</c:v>
                </c:pt>
                <c:pt idx="7">
                  <c:v>Restricciones para importaciones</c:v>
                </c:pt>
                <c:pt idx="8">
                  <c:v>Futbol para Todos</c:v>
                </c:pt>
                <c:pt idx="9">
                  <c:v>Cepo al dólar</c:v>
                </c:pt>
              </c:strCache>
            </c:strRef>
          </c:cat>
          <c:val>
            <c:numRef>
              <c:f>'[Gráfico 3 en Microsoft PowerPoint]posicionamiento'!$J$21:$J$30</c:f>
              <c:numCache>
                <c:formatCode>General</c:formatCode>
                <c:ptCount val="10"/>
                <c:pt idx="0">
                  <c:v>8.1</c:v>
                </c:pt>
                <c:pt idx="1">
                  <c:v>25.6</c:v>
                </c:pt>
                <c:pt idx="2">
                  <c:v>19.2</c:v>
                </c:pt>
                <c:pt idx="3">
                  <c:v>29.3</c:v>
                </c:pt>
                <c:pt idx="4">
                  <c:v>30.6</c:v>
                </c:pt>
                <c:pt idx="5">
                  <c:v>30.7</c:v>
                </c:pt>
                <c:pt idx="6">
                  <c:v>25</c:v>
                </c:pt>
                <c:pt idx="7">
                  <c:v>38.700000000000003</c:v>
                </c:pt>
                <c:pt idx="8">
                  <c:v>32.5</c:v>
                </c:pt>
                <c:pt idx="9">
                  <c:v>39.6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'[Gráfico 3 en Microsoft PowerPoint]posicionamiento'!$K$20</c:f>
              <c:strCache>
                <c:ptCount val="1"/>
                <c:pt idx="0">
                  <c:v>Scioli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'[Gráfico 3 en Microsoft PowerPoint]posicionamiento'!$H$21:$H$30</c:f>
              <c:strCache>
                <c:ptCount val="10"/>
                <c:pt idx="0">
                  <c:v>Ley de Matrimonio Igualitario</c:v>
                </c:pt>
                <c:pt idx="1">
                  <c:v> Subsidios a las empr. transporte y consumo de energía </c:v>
                </c:pt>
                <c:pt idx="2">
                  <c:v>Asignacion Universal por Hijo</c:v>
                </c:pt>
                <c:pt idx="3">
                  <c:v>Precios Cuidados</c:v>
                </c:pt>
                <c:pt idx="4">
                  <c:v>Ley de medios</c:v>
                </c:pt>
                <c:pt idx="5">
                  <c:v>Retenciones a las productos del campo</c:v>
                </c:pt>
                <c:pt idx="6">
                  <c:v>Impuesto a la ganancia de trabajadores</c:v>
                </c:pt>
                <c:pt idx="7">
                  <c:v>Restricciones para importaciones</c:v>
                </c:pt>
                <c:pt idx="8">
                  <c:v>Futbol para Todos</c:v>
                </c:pt>
                <c:pt idx="9">
                  <c:v>Cepo al dólar</c:v>
                </c:pt>
              </c:strCache>
            </c:strRef>
          </c:cat>
          <c:val>
            <c:numRef>
              <c:f>'[Gráfico 3 en Microsoft PowerPoint]posicionamiento'!$K$21:$K$30</c:f>
              <c:numCache>
                <c:formatCode>General</c:formatCode>
                <c:ptCount val="10"/>
                <c:pt idx="0">
                  <c:v>0.1</c:v>
                </c:pt>
                <c:pt idx="1">
                  <c:v>0.6</c:v>
                </c:pt>
                <c:pt idx="2">
                  <c:v>0.8</c:v>
                </c:pt>
                <c:pt idx="3">
                  <c:v>0.7</c:v>
                </c:pt>
                <c:pt idx="4">
                  <c:v>1.1000000000000001</c:v>
                </c:pt>
                <c:pt idx="5">
                  <c:v>1.6</c:v>
                </c:pt>
                <c:pt idx="6">
                  <c:v>1.4</c:v>
                </c:pt>
                <c:pt idx="7">
                  <c:v>2.7</c:v>
                </c:pt>
                <c:pt idx="8">
                  <c:v>0.9</c:v>
                </c:pt>
                <c:pt idx="9">
                  <c:v>4.9000000000000004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'[Gráfico 3 en Microsoft PowerPoint]posicionamiento'!$L$20</c:f>
              <c:strCache>
                <c:ptCount val="1"/>
                <c:pt idx="0">
                  <c:v>Usted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'[Gráfico 3 en Microsoft PowerPoint]posicionamiento'!$H$21:$H$30</c:f>
              <c:strCache>
                <c:ptCount val="10"/>
                <c:pt idx="0">
                  <c:v>Ley de Matrimonio Igualitario</c:v>
                </c:pt>
                <c:pt idx="1">
                  <c:v> Subsidios a las empr. transporte y consumo de energía </c:v>
                </c:pt>
                <c:pt idx="2">
                  <c:v>Asignacion Universal por Hijo</c:v>
                </c:pt>
                <c:pt idx="3">
                  <c:v>Precios Cuidados</c:v>
                </c:pt>
                <c:pt idx="4">
                  <c:v>Ley de medios</c:v>
                </c:pt>
                <c:pt idx="5">
                  <c:v>Retenciones a las productos del campo</c:v>
                </c:pt>
                <c:pt idx="6">
                  <c:v>Impuesto a la ganancia de trabajadores</c:v>
                </c:pt>
                <c:pt idx="7">
                  <c:v>Restricciones para importaciones</c:v>
                </c:pt>
                <c:pt idx="8">
                  <c:v>Futbol para Todos</c:v>
                </c:pt>
                <c:pt idx="9">
                  <c:v>Cepo al dólar</c:v>
                </c:pt>
              </c:strCache>
            </c:strRef>
          </c:cat>
          <c:val>
            <c:numRef>
              <c:f>'[Gráfico 3 en Microsoft PowerPoint]posicionamiento'!$L$21:$L$30</c:f>
              <c:numCache>
                <c:formatCode>General</c:formatCode>
                <c:ptCount val="10"/>
                <c:pt idx="0">
                  <c:v>4.2</c:v>
                </c:pt>
                <c:pt idx="1">
                  <c:v>5.9</c:v>
                </c:pt>
                <c:pt idx="2">
                  <c:v>6.3</c:v>
                </c:pt>
                <c:pt idx="3">
                  <c:v>9</c:v>
                </c:pt>
                <c:pt idx="4">
                  <c:v>10.199999999999999</c:v>
                </c:pt>
                <c:pt idx="5">
                  <c:v>15.2</c:v>
                </c:pt>
                <c:pt idx="6">
                  <c:v>20.100000000000001</c:v>
                </c:pt>
                <c:pt idx="7">
                  <c:v>20.6</c:v>
                </c:pt>
                <c:pt idx="8">
                  <c:v>20.9</c:v>
                </c:pt>
                <c:pt idx="9">
                  <c:v>23.9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278976"/>
        <c:axId val="115280512"/>
      </c:lineChart>
      <c:catAx>
        <c:axId val="115278976"/>
        <c:scaling>
          <c:orientation val="minMax"/>
        </c:scaling>
        <c:delete val="0"/>
        <c:axPos val="b"/>
        <c:majorTickMark val="out"/>
        <c:minorTickMark val="none"/>
        <c:tickLblPos val="nextTo"/>
        <c:crossAx val="115280512"/>
        <c:crosses val="autoZero"/>
        <c:auto val="1"/>
        <c:lblAlgn val="ctr"/>
        <c:lblOffset val="100"/>
        <c:noMultiLvlLbl val="0"/>
      </c:catAx>
      <c:valAx>
        <c:axId val="115280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52789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'1'!$C$26</c:f>
              <c:strCache>
                <c:ptCount val="1"/>
                <c:pt idx="0">
                  <c:v>MASSA</c:v>
                </c:pt>
              </c:strCache>
            </c:strRef>
          </c:tx>
          <c:spPr>
            <a:ln>
              <a:solidFill>
                <a:schemeClr val="bg2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'1'!$B$27:$B$36</c:f>
              <c:strCache>
                <c:ptCount val="10"/>
                <c:pt idx="0">
                  <c:v>Cepo al dólar</c:v>
                </c:pt>
                <c:pt idx="1">
                  <c:v>Futbol para Todos</c:v>
                </c:pt>
                <c:pt idx="2">
                  <c:v>Restricciones para importaciones</c:v>
                </c:pt>
                <c:pt idx="3">
                  <c:v>Impuesto a la ganancia de trabajadores</c:v>
                </c:pt>
                <c:pt idx="4">
                  <c:v>Retenciones a las productos del campo</c:v>
                </c:pt>
                <c:pt idx="5">
                  <c:v>Ley de medios</c:v>
                </c:pt>
                <c:pt idx="6">
                  <c:v>Precios Cuidados</c:v>
                </c:pt>
                <c:pt idx="7">
                  <c:v>Asignacion Universal por Hijo</c:v>
                </c:pt>
                <c:pt idx="8">
                  <c:v> Subsidios a las empr. transporte y consumo de energía </c:v>
                </c:pt>
                <c:pt idx="9">
                  <c:v>Ley de Matrimonio Igualitario</c:v>
                </c:pt>
              </c:strCache>
            </c:strRef>
          </c:cat>
          <c:val>
            <c:numRef>
              <c:f>'1'!$C$27:$C$36</c:f>
              <c:numCache>
                <c:formatCode>General</c:formatCode>
                <c:ptCount val="10"/>
                <c:pt idx="0">
                  <c:v>24.8</c:v>
                </c:pt>
                <c:pt idx="1">
                  <c:v>11.5</c:v>
                </c:pt>
                <c:pt idx="2">
                  <c:v>20.8</c:v>
                </c:pt>
                <c:pt idx="3">
                  <c:v>16.600000000000001</c:v>
                </c:pt>
                <c:pt idx="4">
                  <c:v>17</c:v>
                </c:pt>
                <c:pt idx="5">
                  <c:v>10.9</c:v>
                </c:pt>
                <c:pt idx="6">
                  <c:v>15.2</c:v>
                </c:pt>
                <c:pt idx="7">
                  <c:v>8.1</c:v>
                </c:pt>
                <c:pt idx="8">
                  <c:v>8.3000000000000007</c:v>
                </c:pt>
                <c:pt idx="9">
                  <c:v>3.1</c:v>
                </c:pt>
              </c:numCache>
            </c:numRef>
          </c:val>
        </c:ser>
        <c:ser>
          <c:idx val="1"/>
          <c:order val="1"/>
          <c:tx>
            <c:strRef>
              <c:f>'1'!$D$26</c:f>
              <c:strCache>
                <c:ptCount val="1"/>
                <c:pt idx="0">
                  <c:v>MACRI</c:v>
                </c:pt>
              </c:strCache>
            </c:strRef>
          </c:tx>
          <c:marker>
            <c:symbol val="none"/>
          </c:marker>
          <c:cat>
            <c:strRef>
              <c:f>'1'!$B$27:$B$36</c:f>
              <c:strCache>
                <c:ptCount val="10"/>
                <c:pt idx="0">
                  <c:v>Cepo al dólar</c:v>
                </c:pt>
                <c:pt idx="1">
                  <c:v>Futbol para Todos</c:v>
                </c:pt>
                <c:pt idx="2">
                  <c:v>Restricciones para importaciones</c:v>
                </c:pt>
                <c:pt idx="3">
                  <c:v>Impuesto a la ganancia de trabajadores</c:v>
                </c:pt>
                <c:pt idx="4">
                  <c:v>Retenciones a las productos del campo</c:v>
                </c:pt>
                <c:pt idx="5">
                  <c:v>Ley de medios</c:v>
                </c:pt>
                <c:pt idx="6">
                  <c:v>Precios Cuidados</c:v>
                </c:pt>
                <c:pt idx="7">
                  <c:v>Asignacion Universal por Hijo</c:v>
                </c:pt>
                <c:pt idx="8">
                  <c:v> Subsidios a las empr. transporte y consumo de energía </c:v>
                </c:pt>
                <c:pt idx="9">
                  <c:v>Ley de Matrimonio Igualitario</c:v>
                </c:pt>
              </c:strCache>
            </c:strRef>
          </c:cat>
          <c:val>
            <c:numRef>
              <c:f>'1'!$D$27:$D$36</c:f>
              <c:numCache>
                <c:formatCode>General</c:formatCode>
                <c:ptCount val="10"/>
                <c:pt idx="0">
                  <c:v>39.6</c:v>
                </c:pt>
                <c:pt idx="1">
                  <c:v>32.5</c:v>
                </c:pt>
                <c:pt idx="2">
                  <c:v>38.700000000000003</c:v>
                </c:pt>
                <c:pt idx="3">
                  <c:v>25</c:v>
                </c:pt>
                <c:pt idx="4">
                  <c:v>30.7</c:v>
                </c:pt>
                <c:pt idx="5">
                  <c:v>30.6</c:v>
                </c:pt>
                <c:pt idx="6">
                  <c:v>29.3</c:v>
                </c:pt>
                <c:pt idx="7">
                  <c:v>19.2</c:v>
                </c:pt>
                <c:pt idx="8">
                  <c:v>25.6</c:v>
                </c:pt>
                <c:pt idx="9">
                  <c:v>8.1</c:v>
                </c:pt>
              </c:numCache>
            </c:numRef>
          </c:val>
        </c:ser>
        <c:ser>
          <c:idx val="2"/>
          <c:order val="2"/>
          <c:tx>
            <c:strRef>
              <c:f>'1'!$E$26</c:f>
              <c:strCache>
                <c:ptCount val="1"/>
                <c:pt idx="0">
                  <c:v>SCIOLI</c:v>
                </c:pt>
              </c:strCache>
            </c:strRef>
          </c:tx>
          <c:marker>
            <c:symbol val="none"/>
          </c:marker>
          <c:cat>
            <c:strRef>
              <c:f>'1'!$B$27:$B$36</c:f>
              <c:strCache>
                <c:ptCount val="10"/>
                <c:pt idx="0">
                  <c:v>Cepo al dólar</c:v>
                </c:pt>
                <c:pt idx="1">
                  <c:v>Futbol para Todos</c:v>
                </c:pt>
                <c:pt idx="2">
                  <c:v>Restricciones para importaciones</c:v>
                </c:pt>
                <c:pt idx="3">
                  <c:v>Impuesto a la ganancia de trabajadores</c:v>
                </c:pt>
                <c:pt idx="4">
                  <c:v>Retenciones a las productos del campo</c:v>
                </c:pt>
                <c:pt idx="5">
                  <c:v>Ley de medios</c:v>
                </c:pt>
                <c:pt idx="6">
                  <c:v>Precios Cuidados</c:v>
                </c:pt>
                <c:pt idx="7">
                  <c:v>Asignacion Universal por Hijo</c:v>
                </c:pt>
                <c:pt idx="8">
                  <c:v> Subsidios a las empr. transporte y consumo de energía </c:v>
                </c:pt>
                <c:pt idx="9">
                  <c:v>Ley de Matrimonio Igualitario</c:v>
                </c:pt>
              </c:strCache>
            </c:strRef>
          </c:cat>
          <c:val>
            <c:numRef>
              <c:f>'1'!$E$27:$E$36</c:f>
              <c:numCache>
                <c:formatCode>General</c:formatCode>
                <c:ptCount val="10"/>
                <c:pt idx="0">
                  <c:v>4.9000000000000004</c:v>
                </c:pt>
                <c:pt idx="1">
                  <c:v>0.9</c:v>
                </c:pt>
                <c:pt idx="2">
                  <c:v>2.7</c:v>
                </c:pt>
                <c:pt idx="3">
                  <c:v>1.4</c:v>
                </c:pt>
                <c:pt idx="4">
                  <c:v>1.6</c:v>
                </c:pt>
                <c:pt idx="5">
                  <c:v>1.1000000000000001</c:v>
                </c:pt>
                <c:pt idx="6">
                  <c:v>0.7</c:v>
                </c:pt>
                <c:pt idx="7">
                  <c:v>0.8</c:v>
                </c:pt>
                <c:pt idx="8">
                  <c:v>0.6</c:v>
                </c:pt>
                <c:pt idx="9">
                  <c:v>0.1</c:v>
                </c:pt>
              </c:numCache>
            </c:numRef>
          </c:val>
        </c:ser>
        <c:ser>
          <c:idx val="3"/>
          <c:order val="3"/>
          <c:tx>
            <c:strRef>
              <c:f>'1'!$F$26</c:f>
              <c:strCache>
                <c:ptCount val="1"/>
                <c:pt idx="0">
                  <c:v>USTED</c:v>
                </c:pt>
              </c:strCache>
            </c:strRef>
          </c:tx>
          <c:spPr>
            <a:ln w="44450"/>
          </c:spPr>
          <c:marker>
            <c:symbol val="none"/>
          </c:marker>
          <c:cat>
            <c:strRef>
              <c:f>'1'!$B$27:$B$36</c:f>
              <c:strCache>
                <c:ptCount val="10"/>
                <c:pt idx="0">
                  <c:v>Cepo al dólar</c:v>
                </c:pt>
                <c:pt idx="1">
                  <c:v>Futbol para Todos</c:v>
                </c:pt>
                <c:pt idx="2">
                  <c:v>Restricciones para importaciones</c:v>
                </c:pt>
                <c:pt idx="3">
                  <c:v>Impuesto a la ganancia de trabajadores</c:v>
                </c:pt>
                <c:pt idx="4">
                  <c:v>Retenciones a las productos del campo</c:v>
                </c:pt>
                <c:pt idx="5">
                  <c:v>Ley de medios</c:v>
                </c:pt>
                <c:pt idx="6">
                  <c:v>Precios Cuidados</c:v>
                </c:pt>
                <c:pt idx="7">
                  <c:v>Asignacion Universal por Hijo</c:v>
                </c:pt>
                <c:pt idx="8">
                  <c:v> Subsidios a las empr. transporte y consumo de energía </c:v>
                </c:pt>
                <c:pt idx="9">
                  <c:v>Ley de Matrimonio Igualitario</c:v>
                </c:pt>
              </c:strCache>
            </c:strRef>
          </c:cat>
          <c:val>
            <c:numRef>
              <c:f>'1'!$F$27:$F$36</c:f>
              <c:numCache>
                <c:formatCode>General</c:formatCode>
                <c:ptCount val="10"/>
                <c:pt idx="0">
                  <c:v>23.9</c:v>
                </c:pt>
                <c:pt idx="1">
                  <c:v>20.9</c:v>
                </c:pt>
                <c:pt idx="2">
                  <c:v>20.6</c:v>
                </c:pt>
                <c:pt idx="3">
                  <c:v>20.100000000000001</c:v>
                </c:pt>
                <c:pt idx="4">
                  <c:v>15.2</c:v>
                </c:pt>
                <c:pt idx="5">
                  <c:v>10.199999999999999</c:v>
                </c:pt>
                <c:pt idx="6">
                  <c:v>9</c:v>
                </c:pt>
                <c:pt idx="7">
                  <c:v>6.3</c:v>
                </c:pt>
                <c:pt idx="8">
                  <c:v>5.9</c:v>
                </c:pt>
                <c:pt idx="9">
                  <c:v>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329280"/>
        <c:axId val="115339264"/>
      </c:radarChart>
      <c:catAx>
        <c:axId val="115329280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crossAx val="115339264"/>
        <c:crosses val="autoZero"/>
        <c:auto val="1"/>
        <c:lblAlgn val="ctr"/>
        <c:lblOffset val="100"/>
        <c:noMultiLvlLbl val="0"/>
      </c:catAx>
      <c:valAx>
        <c:axId val="115339264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11532928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posicionamiento!$C$36</c:f>
              <c:strCache>
                <c:ptCount val="1"/>
                <c:pt idx="0">
                  <c:v>Massa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posicionamiento!$B$37:$B$46</c:f>
              <c:strCache>
                <c:ptCount val="10"/>
                <c:pt idx="0">
                  <c:v>Ley de Matrimonio Igualitario</c:v>
                </c:pt>
                <c:pt idx="1">
                  <c:v>Futbol para Todos</c:v>
                </c:pt>
                <c:pt idx="2">
                  <c:v>Asignacion Universal por Hijo</c:v>
                </c:pt>
                <c:pt idx="3">
                  <c:v>Precios Cuidados</c:v>
                </c:pt>
                <c:pt idx="4">
                  <c:v>Ley de medios</c:v>
                </c:pt>
                <c:pt idx="5">
                  <c:v>Retenciones a las productos del campo</c:v>
                </c:pt>
                <c:pt idx="6">
                  <c:v> Subsidios a las empr. transporte y consumo de energía </c:v>
                </c:pt>
                <c:pt idx="7">
                  <c:v>Cepo al dólar</c:v>
                </c:pt>
                <c:pt idx="8">
                  <c:v>Restricciones para importaciones</c:v>
                </c:pt>
                <c:pt idx="9">
                  <c:v>Impuesto a la ganancia de trabajadores</c:v>
                </c:pt>
              </c:strCache>
            </c:strRef>
          </c:cat>
          <c:val>
            <c:numRef>
              <c:f>posicionamiento!$C$37:$C$46</c:f>
              <c:numCache>
                <c:formatCode>General</c:formatCode>
                <c:ptCount val="10"/>
                <c:pt idx="0">
                  <c:v>16.7</c:v>
                </c:pt>
                <c:pt idx="1">
                  <c:v>47.8</c:v>
                </c:pt>
                <c:pt idx="2">
                  <c:v>34.299999999999997</c:v>
                </c:pt>
                <c:pt idx="3">
                  <c:v>44.9</c:v>
                </c:pt>
                <c:pt idx="4">
                  <c:v>49.7</c:v>
                </c:pt>
                <c:pt idx="5">
                  <c:v>49.2</c:v>
                </c:pt>
                <c:pt idx="6">
                  <c:v>48.9</c:v>
                </c:pt>
                <c:pt idx="7">
                  <c:v>48.4</c:v>
                </c:pt>
                <c:pt idx="8">
                  <c:v>49.8</c:v>
                </c:pt>
                <c:pt idx="9">
                  <c:v>56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posicionamiento!$D$36</c:f>
              <c:strCache>
                <c:ptCount val="1"/>
                <c:pt idx="0">
                  <c:v>Macri</c:v>
                </c:pt>
              </c:strCache>
            </c:strRef>
          </c:tx>
          <c:marker>
            <c:symbol val="none"/>
          </c:marker>
          <c:cat>
            <c:strRef>
              <c:f>posicionamiento!$B$37:$B$46</c:f>
              <c:strCache>
                <c:ptCount val="10"/>
                <c:pt idx="0">
                  <c:v>Ley de Matrimonio Igualitario</c:v>
                </c:pt>
                <c:pt idx="1">
                  <c:v>Futbol para Todos</c:v>
                </c:pt>
                <c:pt idx="2">
                  <c:v>Asignacion Universal por Hijo</c:v>
                </c:pt>
                <c:pt idx="3">
                  <c:v>Precios Cuidados</c:v>
                </c:pt>
                <c:pt idx="4">
                  <c:v>Ley de medios</c:v>
                </c:pt>
                <c:pt idx="5">
                  <c:v>Retenciones a las productos del campo</c:v>
                </c:pt>
                <c:pt idx="6">
                  <c:v> Subsidios a las empr. transporte y consumo de energía </c:v>
                </c:pt>
                <c:pt idx="7">
                  <c:v>Cepo al dólar</c:v>
                </c:pt>
                <c:pt idx="8">
                  <c:v>Restricciones para importaciones</c:v>
                </c:pt>
                <c:pt idx="9">
                  <c:v>Impuesto a la ganancia de trabajadores</c:v>
                </c:pt>
              </c:strCache>
            </c:strRef>
          </c:cat>
          <c:val>
            <c:numRef>
              <c:f>posicionamiento!$D$37:$D$46</c:f>
              <c:numCache>
                <c:formatCode>General</c:formatCode>
                <c:ptCount val="10"/>
                <c:pt idx="0">
                  <c:v>16.8</c:v>
                </c:pt>
                <c:pt idx="1">
                  <c:v>33.6</c:v>
                </c:pt>
                <c:pt idx="2">
                  <c:v>34.700000000000003</c:v>
                </c:pt>
                <c:pt idx="3">
                  <c:v>39.4</c:v>
                </c:pt>
                <c:pt idx="4">
                  <c:v>43.8</c:v>
                </c:pt>
                <c:pt idx="5">
                  <c:v>42</c:v>
                </c:pt>
                <c:pt idx="6">
                  <c:v>41.4</c:v>
                </c:pt>
                <c:pt idx="7">
                  <c:v>42</c:v>
                </c:pt>
                <c:pt idx="8">
                  <c:v>40.700000000000003</c:v>
                </c:pt>
                <c:pt idx="9">
                  <c:v>47.5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posicionamiento!$E$36</c:f>
              <c:strCache>
                <c:ptCount val="1"/>
                <c:pt idx="0">
                  <c:v>Sciioli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posicionamiento!$B$37:$B$46</c:f>
              <c:strCache>
                <c:ptCount val="10"/>
                <c:pt idx="0">
                  <c:v>Ley de Matrimonio Igualitario</c:v>
                </c:pt>
                <c:pt idx="1">
                  <c:v>Futbol para Todos</c:v>
                </c:pt>
                <c:pt idx="2">
                  <c:v>Asignacion Universal por Hijo</c:v>
                </c:pt>
                <c:pt idx="3">
                  <c:v>Precios Cuidados</c:v>
                </c:pt>
                <c:pt idx="4">
                  <c:v>Ley de medios</c:v>
                </c:pt>
                <c:pt idx="5">
                  <c:v>Retenciones a las productos del campo</c:v>
                </c:pt>
                <c:pt idx="6">
                  <c:v> Subsidios a las empr. transporte y consumo de energía </c:v>
                </c:pt>
                <c:pt idx="7">
                  <c:v>Cepo al dólar</c:v>
                </c:pt>
                <c:pt idx="8">
                  <c:v>Restricciones para importaciones</c:v>
                </c:pt>
                <c:pt idx="9">
                  <c:v>Impuesto a la ganancia de trabajadores</c:v>
                </c:pt>
              </c:strCache>
            </c:strRef>
          </c:cat>
          <c:val>
            <c:numRef>
              <c:f>posicionamiento!$E$37:$E$46</c:f>
              <c:numCache>
                <c:formatCode>General</c:formatCode>
                <c:ptCount val="10"/>
                <c:pt idx="0">
                  <c:v>4.5</c:v>
                </c:pt>
                <c:pt idx="1">
                  <c:v>10.4</c:v>
                </c:pt>
                <c:pt idx="2">
                  <c:v>4.3</c:v>
                </c:pt>
                <c:pt idx="3">
                  <c:v>11</c:v>
                </c:pt>
                <c:pt idx="4">
                  <c:v>9.8000000000000007</c:v>
                </c:pt>
                <c:pt idx="5">
                  <c:v>21.8</c:v>
                </c:pt>
                <c:pt idx="6">
                  <c:v>15.6</c:v>
                </c:pt>
                <c:pt idx="7">
                  <c:v>24.5</c:v>
                </c:pt>
                <c:pt idx="8">
                  <c:v>23.8</c:v>
                </c:pt>
                <c:pt idx="9">
                  <c:v>26.3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posicionamiento!$F$36</c:f>
              <c:strCache>
                <c:ptCount val="1"/>
                <c:pt idx="0">
                  <c:v>Usted</c:v>
                </c:pt>
              </c:strCache>
            </c:strRef>
          </c:tx>
          <c:spPr>
            <a:ln w="44450"/>
          </c:spPr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posicionamiento!$B$37:$B$46</c:f>
              <c:strCache>
                <c:ptCount val="10"/>
                <c:pt idx="0">
                  <c:v>Ley de Matrimonio Igualitario</c:v>
                </c:pt>
                <c:pt idx="1">
                  <c:v>Futbol para Todos</c:v>
                </c:pt>
                <c:pt idx="2">
                  <c:v>Asignacion Universal por Hijo</c:v>
                </c:pt>
                <c:pt idx="3">
                  <c:v>Precios Cuidados</c:v>
                </c:pt>
                <c:pt idx="4">
                  <c:v>Ley de medios</c:v>
                </c:pt>
                <c:pt idx="5">
                  <c:v>Retenciones a las productos del campo</c:v>
                </c:pt>
                <c:pt idx="6">
                  <c:v> Subsidios a las empr. transporte y consumo de energía </c:v>
                </c:pt>
                <c:pt idx="7">
                  <c:v>Cepo al dólar</c:v>
                </c:pt>
                <c:pt idx="8">
                  <c:v>Restricciones para importaciones</c:v>
                </c:pt>
                <c:pt idx="9">
                  <c:v>Impuesto a la ganancia de trabajadores</c:v>
                </c:pt>
              </c:strCache>
            </c:strRef>
          </c:cat>
          <c:val>
            <c:numRef>
              <c:f>posicionamiento!$F$37:$F$46</c:f>
              <c:numCache>
                <c:formatCode>General</c:formatCode>
                <c:ptCount val="10"/>
                <c:pt idx="0">
                  <c:v>10.6</c:v>
                </c:pt>
                <c:pt idx="1">
                  <c:v>27.8</c:v>
                </c:pt>
                <c:pt idx="2">
                  <c:v>28</c:v>
                </c:pt>
                <c:pt idx="3">
                  <c:v>34.4</c:v>
                </c:pt>
                <c:pt idx="4">
                  <c:v>40</c:v>
                </c:pt>
                <c:pt idx="5">
                  <c:v>40.299999999999997</c:v>
                </c:pt>
                <c:pt idx="6">
                  <c:v>41.7</c:v>
                </c:pt>
                <c:pt idx="7">
                  <c:v>42.5</c:v>
                </c:pt>
                <c:pt idx="8">
                  <c:v>42.9</c:v>
                </c:pt>
                <c:pt idx="9">
                  <c:v>51.5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637888"/>
        <c:axId val="117639424"/>
      </c:lineChart>
      <c:catAx>
        <c:axId val="117637888"/>
        <c:scaling>
          <c:orientation val="minMax"/>
        </c:scaling>
        <c:delete val="0"/>
        <c:axPos val="b"/>
        <c:majorTickMark val="out"/>
        <c:minorTickMark val="none"/>
        <c:tickLblPos val="nextTo"/>
        <c:crossAx val="117639424"/>
        <c:crosses val="autoZero"/>
        <c:auto val="1"/>
        <c:lblAlgn val="ctr"/>
        <c:lblOffset val="100"/>
        <c:noMultiLvlLbl val="0"/>
      </c:catAx>
      <c:valAx>
        <c:axId val="117639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637888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'1'!$C$40</c:f>
              <c:strCache>
                <c:ptCount val="1"/>
                <c:pt idx="0">
                  <c:v>MASSA</c:v>
                </c:pt>
              </c:strCache>
            </c:strRef>
          </c:tx>
          <c:marker>
            <c:symbol val="none"/>
          </c:marker>
          <c:cat>
            <c:strRef>
              <c:f>'1'!$B$41:$B$50</c:f>
              <c:strCache>
                <c:ptCount val="10"/>
                <c:pt idx="0">
                  <c:v>Impuesto a la ganancia de trabajadores</c:v>
                </c:pt>
                <c:pt idx="1">
                  <c:v>Restricciones para importaciones</c:v>
                </c:pt>
                <c:pt idx="2">
                  <c:v>Cepo al dólar</c:v>
                </c:pt>
                <c:pt idx="3">
                  <c:v> Subsidios a las empr. transporte y consumo de energía </c:v>
                </c:pt>
                <c:pt idx="4">
                  <c:v>Retenciones a las productos del campo</c:v>
                </c:pt>
                <c:pt idx="5">
                  <c:v>Ley de medios</c:v>
                </c:pt>
                <c:pt idx="6">
                  <c:v>Precios Cuidados</c:v>
                </c:pt>
                <c:pt idx="7">
                  <c:v>Asignacion Universal por Hijo</c:v>
                </c:pt>
                <c:pt idx="8">
                  <c:v>Futbol para Todos</c:v>
                </c:pt>
                <c:pt idx="9">
                  <c:v>Ley de Matrimonio Igualitario</c:v>
                </c:pt>
              </c:strCache>
            </c:strRef>
          </c:cat>
          <c:val>
            <c:numRef>
              <c:f>'1'!$C$41:$C$50</c:f>
              <c:numCache>
                <c:formatCode>General</c:formatCode>
                <c:ptCount val="10"/>
                <c:pt idx="0">
                  <c:v>56</c:v>
                </c:pt>
                <c:pt idx="1">
                  <c:v>49.8</c:v>
                </c:pt>
                <c:pt idx="2">
                  <c:v>48.4</c:v>
                </c:pt>
                <c:pt idx="3">
                  <c:v>48.9</c:v>
                </c:pt>
                <c:pt idx="4">
                  <c:v>49.2</c:v>
                </c:pt>
                <c:pt idx="5">
                  <c:v>49.7</c:v>
                </c:pt>
                <c:pt idx="6">
                  <c:v>44.9</c:v>
                </c:pt>
                <c:pt idx="7">
                  <c:v>34.299999999999997</c:v>
                </c:pt>
                <c:pt idx="8">
                  <c:v>47.8</c:v>
                </c:pt>
                <c:pt idx="9">
                  <c:v>16.7</c:v>
                </c:pt>
              </c:numCache>
            </c:numRef>
          </c:val>
        </c:ser>
        <c:ser>
          <c:idx val="1"/>
          <c:order val="1"/>
          <c:tx>
            <c:strRef>
              <c:f>'1'!$D$40</c:f>
              <c:strCache>
                <c:ptCount val="1"/>
                <c:pt idx="0">
                  <c:v>MACRI</c:v>
                </c:pt>
              </c:strCache>
            </c:strRef>
          </c:tx>
          <c:marker>
            <c:symbol val="none"/>
          </c:marker>
          <c:cat>
            <c:strRef>
              <c:f>'1'!$B$41:$B$50</c:f>
              <c:strCache>
                <c:ptCount val="10"/>
                <c:pt idx="0">
                  <c:v>Impuesto a la ganancia de trabajadores</c:v>
                </c:pt>
                <c:pt idx="1">
                  <c:v>Restricciones para importaciones</c:v>
                </c:pt>
                <c:pt idx="2">
                  <c:v>Cepo al dólar</c:v>
                </c:pt>
                <c:pt idx="3">
                  <c:v> Subsidios a las empr. transporte y consumo de energía </c:v>
                </c:pt>
                <c:pt idx="4">
                  <c:v>Retenciones a las productos del campo</c:v>
                </c:pt>
                <c:pt idx="5">
                  <c:v>Ley de medios</c:v>
                </c:pt>
                <c:pt idx="6">
                  <c:v>Precios Cuidados</c:v>
                </c:pt>
                <c:pt idx="7">
                  <c:v>Asignacion Universal por Hijo</c:v>
                </c:pt>
                <c:pt idx="8">
                  <c:v>Futbol para Todos</c:v>
                </c:pt>
                <c:pt idx="9">
                  <c:v>Ley de Matrimonio Igualitario</c:v>
                </c:pt>
              </c:strCache>
            </c:strRef>
          </c:cat>
          <c:val>
            <c:numRef>
              <c:f>'1'!$D$41:$D$50</c:f>
              <c:numCache>
                <c:formatCode>General</c:formatCode>
                <c:ptCount val="10"/>
                <c:pt idx="0">
                  <c:v>47.5</c:v>
                </c:pt>
                <c:pt idx="1">
                  <c:v>40.700000000000003</c:v>
                </c:pt>
                <c:pt idx="2">
                  <c:v>42</c:v>
                </c:pt>
                <c:pt idx="3">
                  <c:v>41.4</c:v>
                </c:pt>
                <c:pt idx="4">
                  <c:v>42</c:v>
                </c:pt>
                <c:pt idx="5">
                  <c:v>43.8</c:v>
                </c:pt>
                <c:pt idx="6">
                  <c:v>39.4</c:v>
                </c:pt>
                <c:pt idx="7">
                  <c:v>34.700000000000003</c:v>
                </c:pt>
                <c:pt idx="8">
                  <c:v>33.6</c:v>
                </c:pt>
                <c:pt idx="9">
                  <c:v>16.8</c:v>
                </c:pt>
              </c:numCache>
            </c:numRef>
          </c:val>
        </c:ser>
        <c:ser>
          <c:idx val="2"/>
          <c:order val="2"/>
          <c:tx>
            <c:strRef>
              <c:f>'1'!$E$40</c:f>
              <c:strCache>
                <c:ptCount val="1"/>
                <c:pt idx="0">
                  <c:v>SCIOLI</c:v>
                </c:pt>
              </c:strCache>
            </c:strRef>
          </c:tx>
          <c:marker>
            <c:symbol val="none"/>
          </c:marker>
          <c:cat>
            <c:strRef>
              <c:f>'1'!$B$41:$B$50</c:f>
              <c:strCache>
                <c:ptCount val="10"/>
                <c:pt idx="0">
                  <c:v>Impuesto a la ganancia de trabajadores</c:v>
                </c:pt>
                <c:pt idx="1">
                  <c:v>Restricciones para importaciones</c:v>
                </c:pt>
                <c:pt idx="2">
                  <c:v>Cepo al dólar</c:v>
                </c:pt>
                <c:pt idx="3">
                  <c:v> Subsidios a las empr. transporte y consumo de energía </c:v>
                </c:pt>
                <c:pt idx="4">
                  <c:v>Retenciones a las productos del campo</c:v>
                </c:pt>
                <c:pt idx="5">
                  <c:v>Ley de medios</c:v>
                </c:pt>
                <c:pt idx="6">
                  <c:v>Precios Cuidados</c:v>
                </c:pt>
                <c:pt idx="7">
                  <c:v>Asignacion Universal por Hijo</c:v>
                </c:pt>
                <c:pt idx="8">
                  <c:v>Futbol para Todos</c:v>
                </c:pt>
                <c:pt idx="9">
                  <c:v>Ley de Matrimonio Igualitario</c:v>
                </c:pt>
              </c:strCache>
            </c:strRef>
          </c:cat>
          <c:val>
            <c:numRef>
              <c:f>'1'!$E$41:$E$50</c:f>
              <c:numCache>
                <c:formatCode>General</c:formatCode>
                <c:ptCount val="10"/>
                <c:pt idx="0">
                  <c:v>26.3</c:v>
                </c:pt>
                <c:pt idx="1">
                  <c:v>23.8</c:v>
                </c:pt>
                <c:pt idx="2">
                  <c:v>24.5</c:v>
                </c:pt>
                <c:pt idx="3">
                  <c:v>15.6</c:v>
                </c:pt>
                <c:pt idx="4">
                  <c:v>21.8</c:v>
                </c:pt>
                <c:pt idx="5">
                  <c:v>9.8000000000000007</c:v>
                </c:pt>
                <c:pt idx="6">
                  <c:v>11</c:v>
                </c:pt>
                <c:pt idx="7">
                  <c:v>4.3</c:v>
                </c:pt>
                <c:pt idx="8">
                  <c:v>10.4</c:v>
                </c:pt>
                <c:pt idx="9">
                  <c:v>4.5</c:v>
                </c:pt>
              </c:numCache>
            </c:numRef>
          </c:val>
        </c:ser>
        <c:ser>
          <c:idx val="3"/>
          <c:order val="3"/>
          <c:tx>
            <c:strRef>
              <c:f>'1'!$F$40</c:f>
              <c:strCache>
                <c:ptCount val="1"/>
                <c:pt idx="0">
                  <c:v>USTED</c:v>
                </c:pt>
              </c:strCache>
            </c:strRef>
          </c:tx>
          <c:marker>
            <c:symbol val="none"/>
          </c:marker>
          <c:cat>
            <c:strRef>
              <c:f>'1'!$B$41:$B$50</c:f>
              <c:strCache>
                <c:ptCount val="10"/>
                <c:pt idx="0">
                  <c:v>Impuesto a la ganancia de trabajadores</c:v>
                </c:pt>
                <c:pt idx="1">
                  <c:v>Restricciones para importaciones</c:v>
                </c:pt>
                <c:pt idx="2">
                  <c:v>Cepo al dólar</c:v>
                </c:pt>
                <c:pt idx="3">
                  <c:v> Subsidios a las empr. transporte y consumo de energía </c:v>
                </c:pt>
                <c:pt idx="4">
                  <c:v>Retenciones a las productos del campo</c:v>
                </c:pt>
                <c:pt idx="5">
                  <c:v>Ley de medios</c:v>
                </c:pt>
                <c:pt idx="6">
                  <c:v>Precios Cuidados</c:v>
                </c:pt>
                <c:pt idx="7">
                  <c:v>Asignacion Universal por Hijo</c:v>
                </c:pt>
                <c:pt idx="8">
                  <c:v>Futbol para Todos</c:v>
                </c:pt>
                <c:pt idx="9">
                  <c:v>Ley de Matrimonio Igualitario</c:v>
                </c:pt>
              </c:strCache>
            </c:strRef>
          </c:cat>
          <c:val>
            <c:numRef>
              <c:f>'1'!$F$41:$F$50</c:f>
              <c:numCache>
                <c:formatCode>General</c:formatCode>
                <c:ptCount val="10"/>
                <c:pt idx="0">
                  <c:v>51.5</c:v>
                </c:pt>
                <c:pt idx="1">
                  <c:v>42.9</c:v>
                </c:pt>
                <c:pt idx="2">
                  <c:v>42.5</c:v>
                </c:pt>
                <c:pt idx="3">
                  <c:v>41.7</c:v>
                </c:pt>
                <c:pt idx="4">
                  <c:v>40.299999999999997</c:v>
                </c:pt>
                <c:pt idx="5">
                  <c:v>40</c:v>
                </c:pt>
                <c:pt idx="6">
                  <c:v>34.4</c:v>
                </c:pt>
                <c:pt idx="7">
                  <c:v>28</c:v>
                </c:pt>
                <c:pt idx="8">
                  <c:v>27.8</c:v>
                </c:pt>
                <c:pt idx="9">
                  <c:v>10.6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060928"/>
        <c:axId val="118062464"/>
      </c:radarChart>
      <c:catAx>
        <c:axId val="118060928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crossAx val="118062464"/>
        <c:crosses val="autoZero"/>
        <c:auto val="1"/>
        <c:lblAlgn val="ctr"/>
        <c:lblOffset val="100"/>
        <c:noMultiLvlLbl val="0"/>
      </c:catAx>
      <c:valAx>
        <c:axId val="118062464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1180609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Hoja1!$C$20</c:f>
              <c:strCache>
                <c:ptCount val="1"/>
                <c:pt idx="0">
                  <c:v>  Inseguridad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Hoja1!$D$19:$J$19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Hoja1!$D$20:$J$20</c:f>
              <c:numCache>
                <c:formatCode>General</c:formatCode>
                <c:ptCount val="7"/>
                <c:pt idx="0">
                  <c:v>73</c:v>
                </c:pt>
                <c:pt idx="1">
                  <c:v>79.7</c:v>
                </c:pt>
                <c:pt idx="2">
                  <c:v>73.900000000000006</c:v>
                </c:pt>
                <c:pt idx="3">
                  <c:v>70.8</c:v>
                </c:pt>
                <c:pt idx="4">
                  <c:v>78.3</c:v>
                </c:pt>
                <c:pt idx="5">
                  <c:v>76.099999999999994</c:v>
                </c:pt>
                <c:pt idx="6">
                  <c:v>80.400000000000006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Hoja1!$C$21</c:f>
              <c:strCache>
                <c:ptCount val="1"/>
                <c:pt idx="0">
                  <c:v>Inflación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Hoja1!$D$19:$J$19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Hoja1!$D$21:$J$21</c:f>
              <c:numCache>
                <c:formatCode>General</c:formatCode>
                <c:ptCount val="7"/>
                <c:pt idx="0">
                  <c:v>65.8</c:v>
                </c:pt>
                <c:pt idx="1">
                  <c:v>40.200000000000003</c:v>
                </c:pt>
                <c:pt idx="2">
                  <c:v>40.200000000000003</c:v>
                </c:pt>
                <c:pt idx="3">
                  <c:v>37.5</c:v>
                </c:pt>
                <c:pt idx="4">
                  <c:v>48.5</c:v>
                </c:pt>
                <c:pt idx="5">
                  <c:v>44</c:v>
                </c:pt>
                <c:pt idx="6">
                  <c:v>38.1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Hoja1!$C$22</c:f>
              <c:strCache>
                <c:ptCount val="1"/>
                <c:pt idx="0">
                  <c:v>Falta de trabajo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Hoja1!$D$19:$J$19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Hoja1!$D$22:$J$22</c:f>
              <c:numCache>
                <c:formatCode>General</c:formatCode>
                <c:ptCount val="7"/>
                <c:pt idx="0">
                  <c:v>15.8</c:v>
                </c:pt>
                <c:pt idx="1">
                  <c:v>20.6</c:v>
                </c:pt>
                <c:pt idx="2">
                  <c:v>27.4</c:v>
                </c:pt>
                <c:pt idx="3">
                  <c:v>28.8</c:v>
                </c:pt>
                <c:pt idx="4">
                  <c:v>28</c:v>
                </c:pt>
                <c:pt idx="5">
                  <c:v>29.3</c:v>
                </c:pt>
                <c:pt idx="6">
                  <c:v>25.3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Hoja1!$C$23</c:f>
              <c:strCache>
                <c:ptCount val="1"/>
                <c:pt idx="0">
                  <c:v>Educación </c:v>
                </c:pt>
              </c:strCache>
            </c:strRef>
          </c:tx>
          <c:marker>
            <c:symbol val="none"/>
          </c:marker>
          <c:cat>
            <c:strRef>
              <c:f>Hoja1!$D$19:$J$19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Hoja1!$D$23:$J$23</c:f>
              <c:numCache>
                <c:formatCode>General</c:formatCode>
                <c:ptCount val="7"/>
                <c:pt idx="0">
                  <c:v>15.8</c:v>
                </c:pt>
                <c:pt idx="1">
                  <c:v>39.700000000000003</c:v>
                </c:pt>
                <c:pt idx="2">
                  <c:v>26.7</c:v>
                </c:pt>
                <c:pt idx="3">
                  <c:v>24</c:v>
                </c:pt>
                <c:pt idx="4">
                  <c:v>29.7</c:v>
                </c:pt>
                <c:pt idx="5">
                  <c:v>27.9</c:v>
                </c:pt>
                <c:pt idx="6">
                  <c:v>26.2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Hoja1!$C$24</c:f>
              <c:strCache>
                <c:ptCount val="1"/>
                <c:pt idx="0">
                  <c:v>Corrupción </c:v>
                </c:pt>
              </c:strCache>
            </c:strRef>
          </c:tx>
          <c:marker>
            <c:symbol val="none"/>
          </c:marker>
          <c:cat>
            <c:strRef>
              <c:f>Hoja1!$D$19:$J$19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Hoja1!$D$24:$J$24</c:f>
              <c:numCache>
                <c:formatCode>General</c:formatCode>
                <c:ptCount val="7"/>
                <c:pt idx="0">
                  <c:v>24.4</c:v>
                </c:pt>
                <c:pt idx="1">
                  <c:v>11.4</c:v>
                </c:pt>
                <c:pt idx="2">
                  <c:v>22.2</c:v>
                </c:pt>
                <c:pt idx="3">
                  <c:v>27.4</c:v>
                </c:pt>
                <c:pt idx="4">
                  <c:v>24.2</c:v>
                </c:pt>
                <c:pt idx="5">
                  <c:v>21.4</c:v>
                </c:pt>
                <c:pt idx="6">
                  <c:v>25.6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Hoja1!$C$25</c:f>
              <c:strCache>
                <c:ptCount val="1"/>
                <c:pt idx="0">
                  <c:v>Bajos salarios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Hoja1!$D$19:$J$19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Hoja1!$D$25:$J$25</c:f>
              <c:numCache>
                <c:formatCode>General</c:formatCode>
                <c:ptCount val="7"/>
                <c:pt idx="0">
                  <c:v>25.3</c:v>
                </c:pt>
                <c:pt idx="1">
                  <c:v>13.5</c:v>
                </c:pt>
                <c:pt idx="2">
                  <c:v>27.4</c:v>
                </c:pt>
                <c:pt idx="3">
                  <c:v>17.5</c:v>
                </c:pt>
                <c:pt idx="4">
                  <c:v>15.5</c:v>
                </c:pt>
                <c:pt idx="5">
                  <c:v>17.3</c:v>
                </c:pt>
                <c:pt idx="6">
                  <c:v>13.3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574528"/>
        <c:axId val="61600896"/>
      </c:lineChart>
      <c:catAx>
        <c:axId val="61574528"/>
        <c:scaling>
          <c:orientation val="minMax"/>
        </c:scaling>
        <c:delete val="0"/>
        <c:axPos val="b"/>
        <c:majorTickMark val="out"/>
        <c:minorTickMark val="none"/>
        <c:tickLblPos val="nextTo"/>
        <c:crossAx val="61600896"/>
        <c:crosses val="autoZero"/>
        <c:auto val="1"/>
        <c:lblAlgn val="ctr"/>
        <c:lblOffset val="100"/>
        <c:noMultiLvlLbl val="0"/>
      </c:catAx>
      <c:valAx>
        <c:axId val="61600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15745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posicionamiento!$C$56</c:f>
              <c:strCache>
                <c:ptCount val="1"/>
                <c:pt idx="0">
                  <c:v>Massa</c:v>
                </c:pt>
              </c:strCache>
            </c:strRef>
          </c:tx>
          <c:marker>
            <c:symbol val="none"/>
          </c:marker>
          <c:cat>
            <c:strRef>
              <c:f>posicionamiento!$B$57:$B$66</c:f>
              <c:strCache>
                <c:ptCount val="10"/>
                <c:pt idx="0">
                  <c:v>Cepo al dólar</c:v>
                </c:pt>
                <c:pt idx="1">
                  <c:v>Impuesto a la ganancia de trabajadores</c:v>
                </c:pt>
                <c:pt idx="2">
                  <c:v>Restricciones para importaciones</c:v>
                </c:pt>
                <c:pt idx="3">
                  <c:v>Retenciones a las productos del campo</c:v>
                </c:pt>
                <c:pt idx="4">
                  <c:v>Ley de medios</c:v>
                </c:pt>
                <c:pt idx="5">
                  <c:v>Futbol para Todos</c:v>
                </c:pt>
                <c:pt idx="6">
                  <c:v> Subsidios a las empr. transporte y consumo de energía </c:v>
                </c:pt>
                <c:pt idx="7">
                  <c:v>Precios Cuidados</c:v>
                </c:pt>
                <c:pt idx="8">
                  <c:v>Asignacion Universal por Hijo</c:v>
                </c:pt>
                <c:pt idx="9">
                  <c:v>Ley de Matrimonio Igualitario</c:v>
                </c:pt>
              </c:strCache>
            </c:strRef>
          </c:cat>
          <c:val>
            <c:numRef>
              <c:f>posicionamiento!$C$57:$C$66</c:f>
              <c:numCache>
                <c:formatCode>General</c:formatCode>
                <c:ptCount val="10"/>
                <c:pt idx="0">
                  <c:v>10.199999999999999</c:v>
                </c:pt>
                <c:pt idx="1">
                  <c:v>13.7</c:v>
                </c:pt>
                <c:pt idx="2">
                  <c:v>10.199999999999999</c:v>
                </c:pt>
                <c:pt idx="3">
                  <c:v>15.7</c:v>
                </c:pt>
                <c:pt idx="4">
                  <c:v>19.2</c:v>
                </c:pt>
                <c:pt idx="5">
                  <c:v>28</c:v>
                </c:pt>
                <c:pt idx="6">
                  <c:v>31.7</c:v>
                </c:pt>
                <c:pt idx="7">
                  <c:v>25.9</c:v>
                </c:pt>
                <c:pt idx="8">
                  <c:v>48</c:v>
                </c:pt>
                <c:pt idx="9">
                  <c:v>68.7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posicionamiento!$D$56</c:f>
              <c:strCache>
                <c:ptCount val="1"/>
                <c:pt idx="0">
                  <c:v>Macri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posicionamiento!$B$57:$B$66</c:f>
              <c:strCache>
                <c:ptCount val="10"/>
                <c:pt idx="0">
                  <c:v>Cepo al dólar</c:v>
                </c:pt>
                <c:pt idx="1">
                  <c:v>Impuesto a la ganancia de trabajadores</c:v>
                </c:pt>
                <c:pt idx="2">
                  <c:v>Restricciones para importaciones</c:v>
                </c:pt>
                <c:pt idx="3">
                  <c:v>Retenciones a las productos del campo</c:v>
                </c:pt>
                <c:pt idx="4">
                  <c:v>Ley de medios</c:v>
                </c:pt>
                <c:pt idx="5">
                  <c:v>Futbol para Todos</c:v>
                </c:pt>
                <c:pt idx="6">
                  <c:v> Subsidios a las empr. transporte y consumo de energía </c:v>
                </c:pt>
                <c:pt idx="7">
                  <c:v>Precios Cuidados</c:v>
                </c:pt>
                <c:pt idx="8">
                  <c:v>Asignacion Universal por Hijo</c:v>
                </c:pt>
                <c:pt idx="9">
                  <c:v>Ley de Matrimonio Igualitario</c:v>
                </c:pt>
              </c:strCache>
            </c:strRef>
          </c:cat>
          <c:val>
            <c:numRef>
              <c:f>posicionamiento!$D$57:$D$66</c:f>
              <c:numCache>
                <c:formatCode>General</c:formatCode>
                <c:ptCount val="10"/>
                <c:pt idx="0">
                  <c:v>6.9</c:v>
                </c:pt>
                <c:pt idx="1">
                  <c:v>16.399999999999999</c:v>
                </c:pt>
                <c:pt idx="2">
                  <c:v>7.4</c:v>
                </c:pt>
                <c:pt idx="3">
                  <c:v>11.5</c:v>
                </c:pt>
                <c:pt idx="4">
                  <c:v>12.9</c:v>
                </c:pt>
                <c:pt idx="5">
                  <c:v>20.399999999999999</c:v>
                </c:pt>
                <c:pt idx="6">
                  <c:v>23.9</c:v>
                </c:pt>
                <c:pt idx="7">
                  <c:v>19.2</c:v>
                </c:pt>
                <c:pt idx="8">
                  <c:v>39.1</c:v>
                </c:pt>
                <c:pt idx="9">
                  <c:v>66.8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posicionamiento!$E$56</c:f>
              <c:strCache>
                <c:ptCount val="1"/>
                <c:pt idx="0">
                  <c:v>Scioli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posicionamiento!$B$57:$B$66</c:f>
              <c:strCache>
                <c:ptCount val="10"/>
                <c:pt idx="0">
                  <c:v>Cepo al dólar</c:v>
                </c:pt>
                <c:pt idx="1">
                  <c:v>Impuesto a la ganancia de trabajadores</c:v>
                </c:pt>
                <c:pt idx="2">
                  <c:v>Restricciones para importaciones</c:v>
                </c:pt>
                <c:pt idx="3">
                  <c:v>Retenciones a las productos del campo</c:v>
                </c:pt>
                <c:pt idx="4">
                  <c:v>Ley de medios</c:v>
                </c:pt>
                <c:pt idx="5">
                  <c:v>Futbol para Todos</c:v>
                </c:pt>
                <c:pt idx="6">
                  <c:v> Subsidios a las empr. transporte y consumo de energía </c:v>
                </c:pt>
                <c:pt idx="7">
                  <c:v>Precios Cuidados</c:v>
                </c:pt>
                <c:pt idx="8">
                  <c:v>Asignacion Universal por Hijo</c:v>
                </c:pt>
                <c:pt idx="9">
                  <c:v>Ley de Matrimonio Igualitario</c:v>
                </c:pt>
              </c:strCache>
            </c:strRef>
          </c:cat>
          <c:val>
            <c:numRef>
              <c:f>posicionamiento!$E$57:$E$66</c:f>
              <c:numCache>
                <c:formatCode>General</c:formatCode>
                <c:ptCount val="10"/>
                <c:pt idx="0">
                  <c:v>56.7</c:v>
                </c:pt>
                <c:pt idx="1">
                  <c:v>59.6</c:v>
                </c:pt>
                <c:pt idx="2">
                  <c:v>57.5</c:v>
                </c:pt>
                <c:pt idx="3">
                  <c:v>60.9</c:v>
                </c:pt>
                <c:pt idx="4">
                  <c:v>79.599999999999994</c:v>
                </c:pt>
                <c:pt idx="5">
                  <c:v>77.3</c:v>
                </c:pt>
                <c:pt idx="6">
                  <c:v>73.900000000000006</c:v>
                </c:pt>
                <c:pt idx="7">
                  <c:v>79</c:v>
                </c:pt>
                <c:pt idx="8">
                  <c:v>88.1</c:v>
                </c:pt>
                <c:pt idx="9">
                  <c:v>87.8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posicionamiento!$F$56</c:f>
              <c:strCache>
                <c:ptCount val="1"/>
                <c:pt idx="0">
                  <c:v>Usted</c:v>
                </c:pt>
              </c:strCache>
            </c:strRef>
          </c:tx>
          <c:spPr>
            <a:ln w="44450"/>
          </c:spPr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posicionamiento!$B$57:$B$66</c:f>
              <c:strCache>
                <c:ptCount val="10"/>
                <c:pt idx="0">
                  <c:v>Cepo al dólar</c:v>
                </c:pt>
                <c:pt idx="1">
                  <c:v>Impuesto a la ganancia de trabajadores</c:v>
                </c:pt>
                <c:pt idx="2">
                  <c:v>Restricciones para importaciones</c:v>
                </c:pt>
                <c:pt idx="3">
                  <c:v>Retenciones a las productos del campo</c:v>
                </c:pt>
                <c:pt idx="4">
                  <c:v>Ley de medios</c:v>
                </c:pt>
                <c:pt idx="5">
                  <c:v>Futbol para Todos</c:v>
                </c:pt>
                <c:pt idx="6">
                  <c:v> Subsidios a las empr. transporte y consumo de energía </c:v>
                </c:pt>
                <c:pt idx="7">
                  <c:v>Precios Cuidados</c:v>
                </c:pt>
                <c:pt idx="8">
                  <c:v>Asignacion Universal por Hijo</c:v>
                </c:pt>
                <c:pt idx="9">
                  <c:v>Ley de Matrimonio Igualitario</c:v>
                </c:pt>
              </c:strCache>
            </c:strRef>
          </c:cat>
          <c:val>
            <c:numRef>
              <c:f>posicionamiento!$F$57:$F$66</c:f>
              <c:numCache>
                <c:formatCode>General</c:formatCode>
                <c:ptCount val="10"/>
                <c:pt idx="0">
                  <c:v>19.7</c:v>
                </c:pt>
                <c:pt idx="1">
                  <c:v>20.100000000000001</c:v>
                </c:pt>
                <c:pt idx="2">
                  <c:v>21.3</c:v>
                </c:pt>
                <c:pt idx="3">
                  <c:v>27.5</c:v>
                </c:pt>
                <c:pt idx="4">
                  <c:v>40.799999999999997</c:v>
                </c:pt>
                <c:pt idx="5">
                  <c:v>41.5</c:v>
                </c:pt>
                <c:pt idx="6">
                  <c:v>46.4</c:v>
                </c:pt>
                <c:pt idx="7">
                  <c:v>47.9</c:v>
                </c:pt>
                <c:pt idx="8">
                  <c:v>62.6</c:v>
                </c:pt>
                <c:pt idx="9">
                  <c:v>80.7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731712"/>
        <c:axId val="117733248"/>
      </c:lineChart>
      <c:catAx>
        <c:axId val="117731712"/>
        <c:scaling>
          <c:orientation val="minMax"/>
        </c:scaling>
        <c:delete val="0"/>
        <c:axPos val="b"/>
        <c:majorTickMark val="out"/>
        <c:minorTickMark val="none"/>
        <c:tickLblPos val="nextTo"/>
        <c:crossAx val="117733248"/>
        <c:crosses val="autoZero"/>
        <c:auto val="1"/>
        <c:lblAlgn val="ctr"/>
        <c:lblOffset val="100"/>
        <c:noMultiLvlLbl val="0"/>
      </c:catAx>
      <c:valAx>
        <c:axId val="117733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7317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2552384951881014"/>
          <c:y val="0.23099619654800393"/>
          <c:w val="0.34459100612423449"/>
          <c:h val="0.6401074234011499"/>
        </c:manualLayout>
      </c:layout>
      <c:radarChart>
        <c:radarStyle val="marker"/>
        <c:varyColors val="0"/>
        <c:ser>
          <c:idx val="0"/>
          <c:order val="0"/>
          <c:tx>
            <c:strRef>
              <c:f>'1'!$C$75</c:f>
              <c:strCache>
                <c:ptCount val="1"/>
                <c:pt idx="0">
                  <c:v>MASSA</c:v>
                </c:pt>
              </c:strCache>
            </c:strRef>
          </c:tx>
          <c:marker>
            <c:symbol val="none"/>
          </c:marker>
          <c:cat>
            <c:strRef>
              <c:f>'1'!$B$76:$B$85</c:f>
              <c:strCache>
                <c:ptCount val="10"/>
                <c:pt idx="0">
                  <c:v>Ley de Matrimonio Igualitario</c:v>
                </c:pt>
                <c:pt idx="1">
                  <c:v>Asignacion Universal por Hijo</c:v>
                </c:pt>
                <c:pt idx="2">
                  <c:v>Precios Cuidados</c:v>
                </c:pt>
                <c:pt idx="3">
                  <c:v> Subsidios a las empr. transporte y consumo de energía </c:v>
                </c:pt>
                <c:pt idx="4">
                  <c:v>Futbol para Todos</c:v>
                </c:pt>
                <c:pt idx="5">
                  <c:v>Ley de medios</c:v>
                </c:pt>
                <c:pt idx="6">
                  <c:v>Retenciones a las productos del campo</c:v>
                </c:pt>
                <c:pt idx="7">
                  <c:v>Restricciones para importaciones</c:v>
                </c:pt>
                <c:pt idx="8">
                  <c:v>Impuesto a la ganancia de trabajadores</c:v>
                </c:pt>
                <c:pt idx="9">
                  <c:v>Cepo al dólar</c:v>
                </c:pt>
              </c:strCache>
            </c:strRef>
          </c:cat>
          <c:val>
            <c:numRef>
              <c:f>'1'!$C$76:$C$85</c:f>
              <c:numCache>
                <c:formatCode>General</c:formatCode>
                <c:ptCount val="10"/>
                <c:pt idx="0">
                  <c:v>68.7</c:v>
                </c:pt>
                <c:pt idx="1">
                  <c:v>48</c:v>
                </c:pt>
                <c:pt idx="2">
                  <c:v>25.9</c:v>
                </c:pt>
                <c:pt idx="3">
                  <c:v>31.7</c:v>
                </c:pt>
                <c:pt idx="4">
                  <c:v>28</c:v>
                </c:pt>
                <c:pt idx="5">
                  <c:v>19.2</c:v>
                </c:pt>
                <c:pt idx="6">
                  <c:v>15.7</c:v>
                </c:pt>
                <c:pt idx="7">
                  <c:v>10.199999999999999</c:v>
                </c:pt>
                <c:pt idx="8">
                  <c:v>13.7</c:v>
                </c:pt>
                <c:pt idx="9">
                  <c:v>10.199999999999999</c:v>
                </c:pt>
              </c:numCache>
            </c:numRef>
          </c:val>
        </c:ser>
        <c:ser>
          <c:idx val="1"/>
          <c:order val="1"/>
          <c:tx>
            <c:strRef>
              <c:f>'1'!$D$75</c:f>
              <c:strCache>
                <c:ptCount val="1"/>
                <c:pt idx="0">
                  <c:v>MACRI</c:v>
                </c:pt>
              </c:strCache>
            </c:strRef>
          </c:tx>
          <c:marker>
            <c:symbol val="none"/>
          </c:marker>
          <c:cat>
            <c:strRef>
              <c:f>'1'!$B$76:$B$85</c:f>
              <c:strCache>
                <c:ptCount val="10"/>
                <c:pt idx="0">
                  <c:v>Ley de Matrimonio Igualitario</c:v>
                </c:pt>
                <c:pt idx="1">
                  <c:v>Asignacion Universal por Hijo</c:v>
                </c:pt>
                <c:pt idx="2">
                  <c:v>Precios Cuidados</c:v>
                </c:pt>
                <c:pt idx="3">
                  <c:v> Subsidios a las empr. transporte y consumo de energía </c:v>
                </c:pt>
                <c:pt idx="4">
                  <c:v>Futbol para Todos</c:v>
                </c:pt>
                <c:pt idx="5">
                  <c:v>Ley de medios</c:v>
                </c:pt>
                <c:pt idx="6">
                  <c:v>Retenciones a las productos del campo</c:v>
                </c:pt>
                <c:pt idx="7">
                  <c:v>Restricciones para importaciones</c:v>
                </c:pt>
                <c:pt idx="8">
                  <c:v>Impuesto a la ganancia de trabajadores</c:v>
                </c:pt>
                <c:pt idx="9">
                  <c:v>Cepo al dólar</c:v>
                </c:pt>
              </c:strCache>
            </c:strRef>
          </c:cat>
          <c:val>
            <c:numRef>
              <c:f>'1'!$D$76:$D$85</c:f>
              <c:numCache>
                <c:formatCode>General</c:formatCode>
                <c:ptCount val="10"/>
                <c:pt idx="0">
                  <c:v>66.8</c:v>
                </c:pt>
                <c:pt idx="1">
                  <c:v>39.1</c:v>
                </c:pt>
                <c:pt idx="2">
                  <c:v>19.2</c:v>
                </c:pt>
                <c:pt idx="3">
                  <c:v>23.9</c:v>
                </c:pt>
                <c:pt idx="4">
                  <c:v>20.399999999999999</c:v>
                </c:pt>
                <c:pt idx="5">
                  <c:v>12.9</c:v>
                </c:pt>
                <c:pt idx="6">
                  <c:v>11.5</c:v>
                </c:pt>
                <c:pt idx="7">
                  <c:v>7.4</c:v>
                </c:pt>
                <c:pt idx="8">
                  <c:v>16.399999999999999</c:v>
                </c:pt>
                <c:pt idx="9">
                  <c:v>6.9</c:v>
                </c:pt>
              </c:numCache>
            </c:numRef>
          </c:val>
        </c:ser>
        <c:ser>
          <c:idx val="2"/>
          <c:order val="2"/>
          <c:tx>
            <c:strRef>
              <c:f>'1'!$E$75</c:f>
              <c:strCache>
                <c:ptCount val="1"/>
                <c:pt idx="0">
                  <c:v>SCIOLI</c:v>
                </c:pt>
              </c:strCache>
            </c:strRef>
          </c:tx>
          <c:marker>
            <c:symbol val="none"/>
          </c:marker>
          <c:cat>
            <c:strRef>
              <c:f>'1'!$B$76:$B$85</c:f>
              <c:strCache>
                <c:ptCount val="10"/>
                <c:pt idx="0">
                  <c:v>Ley de Matrimonio Igualitario</c:v>
                </c:pt>
                <c:pt idx="1">
                  <c:v>Asignacion Universal por Hijo</c:v>
                </c:pt>
                <c:pt idx="2">
                  <c:v>Precios Cuidados</c:v>
                </c:pt>
                <c:pt idx="3">
                  <c:v> Subsidios a las empr. transporte y consumo de energía </c:v>
                </c:pt>
                <c:pt idx="4">
                  <c:v>Futbol para Todos</c:v>
                </c:pt>
                <c:pt idx="5">
                  <c:v>Ley de medios</c:v>
                </c:pt>
                <c:pt idx="6">
                  <c:v>Retenciones a las productos del campo</c:v>
                </c:pt>
                <c:pt idx="7">
                  <c:v>Restricciones para importaciones</c:v>
                </c:pt>
                <c:pt idx="8">
                  <c:v>Impuesto a la ganancia de trabajadores</c:v>
                </c:pt>
                <c:pt idx="9">
                  <c:v>Cepo al dólar</c:v>
                </c:pt>
              </c:strCache>
            </c:strRef>
          </c:cat>
          <c:val>
            <c:numRef>
              <c:f>'1'!$E$76:$E$85</c:f>
              <c:numCache>
                <c:formatCode>General</c:formatCode>
                <c:ptCount val="10"/>
                <c:pt idx="0">
                  <c:v>87.8</c:v>
                </c:pt>
                <c:pt idx="1">
                  <c:v>88.1</c:v>
                </c:pt>
                <c:pt idx="2">
                  <c:v>79</c:v>
                </c:pt>
                <c:pt idx="3">
                  <c:v>73.900000000000006</c:v>
                </c:pt>
                <c:pt idx="4">
                  <c:v>77.3</c:v>
                </c:pt>
                <c:pt idx="5">
                  <c:v>79.599999999999994</c:v>
                </c:pt>
                <c:pt idx="6">
                  <c:v>60.9</c:v>
                </c:pt>
                <c:pt idx="7">
                  <c:v>57.5</c:v>
                </c:pt>
                <c:pt idx="8">
                  <c:v>59.6</c:v>
                </c:pt>
                <c:pt idx="9">
                  <c:v>56.7</c:v>
                </c:pt>
              </c:numCache>
            </c:numRef>
          </c:val>
        </c:ser>
        <c:ser>
          <c:idx val="3"/>
          <c:order val="3"/>
          <c:tx>
            <c:strRef>
              <c:f>'1'!$F$75</c:f>
              <c:strCache>
                <c:ptCount val="1"/>
                <c:pt idx="0">
                  <c:v>USTED</c:v>
                </c:pt>
              </c:strCache>
            </c:strRef>
          </c:tx>
          <c:marker>
            <c:symbol val="none"/>
          </c:marker>
          <c:cat>
            <c:strRef>
              <c:f>'1'!$B$76:$B$85</c:f>
              <c:strCache>
                <c:ptCount val="10"/>
                <c:pt idx="0">
                  <c:v>Ley de Matrimonio Igualitario</c:v>
                </c:pt>
                <c:pt idx="1">
                  <c:v>Asignacion Universal por Hijo</c:v>
                </c:pt>
                <c:pt idx="2">
                  <c:v>Precios Cuidados</c:v>
                </c:pt>
                <c:pt idx="3">
                  <c:v> Subsidios a las empr. transporte y consumo de energía </c:v>
                </c:pt>
                <c:pt idx="4">
                  <c:v>Futbol para Todos</c:v>
                </c:pt>
                <c:pt idx="5">
                  <c:v>Ley de medios</c:v>
                </c:pt>
                <c:pt idx="6">
                  <c:v>Retenciones a las productos del campo</c:v>
                </c:pt>
                <c:pt idx="7">
                  <c:v>Restricciones para importaciones</c:v>
                </c:pt>
                <c:pt idx="8">
                  <c:v>Impuesto a la ganancia de trabajadores</c:v>
                </c:pt>
                <c:pt idx="9">
                  <c:v>Cepo al dólar</c:v>
                </c:pt>
              </c:strCache>
            </c:strRef>
          </c:cat>
          <c:val>
            <c:numRef>
              <c:f>'1'!$F$76:$F$85</c:f>
              <c:numCache>
                <c:formatCode>General</c:formatCode>
                <c:ptCount val="10"/>
                <c:pt idx="0">
                  <c:v>80.7</c:v>
                </c:pt>
                <c:pt idx="1">
                  <c:v>62.6</c:v>
                </c:pt>
                <c:pt idx="2">
                  <c:v>47.9</c:v>
                </c:pt>
                <c:pt idx="3">
                  <c:v>46.4</c:v>
                </c:pt>
                <c:pt idx="4">
                  <c:v>41.5</c:v>
                </c:pt>
                <c:pt idx="5">
                  <c:v>40.799999999999997</c:v>
                </c:pt>
                <c:pt idx="6">
                  <c:v>27.5</c:v>
                </c:pt>
                <c:pt idx="7">
                  <c:v>21.3</c:v>
                </c:pt>
                <c:pt idx="8">
                  <c:v>20.100000000000001</c:v>
                </c:pt>
                <c:pt idx="9">
                  <c:v>19.7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872128"/>
        <c:axId val="117873664"/>
      </c:radarChart>
      <c:catAx>
        <c:axId val="117872128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crossAx val="117873664"/>
        <c:crosses val="autoZero"/>
        <c:auto val="1"/>
        <c:lblAlgn val="ctr"/>
        <c:lblOffset val="100"/>
        <c:noMultiLvlLbl val="0"/>
      </c:catAx>
      <c:valAx>
        <c:axId val="117873664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1178721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sz="1200" baseline="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'1'!$B$3:$B$5</c:f>
              <c:strCache>
                <c:ptCount val="3"/>
                <c:pt idx="0">
                  <c:v>CONTINUADORES</c:v>
                </c:pt>
                <c:pt idx="1">
                  <c:v>MODIFICADORES</c:v>
                </c:pt>
                <c:pt idx="2">
                  <c:v>DEROGADORES</c:v>
                </c:pt>
              </c:strCache>
            </c:strRef>
          </c:cat>
          <c:val>
            <c:numRef>
              <c:f>'1'!$C$3:$C$5</c:f>
              <c:numCache>
                <c:formatCode>General</c:formatCode>
                <c:ptCount val="3"/>
                <c:pt idx="0">
                  <c:v>42.4</c:v>
                </c:pt>
                <c:pt idx="1">
                  <c:v>34.700000000000003</c:v>
                </c:pt>
                <c:pt idx="2">
                  <c:v>22.9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949184"/>
        <c:axId val="117950720"/>
      </c:barChart>
      <c:catAx>
        <c:axId val="117949184"/>
        <c:scaling>
          <c:orientation val="minMax"/>
        </c:scaling>
        <c:delete val="0"/>
        <c:axPos val="b"/>
        <c:majorTickMark val="out"/>
        <c:minorTickMark val="none"/>
        <c:tickLblPos val="nextTo"/>
        <c:crossAx val="117950720"/>
        <c:crosses val="autoZero"/>
        <c:auto val="1"/>
        <c:lblAlgn val="ctr"/>
        <c:lblOffset val="100"/>
        <c:noMultiLvlLbl val="0"/>
      </c:catAx>
      <c:valAx>
        <c:axId val="1179507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9491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 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Hoja1!$C$60</c:f>
              <c:strCache>
                <c:ptCount val="1"/>
                <c:pt idx="0">
                  <c:v>Negativa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Pt>
            <c:idx val="4"/>
            <c:bubble3D val="0"/>
            <c:spPr>
              <a:ln>
                <a:solidFill>
                  <a:srgbClr val="FF0000">
                    <a:alpha val="72000"/>
                  </a:srgbClr>
                </a:solidFill>
              </a:ln>
            </c:spPr>
          </c:dPt>
          <c:dLbls>
            <c:txPr>
              <a:bodyPr/>
              <a:lstStyle/>
              <a:p>
                <a:pPr>
                  <a:defRPr sz="1200" baseline="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Hoja1!$D$59:$J$59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Hoja1!$D$60:$J$60</c:f>
              <c:numCache>
                <c:formatCode>General</c:formatCode>
                <c:ptCount val="7"/>
                <c:pt idx="0">
                  <c:v>40.4</c:v>
                </c:pt>
                <c:pt idx="1">
                  <c:v>58.8</c:v>
                </c:pt>
                <c:pt idx="2">
                  <c:v>50.7</c:v>
                </c:pt>
                <c:pt idx="3">
                  <c:v>53.1</c:v>
                </c:pt>
                <c:pt idx="4">
                  <c:v>65.5</c:v>
                </c:pt>
                <c:pt idx="5">
                  <c:v>54.5</c:v>
                </c:pt>
                <c:pt idx="6">
                  <c:v>48.2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509632"/>
        <c:axId val="61511168"/>
      </c:lineChart>
      <c:catAx>
        <c:axId val="615096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s-AR"/>
          </a:p>
        </c:txPr>
        <c:crossAx val="61511168"/>
        <c:crosses val="autoZero"/>
        <c:auto val="1"/>
        <c:lblAlgn val="ctr"/>
        <c:lblOffset val="100"/>
        <c:noMultiLvlLbl val="0"/>
      </c:catAx>
      <c:valAx>
        <c:axId val="61511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15096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Hoja1!$C$87</c:f>
              <c:strCache>
                <c:ptCount val="1"/>
                <c:pt idx="0">
                  <c:v> Aumento de las tarifas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Hoja1!$D$86:$J$86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Hoja1!$D$87:$J$87</c:f>
              <c:numCache>
                <c:formatCode>General</c:formatCode>
                <c:ptCount val="7"/>
                <c:pt idx="0">
                  <c:v>89.2</c:v>
                </c:pt>
                <c:pt idx="1">
                  <c:v>88.2</c:v>
                </c:pt>
                <c:pt idx="2">
                  <c:v>88.2</c:v>
                </c:pt>
                <c:pt idx="3">
                  <c:v>85.3</c:v>
                </c:pt>
                <c:pt idx="4">
                  <c:v>89.3</c:v>
                </c:pt>
                <c:pt idx="5">
                  <c:v>83.5</c:v>
                </c:pt>
                <c:pt idx="6">
                  <c:v>85.4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Hoja1!$C$88</c:f>
              <c:strCache>
                <c:ptCount val="1"/>
                <c:pt idx="0">
                  <c:v> Aceleración  de la inflación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Hoja1!$D$86:$J$86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Hoja1!$D$88:$J$88</c:f>
              <c:numCache>
                <c:formatCode>General</c:formatCode>
                <c:ptCount val="7"/>
                <c:pt idx="0">
                  <c:v>88</c:v>
                </c:pt>
                <c:pt idx="1">
                  <c:v>81.8</c:v>
                </c:pt>
                <c:pt idx="2">
                  <c:v>78.099999999999994</c:v>
                </c:pt>
                <c:pt idx="3">
                  <c:v>77.8</c:v>
                </c:pt>
                <c:pt idx="4">
                  <c:v>86.9</c:v>
                </c:pt>
                <c:pt idx="5">
                  <c:v>74.3</c:v>
                </c:pt>
                <c:pt idx="6">
                  <c:v>75.900000000000006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Hoja1!$C$89</c:f>
              <c:strCache>
                <c:ptCount val="1"/>
                <c:pt idx="0">
                  <c:v> Una gran devaluación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Hoja1!$D$86:$J$86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Hoja1!$D$89:$J$89</c:f>
              <c:numCache>
                <c:formatCode>General</c:formatCode>
                <c:ptCount val="7"/>
                <c:pt idx="0">
                  <c:v>73.7</c:v>
                </c:pt>
                <c:pt idx="1">
                  <c:v>67.099999999999994</c:v>
                </c:pt>
                <c:pt idx="2">
                  <c:v>60.2</c:v>
                </c:pt>
                <c:pt idx="3">
                  <c:v>67.400000000000006</c:v>
                </c:pt>
                <c:pt idx="4">
                  <c:v>74.5</c:v>
                </c:pt>
                <c:pt idx="5">
                  <c:v>61.9</c:v>
                </c:pt>
                <c:pt idx="6">
                  <c:v>59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Hoja1!$C$90</c:f>
              <c:strCache>
                <c:ptCount val="1"/>
                <c:pt idx="0">
                  <c:v>  Mayor desocupación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Hoja1!$D$86:$J$86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Hoja1!$D$90:$J$90</c:f>
              <c:numCache>
                <c:formatCode>General</c:formatCode>
                <c:ptCount val="7"/>
                <c:pt idx="0">
                  <c:v>63.5</c:v>
                </c:pt>
                <c:pt idx="1">
                  <c:v>68.7</c:v>
                </c:pt>
                <c:pt idx="2">
                  <c:v>74.7</c:v>
                </c:pt>
                <c:pt idx="3">
                  <c:v>77.2</c:v>
                </c:pt>
                <c:pt idx="4">
                  <c:v>80.400000000000006</c:v>
                </c:pt>
                <c:pt idx="5">
                  <c:v>73.400000000000006</c:v>
                </c:pt>
                <c:pt idx="6">
                  <c:v>71.900000000000006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062976"/>
        <c:axId val="64064512"/>
      </c:lineChart>
      <c:catAx>
        <c:axId val="64062976"/>
        <c:scaling>
          <c:orientation val="minMax"/>
        </c:scaling>
        <c:delete val="0"/>
        <c:axPos val="b"/>
        <c:majorTickMark val="out"/>
        <c:minorTickMark val="none"/>
        <c:tickLblPos val="nextTo"/>
        <c:crossAx val="64064512"/>
        <c:crosses val="autoZero"/>
        <c:auto val="1"/>
        <c:lblAlgn val="ctr"/>
        <c:lblOffset val="100"/>
        <c:noMultiLvlLbl val="0"/>
      </c:catAx>
      <c:valAx>
        <c:axId val="64064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406297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 baseline="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768398952822903E-2"/>
          <c:y val="2.0698020732739096E-2"/>
          <c:w val="0.93670931150100134"/>
          <c:h val="0.79569283968447946"/>
        </c:manualLayout>
      </c:layout>
      <c:lineChart>
        <c:grouping val="standard"/>
        <c:varyColors val="0"/>
        <c:ser>
          <c:idx val="0"/>
          <c:order val="0"/>
          <c:tx>
            <c:strRef>
              <c:f>Hoja1!$C$126</c:f>
              <c:strCache>
                <c:ptCount val="1"/>
                <c:pt idx="0">
                  <c:v>  Incremento de la delincuencia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Hoja1!$D$125:$J$125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Hoja1!$D$126:$J$126</c:f>
              <c:numCache>
                <c:formatCode>General</c:formatCode>
                <c:ptCount val="7"/>
                <c:pt idx="0">
                  <c:v>71.599999999999994</c:v>
                </c:pt>
                <c:pt idx="1">
                  <c:v>85.7</c:v>
                </c:pt>
                <c:pt idx="2">
                  <c:v>83.5</c:v>
                </c:pt>
                <c:pt idx="3">
                  <c:v>81.7</c:v>
                </c:pt>
                <c:pt idx="4">
                  <c:v>86.7</c:v>
                </c:pt>
                <c:pt idx="5">
                  <c:v>76.88</c:v>
                </c:pt>
                <c:pt idx="6">
                  <c:v>80.8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Hoja1!$C$127</c:f>
              <c:strCache>
                <c:ptCount val="1"/>
                <c:pt idx="0">
                  <c:v>  Incremento de huelgas de empleados públicoS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Hoja1!$D$125:$J$125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Hoja1!$D$127:$J$127</c:f>
              <c:numCache>
                <c:formatCode>General</c:formatCode>
                <c:ptCount val="7"/>
                <c:pt idx="0">
                  <c:v>70.900000000000006</c:v>
                </c:pt>
                <c:pt idx="1">
                  <c:v>80.900000000000006</c:v>
                </c:pt>
                <c:pt idx="2">
                  <c:v>76.8</c:v>
                </c:pt>
                <c:pt idx="3">
                  <c:v>64.400000000000006</c:v>
                </c:pt>
                <c:pt idx="4">
                  <c:v>61.4</c:v>
                </c:pt>
                <c:pt idx="5">
                  <c:v>58.4</c:v>
                </c:pt>
                <c:pt idx="6">
                  <c:v>64.3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Hoja1!$C$128</c:f>
              <c:strCache>
                <c:ptCount val="1"/>
                <c:pt idx="0">
                  <c:v> Saqueos, cortes de calle, etc.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Hoja1!$D$125:$J$125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Hoja1!$D$128:$J$128</c:f>
              <c:numCache>
                <c:formatCode>General</c:formatCode>
                <c:ptCount val="7"/>
                <c:pt idx="0">
                  <c:v>64.5</c:v>
                </c:pt>
                <c:pt idx="1">
                  <c:v>61.5</c:v>
                </c:pt>
                <c:pt idx="2">
                  <c:v>60</c:v>
                </c:pt>
                <c:pt idx="3">
                  <c:v>59.7</c:v>
                </c:pt>
                <c:pt idx="4">
                  <c:v>62.2</c:v>
                </c:pt>
                <c:pt idx="5">
                  <c:v>60.4</c:v>
                </c:pt>
                <c:pt idx="6">
                  <c:v>60.2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993600"/>
        <c:axId val="67995136"/>
      </c:lineChart>
      <c:catAx>
        <c:axId val="67993600"/>
        <c:scaling>
          <c:orientation val="minMax"/>
        </c:scaling>
        <c:delete val="0"/>
        <c:axPos val="b"/>
        <c:majorTickMark val="out"/>
        <c:minorTickMark val="none"/>
        <c:tickLblPos val="nextTo"/>
        <c:crossAx val="67995136"/>
        <c:crosses val="autoZero"/>
        <c:auto val="1"/>
        <c:lblAlgn val="ctr"/>
        <c:lblOffset val="100"/>
        <c:noMultiLvlLbl val="0"/>
      </c:catAx>
      <c:valAx>
        <c:axId val="67995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79936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1104017882153644E-2"/>
          <c:y val="0.89485329621495047"/>
          <c:w val="0.81072473428878278"/>
          <c:h val="0.1051467037850495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Hoja1!$C$106</c:f>
              <c:strCache>
                <c:ptCount val="1"/>
                <c:pt idx="0">
                  <c:v> Que se sucedan cacerolazos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Hoja1!$D$105:$J$105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Hoja1!$D$106:$J$106</c:f>
              <c:numCache>
                <c:formatCode>General</c:formatCode>
                <c:ptCount val="7"/>
                <c:pt idx="0">
                  <c:v>70.8</c:v>
                </c:pt>
                <c:pt idx="1">
                  <c:v>53.9</c:v>
                </c:pt>
                <c:pt idx="2">
                  <c:v>48.6</c:v>
                </c:pt>
                <c:pt idx="3">
                  <c:v>43.9</c:v>
                </c:pt>
                <c:pt idx="4">
                  <c:v>54.2</c:v>
                </c:pt>
                <c:pt idx="5">
                  <c:v>40.200000000000003</c:v>
                </c:pt>
                <c:pt idx="6">
                  <c:v>40.799999999999997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Hoja1!$C$107</c:f>
              <c:strCache>
                <c:ptCount val="1"/>
                <c:pt idx="0">
                  <c:v>  Más cambios de ministros y funcionarios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Hoja1!$D$105:$J$105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Hoja1!$D$107:$J$107</c:f>
              <c:numCache>
                <c:formatCode>General</c:formatCode>
                <c:ptCount val="7"/>
                <c:pt idx="0">
                  <c:v>47.3</c:v>
                </c:pt>
                <c:pt idx="1">
                  <c:v>33</c:v>
                </c:pt>
                <c:pt idx="2">
                  <c:v>23.4</c:v>
                </c:pt>
                <c:pt idx="3">
                  <c:v>21</c:v>
                </c:pt>
                <c:pt idx="4">
                  <c:v>22.2</c:v>
                </c:pt>
                <c:pt idx="5">
                  <c:v>23.5</c:v>
                </c:pt>
                <c:pt idx="6">
                  <c:v>16.7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Hoja1!$C$108</c:f>
              <c:strCache>
                <c:ptCount val="1"/>
                <c:pt idx="0">
                  <c:v>  Que se unifique la CGT como opositora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Hoja1!$D$105:$J$105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Hoja1!$D$108:$J$108</c:f>
              <c:numCache>
                <c:formatCode>General</c:formatCode>
                <c:ptCount val="7"/>
                <c:pt idx="0">
                  <c:v>23.1</c:v>
                </c:pt>
                <c:pt idx="1">
                  <c:v>38.299999999999997</c:v>
                </c:pt>
                <c:pt idx="2">
                  <c:v>29.9</c:v>
                </c:pt>
                <c:pt idx="3">
                  <c:v>20.6</c:v>
                </c:pt>
                <c:pt idx="4">
                  <c:v>20.9</c:v>
                </c:pt>
                <c:pt idx="5">
                  <c:v>21.5</c:v>
                </c:pt>
                <c:pt idx="6">
                  <c:v>21.1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Hoja1!$C$109</c:f>
              <c:strCache>
                <c:ptCount val="1"/>
                <c:pt idx="0">
                  <c:v> Renuncia del Vicepresidente Boudou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Hoja1!$D$105:$J$105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Hoja1!$D$109:$J$109</c:f>
              <c:numCache>
                <c:formatCode>General</c:formatCode>
                <c:ptCount val="7"/>
                <c:pt idx="0">
                  <c:v>10.6</c:v>
                </c:pt>
                <c:pt idx="1">
                  <c:v>16</c:v>
                </c:pt>
                <c:pt idx="2">
                  <c:v>10.5</c:v>
                </c:pt>
                <c:pt idx="3">
                  <c:v>11.9</c:v>
                </c:pt>
                <c:pt idx="4">
                  <c:v>11.9</c:v>
                </c:pt>
                <c:pt idx="5">
                  <c:v>8.1</c:v>
                </c:pt>
                <c:pt idx="6">
                  <c:v>7.2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Hoja1!$C$110</c:f>
              <c:strCache>
                <c:ptCount val="1"/>
                <c:pt idx="0">
                  <c:v> Renuncia de la Presidenta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Hoja1!$D$105:$J$105</c:f>
              <c:strCache>
                <c:ptCount val="7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  <c:pt idx="5">
                  <c:v>OCTUBRE</c:v>
                </c:pt>
                <c:pt idx="6">
                  <c:v>NOVIEMBRE</c:v>
                </c:pt>
              </c:strCache>
            </c:strRef>
          </c:cat>
          <c:val>
            <c:numRef>
              <c:f>Hoja1!$D$110:$J$110</c:f>
              <c:numCache>
                <c:formatCode>General</c:formatCode>
                <c:ptCount val="7"/>
                <c:pt idx="0">
                  <c:v>9.6</c:v>
                </c:pt>
                <c:pt idx="1">
                  <c:v>8.4</c:v>
                </c:pt>
                <c:pt idx="2">
                  <c:v>2.7</c:v>
                </c:pt>
                <c:pt idx="3">
                  <c:v>2.7</c:v>
                </c:pt>
                <c:pt idx="4">
                  <c:v>4.4000000000000004</c:v>
                </c:pt>
                <c:pt idx="5">
                  <c:v>4.2</c:v>
                </c:pt>
                <c:pt idx="6">
                  <c:v>3.3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370688"/>
        <c:axId val="76372224"/>
      </c:lineChart>
      <c:catAx>
        <c:axId val="76370688"/>
        <c:scaling>
          <c:orientation val="minMax"/>
        </c:scaling>
        <c:delete val="0"/>
        <c:axPos val="b"/>
        <c:majorTickMark val="out"/>
        <c:minorTickMark val="none"/>
        <c:tickLblPos val="nextTo"/>
        <c:crossAx val="76372224"/>
        <c:crosses val="autoZero"/>
        <c:auto val="1"/>
        <c:lblAlgn val="ctr"/>
        <c:lblOffset val="100"/>
        <c:noMultiLvlLbl val="0"/>
      </c:catAx>
      <c:valAx>
        <c:axId val="76372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637068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 baseline="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0.41063</cdr:x>
      <cdr:y>0.93574</cdr:y>
    </cdr:from>
    <cdr:to>
      <cdr:x>0.44796</cdr:x>
      <cdr:y>0.99303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168352" y="3528392"/>
          <a:ext cx="28803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AR" sz="1100" dirty="0"/>
        </a:p>
      </cdr:txBody>
    </cdr:sp>
  </cdr:relSizeAnchor>
  <cdr:relSizeAnchor xmlns:cdr="http://schemas.openxmlformats.org/drawingml/2006/chartDrawing">
    <cdr:from>
      <cdr:x>0.40129</cdr:x>
      <cdr:y>0.90452</cdr:y>
    </cdr:from>
    <cdr:to>
      <cdr:x>0.47595</cdr:x>
      <cdr:y>1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3096344" y="3517151"/>
          <a:ext cx="576064" cy="3712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AR" sz="1200" b="1" dirty="0" smtClean="0"/>
            <a:t>(57)</a:t>
          </a:r>
          <a:endParaRPr lang="es-AR" sz="1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D496FF1-1871-4568-8D07-87B467B4117F}" type="datetimeFigureOut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87425" y="696913"/>
            <a:ext cx="503555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s-AR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noProof="0" smtClean="0"/>
              <a:t>Haga clic para modificar el estilo de texto del patrón</a:t>
            </a:r>
          </a:p>
          <a:p>
            <a:pPr lvl="1"/>
            <a:r>
              <a:rPr lang="es-ES" altLang="es-AR" noProof="0" smtClean="0"/>
              <a:t>Segundo nivel</a:t>
            </a:r>
          </a:p>
          <a:p>
            <a:pPr lvl="2"/>
            <a:r>
              <a:rPr lang="es-ES" altLang="es-AR" noProof="0" smtClean="0"/>
              <a:t>Tercer nivel</a:t>
            </a:r>
          </a:p>
          <a:p>
            <a:pPr lvl="3"/>
            <a:r>
              <a:rPr lang="es-ES" altLang="es-AR" noProof="0" smtClean="0"/>
              <a:t>Cuarto nivel</a:t>
            </a:r>
          </a:p>
          <a:p>
            <a:pPr lvl="4"/>
            <a:r>
              <a:rPr lang="es-ES" altLang="es-AR" noProof="0" smtClean="0"/>
              <a:t>Quinto nivel</a:t>
            </a:r>
            <a:endParaRPr lang="es-AR" altLang="es-AR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7BD719-BF67-4118-9D6B-151FB8D47AF4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529815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956EB-7FAB-4132-B36D-2652B0647996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86ED1-C93C-4EF8-B14F-7E9B58A23B67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35061-5EA1-4BE6-B83E-A918E7446B8B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00366-2955-46AB-B6E2-428BA26B4DEA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72B5C-1FA8-40A0-9699-8A6BE0EC8AD3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51FD9-2C80-45C2-82B2-F774198C452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5D2A6-C188-412B-840C-A4B9E5942460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AD140-5B3F-4DEA-A96E-D2CE1F05A535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842C4-63BF-465F-8F6F-52E1E1EADC55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F00F2-DFEC-4800-9130-3D34096401F4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E5EAF-74CB-4E24-86F8-27E52816FD74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1E22F-3F80-4245-ABF9-EEE3F4BB88D7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0DA4A-3DB0-4CB3-9DB7-1BCF33F2FEEE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8826F-341D-49FA-9753-E0187380CB62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15558-D611-46CE-AA2A-738DEB900399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41EB7-CDED-4E44-8F20-E52F4AB32FC6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2E505-5BB2-4597-9CD7-6C0820430F22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10D41-2897-442C-8205-E2F4EC87A039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DF10F-64AB-474B-9D61-A1E51B22EA8C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1F687-338F-4C20-8969-54722CB3764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735D8-182E-4062-BF77-307B6090A7C3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6F94E-AA3B-41CE-986E-D5C733E709E4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7280A-F0D7-4F64-A799-DA8CB259B8C0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0E70C-917C-4CC2-B523-D59BE4AD8FA9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5CAFA-FB55-4A5F-B225-17B7A1F223FD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BB3FA-A6DD-4AD9-B503-090734D6F9D1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F21BE-5E21-445D-88F3-63CEE55C9980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2A5E7-EF9F-4490-B90E-42FE8E2695C6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DAF85-F7A1-415B-9FE8-2C991932B475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AAE2E-6491-442C-842C-B7A03E597A88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40DEB-7028-4B10-90BD-29C4DDF9E665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99365-31F5-4CCE-B70C-5CB21A868F68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6F32E-89CE-4AA5-998D-D082B4548183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0E66B-C12A-4B0B-9558-FB7E5A7E9073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29A26-09C0-466E-9AE9-DB0170C85C9F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D6DEE-7360-4439-B9E8-40B02E91FA35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C0F0D-6862-46CE-9B95-28A8AB5A10DE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A7E45-7D50-4D76-9CDF-48A9FDB43CA9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39A55-4263-46E4-928B-77F3DE163158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CB73E-9D78-495A-BCB3-19C09C3738CE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66A1C-52F6-4F7F-AD81-6FC169F584BB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79D20-4402-405B-B08F-017E9E62C1B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7ACDC-80D8-461B-B128-3E2812A1DA2E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5D58B-857A-46C6-B3A7-10490A6EC716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Marcador de título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3481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B60FBD5-1577-4AEA-90DB-B31BF5C0A9B5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47E707-6643-4FAD-9979-449D459BF8B6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título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35843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26D5844-C813-4B51-A867-B30EB59C0A2F}" type="datetime1">
              <a:rPr lang="es-AR" altLang="es-AR"/>
              <a:pPr>
                <a:defRPr/>
              </a:pPr>
              <a:t>16/12/2014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C314D45-6C3F-41BD-B213-22A663A770E3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n 5" descr="hojas ppt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906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ángulo 6"/>
          <p:cNvSpPr>
            <a:spLocks noChangeArrowheads="1"/>
          </p:cNvSpPr>
          <p:nvPr/>
        </p:nvSpPr>
        <p:spPr bwMode="auto">
          <a:xfrm>
            <a:off x="2649538" y="5634038"/>
            <a:ext cx="460692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" altLang="es-AR" sz="1500" b="1" dirty="0">
                <a:solidFill>
                  <a:srgbClr val="7F7F7F"/>
                </a:solidFill>
              </a:rPr>
              <a:t>MEDICIÓN DE HUMOR SOCIAL</a:t>
            </a:r>
            <a:r>
              <a:rPr lang="es-AR" altLang="es-AR" sz="1500" b="1" dirty="0">
                <a:solidFill>
                  <a:srgbClr val="7F7F7F"/>
                </a:solidFill>
              </a:rPr>
              <a:t/>
            </a:r>
            <a:br>
              <a:rPr lang="es-AR" altLang="es-AR" sz="1500" b="1" dirty="0">
                <a:solidFill>
                  <a:srgbClr val="7F7F7F"/>
                </a:solidFill>
              </a:rPr>
            </a:br>
            <a:r>
              <a:rPr lang="es-ES" altLang="es-AR" sz="1500" b="1" dirty="0">
                <a:solidFill>
                  <a:srgbClr val="7F7F7F"/>
                </a:solidFill>
              </a:rPr>
              <a:t>INFORME </a:t>
            </a:r>
            <a:r>
              <a:rPr lang="es-ES" altLang="es-AR" sz="1500" b="1" dirty="0" smtClean="0">
                <a:solidFill>
                  <a:srgbClr val="7F7F7F"/>
                </a:solidFill>
              </a:rPr>
              <a:t> NOVIEMBRE 2014</a:t>
            </a:r>
            <a:endParaRPr lang="es-AR" altLang="es-AR" sz="1600" dirty="0">
              <a:solidFill>
                <a:srgbClr val="000000"/>
              </a:solidFill>
            </a:endParaRPr>
          </a:p>
        </p:txBody>
      </p:sp>
      <p:sp>
        <p:nvSpPr>
          <p:cNvPr id="36868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249485-6FE1-4B0F-932B-88E40A925C30}" type="slidenum">
              <a:rPr lang="es-AR" altLang="es-AR" b="1" smtClean="0"/>
              <a:pPr/>
              <a:t>1</a:t>
            </a:fld>
            <a:endParaRPr lang="es-AR" altLang="es-A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1 Título"/>
          <p:cNvSpPr>
            <a:spLocks noGrp="1"/>
          </p:cNvSpPr>
          <p:nvPr>
            <p:ph type="title"/>
          </p:nvPr>
        </p:nvSpPr>
        <p:spPr>
          <a:xfrm>
            <a:off x="416496" y="1052736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ALTO RIESGO SOCIAL </a:t>
            </a:r>
            <a:r>
              <a:rPr lang="es-ES" altLang="es-AR" sz="2000" dirty="0" smtClean="0">
                <a:solidFill>
                  <a:srgbClr val="7F7F7F"/>
                </a:solidFill>
              </a:rPr>
              <a:t>PERCIBIDO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ENERO-NOVIEMBRE</a:t>
            </a:r>
            <a:r>
              <a:rPr lang="es-AR" altLang="es-AR" sz="1800" dirty="0" smtClean="0">
                <a:solidFill>
                  <a:srgbClr val="7F7F7F"/>
                </a:solidFill>
              </a:rPr>
              <a:t/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1825" y="2060575"/>
            <a:ext cx="86423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  <a:endParaRPr lang="es-AR" sz="1800" dirty="0">
              <a:solidFill>
                <a:schemeClr val="tx1">
                  <a:lumMod val="65000"/>
                  <a:lumOff val="35000"/>
                </a:schemeClr>
              </a:solidFill>
              <a:latin typeface=""/>
              <a:ea typeface="+mn-ea"/>
            </a:endParaRPr>
          </a:p>
        </p:txBody>
      </p:sp>
      <p:pic>
        <p:nvPicPr>
          <p:cNvPr id="4102" name="4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898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10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8A156D-AC07-4082-A223-8C0F989F0C44}" type="slidenum">
              <a:rPr lang="es-AR" altLang="es-AR" b="1" smtClean="0">
                <a:solidFill>
                  <a:schemeClr val="bg1"/>
                </a:solidFill>
              </a:rPr>
              <a:pPr/>
              <a:t>10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4105" name="7 Rectángulo"/>
          <p:cNvSpPr>
            <a:spLocks noChangeArrowheads="1"/>
          </p:cNvSpPr>
          <p:nvPr/>
        </p:nvSpPr>
        <p:spPr bwMode="auto">
          <a:xfrm>
            <a:off x="7256463" y="333375"/>
            <a:ext cx="1945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10" name="2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5549035"/>
              </p:ext>
            </p:extLst>
          </p:nvPr>
        </p:nvGraphicFramePr>
        <p:xfrm>
          <a:off x="754800" y="2348880"/>
          <a:ext cx="8424936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1 Título"/>
          <p:cNvSpPr>
            <a:spLocks noGrp="1"/>
          </p:cNvSpPr>
          <p:nvPr>
            <p:ph type="title"/>
          </p:nvPr>
        </p:nvSpPr>
        <p:spPr>
          <a:xfrm>
            <a:off x="442913" y="836613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ALTO RIESGO POLÍTICO </a:t>
            </a:r>
            <a:r>
              <a:rPr lang="es-ES" altLang="es-AR" sz="2000" dirty="0" smtClean="0">
                <a:solidFill>
                  <a:srgbClr val="7F7F7F"/>
                </a:solidFill>
              </a:rPr>
              <a:t>PERCIBIDO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ENERO-NOVIEMBRE</a:t>
            </a:r>
            <a:r>
              <a:rPr lang="es-AR" altLang="es-AR" sz="1800" dirty="0" smtClean="0">
                <a:solidFill>
                  <a:srgbClr val="7F7F7F"/>
                </a:solidFill>
              </a:rPr>
              <a:t/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1825" y="2060575"/>
            <a:ext cx="86423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  <a:endParaRPr lang="es-AR" sz="1800" dirty="0">
              <a:solidFill>
                <a:schemeClr val="tx1">
                  <a:lumMod val="65000"/>
                  <a:lumOff val="35000"/>
                </a:schemeClr>
              </a:solidFill>
              <a:latin typeface=""/>
              <a:ea typeface="+mn-ea"/>
            </a:endParaRPr>
          </a:p>
        </p:txBody>
      </p:sp>
      <p:pic>
        <p:nvPicPr>
          <p:cNvPr id="5126" name="4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8503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128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69B15F-08A3-4778-AA03-C18D6F452916}" type="slidenum">
              <a:rPr lang="es-AR" altLang="es-AR" b="1" smtClean="0">
                <a:solidFill>
                  <a:schemeClr val="bg1"/>
                </a:solidFill>
              </a:rPr>
              <a:pPr/>
              <a:t>11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246938" y="333375"/>
            <a:ext cx="20161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AR" b="1" dirty="0" smtClean="0">
                <a:solidFill>
                  <a:srgbClr val="7F7F7F"/>
                </a:solidFill>
                <a:latin typeface="+mn-lt"/>
              </a:rPr>
              <a:t>NOVIEMBRE</a:t>
            </a:r>
            <a:r>
              <a:rPr lang="es-ES" b="1" dirty="0" smtClean="0">
                <a:solidFill>
                  <a:prstClr val="white">
                    <a:lumMod val="50000"/>
                  </a:prstClr>
                </a:solidFill>
                <a:latin typeface="+mn-lt"/>
                <a:ea typeface="+mn-ea"/>
              </a:rPr>
              <a:t>  </a:t>
            </a: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+mn-lt"/>
                <a:ea typeface="+mn-ea"/>
              </a:rPr>
              <a:t>2014</a:t>
            </a:r>
            <a:endParaRPr lang="es-AR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graphicFrame>
        <p:nvGraphicFramePr>
          <p:cNvPr id="10" name="2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6915221"/>
              </p:ext>
            </p:extLst>
          </p:nvPr>
        </p:nvGraphicFramePr>
        <p:xfrm>
          <a:off x="704529" y="2132856"/>
          <a:ext cx="855853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1 Título"/>
          <p:cNvSpPr>
            <a:spLocks noGrp="1"/>
          </p:cNvSpPr>
          <p:nvPr>
            <p:ph type="title"/>
          </p:nvPr>
        </p:nvSpPr>
        <p:spPr>
          <a:xfrm>
            <a:off x="443706" y="980728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ALTO RIESGO PERSONAL </a:t>
            </a:r>
            <a:r>
              <a:rPr lang="es-ES" altLang="es-AR" sz="2000" dirty="0" smtClean="0">
                <a:solidFill>
                  <a:srgbClr val="7F7F7F"/>
                </a:solidFill>
              </a:rPr>
              <a:t>PERCIBIDO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ENERO-NOVIEMBRE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1825" y="2060575"/>
            <a:ext cx="86423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  <a:endParaRPr lang="es-AR" sz="1800" dirty="0">
              <a:solidFill>
                <a:schemeClr val="tx1">
                  <a:lumMod val="65000"/>
                  <a:lumOff val="35000"/>
                </a:schemeClr>
              </a:solidFill>
              <a:latin typeface=""/>
              <a:ea typeface="+mn-ea"/>
            </a:endParaRPr>
          </a:p>
        </p:txBody>
      </p:sp>
      <p:pic>
        <p:nvPicPr>
          <p:cNvPr id="6150" name="4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963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152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002977-94F2-415F-93E6-A08A5AC14102}" type="slidenum">
              <a:rPr lang="es-AR" altLang="es-AR" b="1" smtClean="0">
                <a:solidFill>
                  <a:schemeClr val="bg1"/>
                </a:solidFill>
              </a:rPr>
              <a:pPr/>
              <a:t>12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6153" name="7 Rectángulo"/>
          <p:cNvSpPr>
            <a:spLocks noChangeArrowheads="1"/>
          </p:cNvSpPr>
          <p:nvPr/>
        </p:nvSpPr>
        <p:spPr bwMode="auto">
          <a:xfrm>
            <a:off x="7256463" y="333375"/>
            <a:ext cx="1945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10" name="2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3034530"/>
              </p:ext>
            </p:extLst>
          </p:nvPr>
        </p:nvGraphicFramePr>
        <p:xfrm>
          <a:off x="704528" y="2420888"/>
          <a:ext cx="864096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1 Título"/>
          <p:cNvSpPr>
            <a:spLocks noGrp="1"/>
          </p:cNvSpPr>
          <p:nvPr>
            <p:ph type="title"/>
          </p:nvPr>
        </p:nvSpPr>
        <p:spPr>
          <a:xfrm>
            <a:off x="443706" y="1196752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>
                <a:solidFill>
                  <a:srgbClr val="7F7F7F"/>
                </a:solidFill>
              </a:rPr>
              <a:t>TABLERO DE SITUACIÓN</a:t>
            </a:r>
            <a:br>
              <a:rPr lang="es-ES" altLang="es-AR" sz="2600" b="1" dirty="0">
                <a:solidFill>
                  <a:srgbClr val="7F7F7F"/>
                </a:solidFill>
              </a:rPr>
            </a:br>
            <a:r>
              <a:rPr lang="es-ES" altLang="es-AR" sz="2000" b="1" dirty="0">
                <a:solidFill>
                  <a:srgbClr val="7F7F7F"/>
                </a:solidFill>
              </a:rPr>
              <a:t>RESUMEN DE RIESGOS</a:t>
            </a:r>
            <a:br>
              <a:rPr lang="es-ES" altLang="es-AR" sz="2000" b="1" dirty="0">
                <a:solidFill>
                  <a:srgbClr val="7F7F7F"/>
                </a:solidFill>
              </a:rPr>
            </a:br>
            <a:r>
              <a:rPr lang="es-ES" altLang="es-AR" sz="2000" dirty="0">
                <a:solidFill>
                  <a:srgbClr val="7F7F7F"/>
                </a:solidFill>
              </a:rPr>
              <a:t>TENDENCIA </a:t>
            </a:r>
            <a:r>
              <a:rPr lang="es-ES" altLang="es-AR" sz="2000" dirty="0" smtClean="0">
                <a:solidFill>
                  <a:srgbClr val="7F7F7F"/>
                </a:solidFill>
              </a:rPr>
              <a:t>ENERO-NOVIEMBRE</a:t>
            </a:r>
            <a:r>
              <a:rPr lang="es-AR" altLang="es-AR" sz="2000" dirty="0">
                <a:solidFill>
                  <a:srgbClr val="7F7F7F"/>
                </a:solidFill>
              </a:rPr>
              <a:t/>
            </a:r>
            <a:br>
              <a:rPr lang="es-AR" altLang="es-AR" sz="2000" dirty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1825" y="2060575"/>
            <a:ext cx="86423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  <a:endParaRPr lang="es-AR" sz="1400" dirty="0">
              <a:solidFill>
                <a:schemeClr val="tx1">
                  <a:lumMod val="65000"/>
                  <a:lumOff val="35000"/>
                </a:schemeClr>
              </a:solidFill>
              <a:latin typeface=""/>
              <a:ea typeface="+mn-ea"/>
            </a:endParaRPr>
          </a:p>
        </p:txBody>
      </p:sp>
      <p:pic>
        <p:nvPicPr>
          <p:cNvPr id="6150" name="4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963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152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002977-94F2-415F-93E6-A08A5AC14102}" type="slidenum">
              <a:rPr lang="es-AR" altLang="es-AR" b="1" smtClean="0">
                <a:solidFill>
                  <a:schemeClr val="bg1"/>
                </a:solidFill>
              </a:rPr>
              <a:pPr/>
              <a:t>13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6153" name="7 Rectángulo"/>
          <p:cNvSpPr>
            <a:spLocks noChangeArrowheads="1"/>
          </p:cNvSpPr>
          <p:nvPr/>
        </p:nvSpPr>
        <p:spPr bwMode="auto">
          <a:xfrm>
            <a:off x="7256463" y="333375"/>
            <a:ext cx="1945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9" name="2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281566"/>
              </p:ext>
            </p:extLst>
          </p:nvPr>
        </p:nvGraphicFramePr>
        <p:xfrm>
          <a:off x="704528" y="2492896"/>
          <a:ext cx="842493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56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85775" y="981075"/>
            <a:ext cx="8915400" cy="1358900"/>
          </a:xfrm>
        </p:spPr>
        <p:txBody>
          <a:bodyPr/>
          <a:lstStyle/>
          <a:p>
            <a:pPr eaLnBrk="1" hangingPunct="1"/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ECONOMÍA PERSONAL</a:t>
            </a:r>
            <a:r>
              <a:rPr lang="es-AR" altLang="es-AR" sz="3600" dirty="0" smtClean="0">
                <a:solidFill>
                  <a:srgbClr val="7F7F7F"/>
                </a:solidFill>
              </a:rPr>
              <a:t/>
            </a:r>
            <a:br>
              <a:rPr lang="es-AR" altLang="es-AR" sz="3600" dirty="0" smtClean="0">
                <a:solidFill>
                  <a:srgbClr val="7F7F7F"/>
                </a:solidFill>
              </a:rPr>
            </a:br>
            <a:r>
              <a:rPr lang="es-AR" altLang="es-AR" sz="3600" dirty="0" smtClean="0">
                <a:solidFill>
                  <a:srgbClr val="7F7F7F"/>
                </a:solidFill>
              </a:rPr>
              <a:t/>
            </a:r>
            <a:br>
              <a:rPr lang="es-AR" altLang="es-AR" sz="36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08585" y="1700213"/>
            <a:ext cx="7344816" cy="360362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altLang="es-AR" sz="2000" dirty="0">
                <a:solidFill>
                  <a:srgbClr val="7F7F7F"/>
                </a:solidFill>
              </a:rPr>
              <a:t>En </a:t>
            </a:r>
            <a:r>
              <a:rPr lang="es-ES" altLang="es-AR" sz="2000" dirty="0" smtClean="0">
                <a:solidFill>
                  <a:srgbClr val="7F7F7F"/>
                </a:solidFill>
              </a:rPr>
              <a:t>general, ¿tiene </a:t>
            </a:r>
            <a:r>
              <a:rPr lang="es-ES" altLang="es-AR" sz="2000" dirty="0">
                <a:solidFill>
                  <a:srgbClr val="7F7F7F"/>
                </a:solidFill>
              </a:rPr>
              <a:t>usted capacidad de ahorro?</a:t>
            </a:r>
            <a:endParaRPr lang="es-AR" altLang="es-AR" sz="2000" dirty="0">
              <a:solidFill>
                <a:srgbClr val="7F7F7F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AR" sz="2000" dirty="0" smtClean="0">
                <a:solidFill>
                  <a:srgbClr val="7F7F7F"/>
                </a:solidFill>
              </a:rPr>
              <a:t> TENDENCIA ENERO-NOVIEMBRE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352550" y="2492375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14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1945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9" name="1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4357451"/>
              </p:ext>
            </p:extLst>
          </p:nvPr>
        </p:nvGraphicFramePr>
        <p:xfrm>
          <a:off x="632520" y="2492375"/>
          <a:ext cx="8569540" cy="3635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85775" y="981075"/>
            <a:ext cx="8915400" cy="1358900"/>
          </a:xfrm>
        </p:spPr>
        <p:txBody>
          <a:bodyPr/>
          <a:lstStyle/>
          <a:p>
            <a:pPr eaLnBrk="1" hangingPunct="1"/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ECONOMÍA PERSONAL</a:t>
            </a: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r>
              <a:rPr lang="es-AR" altLang="es-AR" sz="3600" dirty="0" smtClean="0">
                <a:solidFill>
                  <a:srgbClr val="7F7F7F"/>
                </a:solidFill>
              </a:rPr>
              <a:t/>
            </a:r>
            <a:br>
              <a:rPr lang="es-AR" altLang="es-AR" sz="36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48544" y="1700213"/>
            <a:ext cx="8208911" cy="360362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</a:rPr>
              <a:t>EN QUÉ GASTARIA UN DINERO EXTRA</a:t>
            </a:r>
            <a:r>
              <a:rPr lang="es-ES" altLang="es-AR" sz="2000" dirty="0">
                <a:solidFill>
                  <a:srgbClr val="7F7F7F"/>
                </a:solidFill>
                <a:latin typeface="+mj-lt"/>
              </a:rPr>
              <a:t> </a:t>
            </a:r>
            <a:endParaRPr lang="es-ES" altLang="es-AR" sz="2000" dirty="0" smtClean="0">
              <a:solidFill>
                <a:srgbClr val="7F7F7F"/>
              </a:solidFill>
              <a:latin typeface="+mj-lt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AR" sz="2000" dirty="0" smtClean="0">
                <a:solidFill>
                  <a:srgbClr val="7F7F7F"/>
                </a:solidFill>
              </a:rPr>
              <a:t>TENDENCIA ENERO-NOVIEMBRE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352550" y="2492375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15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1945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9" name="4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2760512"/>
              </p:ext>
            </p:extLst>
          </p:nvPr>
        </p:nvGraphicFramePr>
        <p:xfrm>
          <a:off x="632520" y="2636912"/>
          <a:ext cx="8568952" cy="3400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25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46087" y="594725"/>
            <a:ext cx="8915400" cy="1636712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ECONOMÍA PERSONAL</a:t>
            </a: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endParaRPr lang="es-AR" altLang="es-AR" sz="28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471738" y="1484784"/>
            <a:ext cx="5038725" cy="360362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"/>
              </a:rPr>
              <a:t>DECISIONES DE CONSUMO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AR" sz="2000" dirty="0" smtClean="0">
                <a:solidFill>
                  <a:srgbClr val="7F7F7F"/>
                </a:solidFill>
              </a:rPr>
              <a:t> </a:t>
            </a:r>
            <a:r>
              <a:rPr lang="es-ES" altLang="es-AR" sz="2000" dirty="0">
                <a:solidFill>
                  <a:srgbClr val="7F7F7F"/>
                </a:solidFill>
              </a:rPr>
              <a:t>TENDENCIA </a:t>
            </a:r>
            <a:r>
              <a:rPr lang="es-ES" altLang="es-AR" sz="2000" dirty="0" smtClean="0">
                <a:solidFill>
                  <a:srgbClr val="7F7F7F"/>
                </a:solidFill>
              </a:rPr>
              <a:t>ENERO-OCTUBRE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352550" y="2492375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16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20097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</a:rPr>
              <a:t> </a:t>
            </a:r>
            <a:r>
              <a:rPr lang="es-ES" b="1" dirty="0">
                <a:solidFill>
                  <a:srgbClr val="7F7F7F"/>
                </a:solidFill>
              </a:rPr>
              <a:t>NOVIEM</a:t>
            </a:r>
            <a:r>
              <a:rPr lang="es-ES" altLang="es-AR" b="1" dirty="0">
                <a:solidFill>
                  <a:srgbClr val="7F7F7F"/>
                </a:solidFill>
              </a:rPr>
              <a:t>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10" name="4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9391103"/>
              </p:ext>
            </p:extLst>
          </p:nvPr>
        </p:nvGraphicFramePr>
        <p:xfrm>
          <a:off x="560512" y="2276872"/>
          <a:ext cx="8856984" cy="3952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767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85775" y="703264"/>
            <a:ext cx="8915400" cy="1636712"/>
          </a:xfrm>
        </p:spPr>
        <p:txBody>
          <a:bodyPr/>
          <a:lstStyle/>
          <a:p>
            <a:pPr eaLnBrk="1" hangingPunct="1"/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ECONOMÍA PERSONAL</a:t>
            </a: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endParaRPr lang="es-AR" altLang="es-AR" sz="28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84425" y="1700213"/>
            <a:ext cx="5038725" cy="360362"/>
          </a:xfrm>
        </p:spPr>
        <p:txBody>
          <a:bodyPr rtlCol="0">
            <a:noAutofit/>
          </a:bodyPr>
          <a:lstStyle/>
          <a:p>
            <a:pPr marL="0" indent="0" algn="ctr">
              <a:buNone/>
            </a:pPr>
            <a:r>
              <a:rPr lang="es-ES" altLang="es-AR" sz="2000" dirty="0">
                <a:solidFill>
                  <a:srgbClr val="7F7F7F"/>
                </a:solidFill>
              </a:rPr>
              <a:t>Propensión al Consumo Nula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AR" sz="2000" dirty="0" smtClean="0">
                <a:solidFill>
                  <a:srgbClr val="7F7F7F"/>
                </a:solidFill>
              </a:rPr>
              <a:t> </a:t>
            </a:r>
            <a:r>
              <a:rPr lang="es-ES" altLang="es-AR" sz="2000" dirty="0">
                <a:solidFill>
                  <a:srgbClr val="7F7F7F"/>
                </a:solidFill>
              </a:rPr>
              <a:t>TENDENCIA </a:t>
            </a:r>
            <a:r>
              <a:rPr lang="es-ES" altLang="es-AR" sz="2000" dirty="0" smtClean="0">
                <a:solidFill>
                  <a:srgbClr val="7F7F7F"/>
                </a:solidFill>
              </a:rPr>
              <a:t>ENERO-NOVIEMBRE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352550" y="2492375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17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1945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9" name="4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1058481"/>
              </p:ext>
            </p:extLst>
          </p:nvPr>
        </p:nvGraphicFramePr>
        <p:xfrm>
          <a:off x="704528" y="2852936"/>
          <a:ext cx="8568951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952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85775" y="981075"/>
            <a:ext cx="8915400" cy="1358900"/>
          </a:xfrm>
        </p:spPr>
        <p:txBody>
          <a:bodyPr/>
          <a:lstStyle/>
          <a:p>
            <a:pPr eaLnBrk="1" hangingPunct="1"/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AR" altLang="es-AR" sz="2500" b="1" dirty="0" smtClean="0">
                <a:solidFill>
                  <a:srgbClr val="7F7F7F"/>
                </a:solidFill>
              </a:rPr>
              <a:t> </a:t>
            </a: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4068" y="1196752"/>
            <a:ext cx="8568952" cy="360362"/>
          </a:xfrm>
        </p:spPr>
        <p:txBody>
          <a:bodyPr rtlCol="0">
            <a:noAutofit/>
          </a:bodyPr>
          <a:lstStyle/>
          <a:p>
            <a:pPr marL="0" indent="0" algn="ctr">
              <a:buNone/>
            </a:pPr>
            <a:r>
              <a:rPr lang="es-ES" altLang="es-AR" sz="2400" b="1" dirty="0" smtClean="0">
                <a:solidFill>
                  <a:srgbClr val="7F7F7F"/>
                </a:solidFill>
              </a:rPr>
              <a:t>INDICE DE HUMOR SOCIAL</a:t>
            </a:r>
          </a:p>
          <a:p>
            <a:pPr marL="0" indent="0" algn="ctr">
              <a:buNone/>
            </a:pPr>
            <a:r>
              <a:rPr lang="es-AR" altLang="es-AR" sz="2400" b="1" dirty="0">
                <a:solidFill>
                  <a:srgbClr val="7F7F7F"/>
                </a:solidFill>
              </a:rPr>
              <a:t>Humor Social </a:t>
            </a:r>
            <a:r>
              <a:rPr lang="es-AR" altLang="es-AR" sz="2400" b="1" dirty="0" smtClean="0">
                <a:solidFill>
                  <a:srgbClr val="7F7F7F"/>
                </a:solidFill>
              </a:rPr>
              <a:t>Negativo</a:t>
            </a:r>
            <a:endParaRPr lang="es-ES" altLang="es-AR" sz="2400" dirty="0" smtClean="0">
              <a:solidFill>
                <a:srgbClr val="7F7F7F"/>
              </a:solidFill>
            </a:endParaRPr>
          </a:p>
          <a:p>
            <a:pPr marL="0" indent="0" algn="ctr">
              <a:buNone/>
            </a:pPr>
            <a:r>
              <a:rPr lang="es-ES" altLang="es-AR" sz="2000" dirty="0" smtClean="0">
                <a:solidFill>
                  <a:srgbClr val="7F7F7F"/>
                </a:solidFill>
              </a:rPr>
              <a:t>TENDENCIA ENERO-NOVIEMBRE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352550" y="2492375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18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1945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10" name="50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6044944"/>
              </p:ext>
            </p:extLst>
          </p:nvPr>
        </p:nvGraphicFramePr>
        <p:xfrm>
          <a:off x="776536" y="2636912"/>
          <a:ext cx="8424935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331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85775" y="981075"/>
            <a:ext cx="8915400" cy="1358900"/>
          </a:xfrm>
        </p:spPr>
        <p:txBody>
          <a:bodyPr/>
          <a:lstStyle/>
          <a:p>
            <a:pPr eaLnBrk="1" hangingPunct="1"/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AR" altLang="es-AR" sz="2500" b="1" dirty="0" smtClean="0">
                <a:solidFill>
                  <a:srgbClr val="7F7F7F"/>
                </a:solidFill>
              </a:rPr>
              <a:t> </a:t>
            </a: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0512" y="1594205"/>
            <a:ext cx="8496944" cy="864691"/>
          </a:xfrm>
        </p:spPr>
        <p:txBody>
          <a:bodyPr rtlCol="0">
            <a:noAutofit/>
          </a:bodyPr>
          <a:lstStyle/>
          <a:p>
            <a:pPr marL="0" indent="0" algn="ctr">
              <a:buNone/>
            </a:pPr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  <a:latin typeface=""/>
              </a:rPr>
              <a:t> </a:t>
            </a:r>
            <a:endParaRPr lang="es-ES" sz="2000" dirty="0">
              <a:solidFill>
                <a:schemeClr val="bg1">
                  <a:lumMod val="50000"/>
                </a:schemeClr>
              </a:solidFill>
              <a:latin typeface="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AR" sz="2000" dirty="0" smtClean="0">
                <a:solidFill>
                  <a:srgbClr val="7F7F7F"/>
                </a:solidFill>
              </a:rPr>
              <a:t>TENDENCIA ENERO-NOVIEMBRE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352548" y="2704277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19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2062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</a:rPr>
              <a:t> </a:t>
            </a:r>
            <a:r>
              <a:rPr lang="es-ES" b="1" dirty="0">
                <a:solidFill>
                  <a:srgbClr val="7F7F7F"/>
                </a:solidFill>
              </a:rPr>
              <a:t>NOVIEM</a:t>
            </a:r>
            <a:r>
              <a:rPr lang="es-ES" altLang="es-AR" b="1" dirty="0">
                <a:solidFill>
                  <a:srgbClr val="7F7F7F"/>
                </a:solidFill>
              </a:rPr>
              <a:t>BRE 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015354" y="1194096"/>
            <a:ext cx="777686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ES" altLang="es-AR" sz="2600" b="1" dirty="0">
                <a:solidFill>
                  <a:srgbClr val="7F7F7F"/>
                </a:solidFill>
              </a:rPr>
              <a:t>ACTITUDES POLÍTICAS GENERALES</a:t>
            </a:r>
            <a:r>
              <a:rPr lang="es-ES" altLang="es-AR" sz="2000" b="1" dirty="0">
                <a:solidFill>
                  <a:srgbClr val="7F7F7F"/>
                </a:solidFill>
              </a:rPr>
              <a:t/>
            </a:r>
            <a:br>
              <a:rPr lang="es-ES" altLang="es-AR" sz="2000" b="1" dirty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INSTITUCIONES </a:t>
            </a:r>
            <a:r>
              <a:rPr lang="es-ES" altLang="es-AR" sz="2000" dirty="0">
                <a:solidFill>
                  <a:srgbClr val="7F7F7F"/>
                </a:solidFill>
              </a:rPr>
              <a:t>O </a:t>
            </a:r>
            <a:r>
              <a:rPr lang="es-ES" altLang="es-AR" sz="2000" dirty="0" smtClean="0">
                <a:solidFill>
                  <a:srgbClr val="7F7F7F"/>
                </a:solidFill>
              </a:rPr>
              <a:t>PERSONALISMO</a:t>
            </a:r>
            <a:endParaRPr lang="es-ES" altLang="es-AR" sz="2000" dirty="0">
              <a:solidFill>
                <a:srgbClr val="7F7F7F"/>
              </a:solidFill>
            </a:endParaRPr>
          </a:p>
        </p:txBody>
      </p:sp>
      <p:graphicFrame>
        <p:nvGraphicFramePr>
          <p:cNvPr id="11" name="5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8736079"/>
              </p:ext>
            </p:extLst>
          </p:nvPr>
        </p:nvGraphicFramePr>
        <p:xfrm>
          <a:off x="704528" y="2636912"/>
          <a:ext cx="849694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311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 descr="X:\Usuarios\Vicu\Victoria\GrupoOP\hojas pp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0"/>
            <a:ext cx="9915525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1 Título"/>
          <p:cNvSpPr>
            <a:spLocks noGrp="1"/>
          </p:cNvSpPr>
          <p:nvPr>
            <p:ph type="title"/>
          </p:nvPr>
        </p:nvSpPr>
        <p:spPr>
          <a:xfrm>
            <a:off x="344488" y="1125538"/>
            <a:ext cx="9288462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PRESENTACIÓN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37892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2360712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Rectángulo"/>
          <p:cNvSpPr/>
          <p:nvPr/>
        </p:nvSpPr>
        <p:spPr>
          <a:xfrm>
            <a:off x="7256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7895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D1E7902-00CB-4223-8D52-C57CEB305446}" type="slidenum">
              <a:rPr lang="es-AR" altLang="es-AR" smtClean="0">
                <a:solidFill>
                  <a:schemeClr val="bg1"/>
                </a:solidFill>
              </a:rPr>
              <a:pPr/>
              <a:t>2</a:t>
            </a:fld>
            <a:endParaRPr lang="es-AR" altLang="es-AR" dirty="0" smtClean="0">
              <a:solidFill>
                <a:schemeClr val="bg1"/>
              </a:solidFill>
            </a:endParaRPr>
          </a:p>
        </p:txBody>
      </p:sp>
      <p:sp>
        <p:nvSpPr>
          <p:cNvPr id="37896" name="8 Marcador de contenido"/>
          <p:cNvSpPr>
            <a:spLocks noGrp="1"/>
          </p:cNvSpPr>
          <p:nvPr>
            <p:ph idx="1"/>
          </p:nvPr>
        </p:nvSpPr>
        <p:spPr>
          <a:xfrm>
            <a:off x="514350" y="1785938"/>
            <a:ext cx="8902700" cy="4537075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s-ES" altLang="es-AR" sz="2400" dirty="0" smtClean="0">
                <a:solidFill>
                  <a:srgbClr val="7F7F7F"/>
                </a:solidFill>
              </a:rPr>
              <a:t>El presente es el informe N°11 del Programa de medición periódica de Humor Social.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2400" dirty="0" smtClean="0">
                <a:solidFill>
                  <a:srgbClr val="7F7F7F"/>
                </a:solidFill>
              </a:rPr>
              <a:t>Consigna los principales resultados obtenidos organizados en cinco capítulos:</a:t>
            </a:r>
          </a:p>
          <a:p>
            <a:pPr eaLnBrk="1" hangingPunct="1"/>
            <a:endParaRPr lang="es-ES" altLang="es-AR" sz="1200" dirty="0" smtClean="0">
              <a:solidFill>
                <a:srgbClr val="595959"/>
              </a:solidFill>
            </a:endParaRPr>
          </a:p>
          <a:p>
            <a:pPr lvl="1" eaLnBrk="1" hangingPunct="1"/>
            <a:r>
              <a:rPr lang="es-ES" altLang="es-AR" sz="2000" dirty="0" smtClean="0">
                <a:solidFill>
                  <a:srgbClr val="595959"/>
                </a:solidFill>
              </a:rPr>
              <a:t>Tablero de Situación </a:t>
            </a:r>
          </a:p>
          <a:p>
            <a:pPr lvl="1" eaLnBrk="1" hangingPunct="1"/>
            <a:r>
              <a:rPr lang="es-ES" altLang="es-AR" sz="2000" dirty="0" smtClean="0">
                <a:solidFill>
                  <a:srgbClr val="595959"/>
                </a:solidFill>
              </a:rPr>
              <a:t>Economía personal</a:t>
            </a:r>
          </a:p>
          <a:p>
            <a:pPr lvl="1" eaLnBrk="1" hangingPunct="1"/>
            <a:r>
              <a:rPr lang="es-ES" altLang="es-AR" sz="2000" dirty="0" smtClean="0">
                <a:solidFill>
                  <a:srgbClr val="595959"/>
                </a:solidFill>
              </a:rPr>
              <a:t>Actitudes políticas generales</a:t>
            </a:r>
          </a:p>
          <a:p>
            <a:pPr lvl="1" eaLnBrk="1" hangingPunct="1"/>
            <a:r>
              <a:rPr lang="es-ES" altLang="es-AR" sz="2000" dirty="0" smtClean="0">
                <a:solidFill>
                  <a:srgbClr val="595959"/>
                </a:solidFill>
              </a:rPr>
              <a:t>Opiniones y evaluaciones políticas</a:t>
            </a:r>
          </a:p>
          <a:p>
            <a:pPr lvl="1" eaLnBrk="1" hangingPunct="1"/>
            <a:r>
              <a:rPr lang="es-ES" altLang="es-AR" sz="2000" dirty="0" smtClean="0">
                <a:solidFill>
                  <a:srgbClr val="595959"/>
                </a:solidFill>
              </a:rPr>
              <a:t>Escenario electoral 2015</a:t>
            </a:r>
          </a:p>
        </p:txBody>
      </p:sp>
      <p:sp>
        <p:nvSpPr>
          <p:cNvPr id="37897" name="9 Rectángulo"/>
          <p:cNvSpPr>
            <a:spLocks noChangeArrowheads="1"/>
          </p:cNvSpPr>
          <p:nvPr/>
        </p:nvSpPr>
        <p:spPr bwMode="auto">
          <a:xfrm>
            <a:off x="7256463" y="333375"/>
            <a:ext cx="1945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85775" y="981075"/>
            <a:ext cx="8915400" cy="1358900"/>
          </a:xfrm>
        </p:spPr>
        <p:txBody>
          <a:bodyPr/>
          <a:lstStyle/>
          <a:p>
            <a:pPr eaLnBrk="1" hangingPunct="1"/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AR" altLang="es-AR" sz="2500" b="1" dirty="0" smtClean="0">
                <a:solidFill>
                  <a:srgbClr val="7F7F7F"/>
                </a:solidFill>
              </a:rPr>
              <a:t> </a:t>
            </a: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84423" y="1744782"/>
            <a:ext cx="5038725" cy="360362"/>
          </a:xfrm>
        </p:spPr>
        <p:txBody>
          <a:bodyPr rtlCol="0">
            <a:noAutofit/>
          </a:bodyPr>
          <a:lstStyle/>
          <a:p>
            <a:pPr marL="0" indent="0" algn="ctr">
              <a:buNone/>
            </a:pPr>
            <a:r>
              <a:rPr lang="es-ES" altLang="es-AR" sz="2000" dirty="0" smtClean="0">
                <a:solidFill>
                  <a:srgbClr val="7F7F7F"/>
                </a:solidFill>
              </a:rPr>
              <a:t>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AR" sz="2000" dirty="0" smtClean="0">
                <a:solidFill>
                  <a:srgbClr val="7F7F7F"/>
                </a:solidFill>
              </a:rPr>
              <a:t>TENDENCIA ENERO-NOVIEMBRE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352549" y="2924944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20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1945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473633" y="1340768"/>
            <a:ext cx="67687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ES" altLang="es-AR" sz="2600" b="1" dirty="0">
                <a:solidFill>
                  <a:srgbClr val="7F7F7F"/>
                </a:solidFill>
              </a:rPr>
              <a:t>ACTITUDES POLÍTICAS GENERALES</a:t>
            </a:r>
            <a:r>
              <a:rPr lang="es-ES" altLang="es-AR" sz="2000" b="1" dirty="0">
                <a:solidFill>
                  <a:srgbClr val="7F7F7F"/>
                </a:solidFill>
              </a:rPr>
              <a:t/>
            </a:r>
            <a:br>
              <a:rPr lang="es-ES" altLang="es-AR" sz="2000" b="1" dirty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DEMOCRACIAS VS ORDEN</a:t>
            </a:r>
            <a:endParaRPr lang="es-ES" altLang="es-AR" sz="2000" dirty="0">
              <a:solidFill>
                <a:srgbClr val="7F7F7F"/>
              </a:solidFill>
            </a:endParaRPr>
          </a:p>
        </p:txBody>
      </p:sp>
      <p:graphicFrame>
        <p:nvGraphicFramePr>
          <p:cNvPr id="11" name="5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5570574"/>
              </p:ext>
            </p:extLst>
          </p:nvPr>
        </p:nvGraphicFramePr>
        <p:xfrm>
          <a:off x="776536" y="2492896"/>
          <a:ext cx="8424935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42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85775" y="981075"/>
            <a:ext cx="8915400" cy="1358900"/>
          </a:xfrm>
        </p:spPr>
        <p:txBody>
          <a:bodyPr/>
          <a:lstStyle/>
          <a:p>
            <a:pPr eaLnBrk="1" hangingPunct="1"/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AR" altLang="es-AR" sz="2500" b="1" dirty="0" smtClean="0">
                <a:solidFill>
                  <a:srgbClr val="7F7F7F"/>
                </a:solidFill>
              </a:rPr>
              <a:t> </a:t>
            </a: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84425" y="1700213"/>
            <a:ext cx="5038725" cy="360362"/>
          </a:xfrm>
        </p:spPr>
        <p:txBody>
          <a:bodyPr rtlCol="0">
            <a:noAutofit/>
          </a:bodyPr>
          <a:lstStyle/>
          <a:p>
            <a:pPr marL="0" indent="0" algn="ctr">
              <a:buNone/>
            </a:pPr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  <a:latin typeface=""/>
              </a:rPr>
              <a:t> </a:t>
            </a:r>
            <a:endParaRPr lang="es-ES" sz="2000" dirty="0">
              <a:solidFill>
                <a:schemeClr val="bg1">
                  <a:lumMod val="50000"/>
                </a:schemeClr>
              </a:solidFill>
              <a:latin typeface="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AR" sz="2000" dirty="0" smtClean="0">
              <a:solidFill>
                <a:srgbClr val="7F7F7F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AR" sz="2000" dirty="0" smtClean="0">
                <a:solidFill>
                  <a:srgbClr val="7F7F7F"/>
                </a:solidFill>
              </a:rPr>
              <a:t> 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827395" y="1052736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21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1945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557463" y="1052736"/>
            <a:ext cx="4953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es-ES" altLang="es-AR" sz="2600" b="1" dirty="0">
                <a:solidFill>
                  <a:srgbClr val="7F7F7F"/>
                </a:solidFill>
              </a:rPr>
              <a:t>ACTITUDES POLÍTICAS GENERALES</a:t>
            </a:r>
            <a:r>
              <a:rPr lang="es-ES" altLang="es-AR" sz="2000" b="1" dirty="0">
                <a:solidFill>
                  <a:srgbClr val="7F7F7F"/>
                </a:solidFill>
              </a:rPr>
              <a:t/>
            </a:r>
            <a:br>
              <a:rPr lang="es-ES" altLang="es-AR" sz="2000" b="1" dirty="0">
                <a:solidFill>
                  <a:srgbClr val="7F7F7F"/>
                </a:solidFill>
              </a:rPr>
            </a:br>
            <a:r>
              <a:rPr lang="es-ES" altLang="es-AR" dirty="0" smtClean="0">
                <a:solidFill>
                  <a:srgbClr val="7F7F7F"/>
                </a:solidFill>
              </a:rPr>
              <a:t> ESTADO O MERCADO</a:t>
            </a:r>
            <a:r>
              <a:rPr lang="es-ES" altLang="es-AR" dirty="0">
                <a:solidFill>
                  <a:srgbClr val="7F7F7F"/>
                </a:solidFill>
              </a:rPr>
              <a:t> </a:t>
            </a:r>
            <a:endParaRPr lang="es-ES" altLang="es-AR" dirty="0" smtClean="0">
              <a:solidFill>
                <a:srgbClr val="7F7F7F"/>
              </a:solidFill>
            </a:endParaRPr>
          </a:p>
          <a:p>
            <a:pPr algn="ctr" eaLnBrk="1" hangingPunct="1"/>
            <a:r>
              <a:rPr lang="es-ES" altLang="es-AR" dirty="0" smtClean="0">
                <a:solidFill>
                  <a:srgbClr val="7F7F7F"/>
                </a:solidFill>
              </a:rPr>
              <a:t>TENDENCIA ABRIL-NOVIEMBRE</a:t>
            </a:r>
            <a:r>
              <a:rPr lang="es-ES" altLang="es-AR" dirty="0">
                <a:solidFill>
                  <a:srgbClr val="7F7F7F"/>
                </a:solidFill>
              </a:rPr>
              <a:t/>
            </a:r>
            <a:br>
              <a:rPr lang="es-ES" altLang="es-AR" dirty="0">
                <a:solidFill>
                  <a:srgbClr val="7F7F7F"/>
                </a:solidFill>
              </a:rPr>
            </a:br>
            <a:endParaRPr lang="es-AR" dirty="0"/>
          </a:p>
        </p:txBody>
      </p:sp>
      <p:graphicFrame>
        <p:nvGraphicFramePr>
          <p:cNvPr id="10" name="5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0705340"/>
              </p:ext>
            </p:extLst>
          </p:nvPr>
        </p:nvGraphicFramePr>
        <p:xfrm>
          <a:off x="776536" y="2376174"/>
          <a:ext cx="8424936" cy="3789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72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/>
          <p:cNvSpPr>
            <a:spLocks noGrp="1"/>
          </p:cNvSpPr>
          <p:nvPr>
            <p:ph type="title"/>
          </p:nvPr>
        </p:nvSpPr>
        <p:spPr>
          <a:xfrm>
            <a:off x="488950" y="1628775"/>
            <a:ext cx="8915400" cy="9271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600" dirty="0" smtClean="0">
                <a:solidFill>
                  <a:srgbClr val="7F7F7F"/>
                </a:solidFill>
              </a:rPr>
              <a:t>CON LA POLITICA HACIA LOS FONDOS BUITRE, </a:t>
            </a:r>
            <a:r>
              <a:rPr lang="es-ES" altLang="es-AR" sz="1600" dirty="0">
                <a:solidFill>
                  <a:srgbClr val="7F7F7F"/>
                </a:solidFill>
              </a:rPr>
              <a:t>¿</a:t>
            </a:r>
            <a:r>
              <a:rPr lang="es-ES" altLang="es-AR" sz="1600" dirty="0" smtClean="0">
                <a:solidFill>
                  <a:srgbClr val="7F7F7F"/>
                </a:solidFill>
              </a:rPr>
              <a:t>EL GOBIERNO OBTENDRÁ  RESULTADOS FAVORABLES O PERJUDICIALES PARA EL PAÍS?</a:t>
            </a:r>
            <a:br>
              <a:rPr lang="es-ES" altLang="es-AR" sz="1600" dirty="0" smtClean="0">
                <a:solidFill>
                  <a:srgbClr val="7F7F7F"/>
                </a:solidFill>
              </a:rPr>
            </a:br>
            <a:r>
              <a:rPr lang="es-ES" altLang="es-AR" sz="1600" dirty="0" smtClean="0">
                <a:solidFill>
                  <a:srgbClr val="7F7F7F"/>
                </a:solidFill>
              </a:rPr>
              <a:t/>
            </a:r>
            <a:br>
              <a:rPr lang="es-ES" altLang="es-AR" sz="16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49155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2360712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Rectángulo"/>
          <p:cNvSpPr/>
          <p:nvPr/>
        </p:nvSpPr>
        <p:spPr>
          <a:xfrm>
            <a:off x="7400925" y="333375"/>
            <a:ext cx="1945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49158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82E06F-64EE-4CF8-A927-BCD8F6DF563E}" type="slidenum">
              <a:rPr lang="es-AR" altLang="es-AR" b="1" smtClean="0">
                <a:solidFill>
                  <a:schemeClr val="bg1"/>
                </a:solidFill>
              </a:rPr>
              <a:pPr/>
              <a:t>22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10547"/>
              </p:ext>
            </p:extLst>
          </p:nvPr>
        </p:nvGraphicFramePr>
        <p:xfrm>
          <a:off x="1640632" y="2708919"/>
          <a:ext cx="6624736" cy="2833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569"/>
                <a:gridCol w="842947"/>
                <a:gridCol w="1046055"/>
                <a:gridCol w="1046055"/>
                <a:gridCol w="1046055"/>
                <a:gridCol w="1046055"/>
              </a:tblGrid>
              <a:tr h="706098">
                <a:tc>
                  <a:txBody>
                    <a:bodyPr/>
                    <a:lstStyle/>
                    <a:p>
                      <a:pPr algn="l" fontAlgn="b"/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JULIO</a:t>
                      </a:r>
                      <a:endParaRPr lang="es-A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AGOSTO</a:t>
                      </a:r>
                      <a:endParaRPr lang="es-A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SEPTIEMBRE</a:t>
                      </a:r>
                      <a:endParaRPr lang="es-A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OCTUBRE</a:t>
                      </a:r>
                      <a:endParaRPr lang="es-A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NOVIEMBRE</a:t>
                      </a:r>
                      <a:endParaRPr lang="es-A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/>
                    </a:solidFill>
                  </a:tcPr>
                </a:tc>
              </a:tr>
              <a:tr h="706098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 a obtener resultados favorables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37,8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33,1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28,4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34.5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37.6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14748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 a obtener resultados perjudiciales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35,7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46,1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54,6</a:t>
                      </a:r>
                      <a:endParaRPr lang="es-A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46.3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39.2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06098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Ns</a:t>
                      </a:r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A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Nc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26,2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20,2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16,9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Título"/>
          <p:cNvSpPr>
            <a:spLocks noGrp="1"/>
          </p:cNvSpPr>
          <p:nvPr>
            <p:ph type="title"/>
          </p:nvPr>
        </p:nvSpPr>
        <p:spPr>
          <a:xfrm>
            <a:off x="519113" y="1268413"/>
            <a:ext cx="8915400" cy="1439862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EVALUACIÓN DE GOBIERNOS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51203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45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1205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1B3885-6DEA-4CD6-ACB4-24731E35F2F5}" type="slidenum">
              <a:rPr lang="es-AR" altLang="es-AR" b="1" smtClean="0">
                <a:solidFill>
                  <a:schemeClr val="bg1"/>
                </a:solidFill>
              </a:rPr>
              <a:pPr/>
              <a:t>23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10" name="9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3398"/>
              </p:ext>
            </p:extLst>
          </p:nvPr>
        </p:nvGraphicFramePr>
        <p:xfrm>
          <a:off x="945356" y="2568576"/>
          <a:ext cx="8064500" cy="3167065"/>
        </p:xfrm>
        <a:graphic>
          <a:graphicData uri="http://schemas.openxmlformats.org/drawingml/2006/table">
            <a:tbl>
              <a:tblPr/>
              <a:tblGrid>
                <a:gridCol w="2016125"/>
                <a:gridCol w="2016125"/>
                <a:gridCol w="2016125"/>
                <a:gridCol w="2016125"/>
              </a:tblGrid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  <a:endParaRPr kumimoji="0" lang="es-ES" altLang="es-A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Cristina Kirchner</a:t>
                      </a:r>
                      <a:endParaRPr kumimoji="0" lang="es-ES" altLang="es-A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Daniel </a:t>
                      </a:r>
                      <a:r>
                        <a:rPr kumimoji="0" lang="es-ES" altLang="es-A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Scioli</a:t>
                      </a:r>
                      <a:endParaRPr kumimoji="0" lang="es-ES" altLang="es-A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Mauricio </a:t>
                      </a:r>
                      <a:r>
                        <a:rPr kumimoji="0" lang="es-ES" altLang="es-A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Macri</a:t>
                      </a:r>
                      <a:endParaRPr kumimoji="0" lang="es-ES" altLang="es-A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Aprueba gran parte de su actuación</a:t>
                      </a:r>
                      <a:endParaRPr kumimoji="0" lang="es-ES" altLang="es-A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Aprueba algunas cosas</a:t>
                      </a:r>
                      <a:endParaRPr kumimoji="0" lang="es-ES" altLang="es-A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Desaprueba su actuación</a:t>
                      </a:r>
                      <a:endParaRPr kumimoji="0" lang="es-ES" altLang="es-A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Ns/nc</a:t>
                      </a:r>
                      <a:endParaRPr kumimoji="0" lang="es-ES" altLang="es-A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1 Título"/>
          <p:cNvSpPr>
            <a:spLocks noGrp="1"/>
          </p:cNvSpPr>
          <p:nvPr>
            <p:ph type="title"/>
          </p:nvPr>
        </p:nvSpPr>
        <p:spPr>
          <a:xfrm>
            <a:off x="519113" y="1268413"/>
            <a:ext cx="8915400" cy="1439862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EVALUACIÓN POSITIVA DE GOBIERNOS 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ENERO-NOVIEMBRE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22533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45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22535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45FED6-94FF-40CD-A3E4-8239C2DFF2CC}" type="slidenum">
              <a:rPr lang="es-AR" altLang="es-AR" b="1" smtClean="0">
                <a:solidFill>
                  <a:schemeClr val="bg1"/>
                </a:solidFill>
              </a:rPr>
              <a:pPr/>
              <a:t>24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11" name="5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9503786"/>
              </p:ext>
            </p:extLst>
          </p:nvPr>
        </p:nvGraphicFramePr>
        <p:xfrm>
          <a:off x="848544" y="2924944"/>
          <a:ext cx="8225788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8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EVALUACIÓN DE DIRIGENTES</a:t>
            </a:r>
            <a:r>
              <a:rPr lang="es-AR" altLang="es-AR" sz="2200" dirty="0" smtClean="0">
                <a:solidFill>
                  <a:srgbClr val="7F7F7F"/>
                </a:solidFill>
              </a:rPr>
              <a:t/>
            </a:r>
            <a:br>
              <a:rPr lang="es-AR" altLang="es-AR" sz="2200" dirty="0" smtClean="0">
                <a:solidFill>
                  <a:srgbClr val="7F7F7F"/>
                </a:solidFill>
              </a:rPr>
            </a:br>
            <a:r>
              <a:rPr lang="es-AR" altLang="es-AR" dirty="0" smtClean="0">
                <a:solidFill>
                  <a:srgbClr val="7F7F7F"/>
                </a:solidFill>
              </a:rPr>
              <a:t/>
            </a:r>
            <a:br>
              <a:rPr lang="es-AR" altLang="es-AR" dirty="0" smtClean="0">
                <a:solidFill>
                  <a:srgbClr val="7F7F7F"/>
                </a:solidFill>
              </a:rPr>
            </a:br>
            <a:endParaRPr lang="es-AR" altLang="es-AR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45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25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5683947"/>
              </p:ext>
            </p:extLst>
          </p:nvPr>
        </p:nvGraphicFramePr>
        <p:xfrm>
          <a:off x="657125" y="1998818"/>
          <a:ext cx="8640961" cy="4111313"/>
        </p:xfrm>
        <a:graphic>
          <a:graphicData uri="http://schemas.openxmlformats.org/drawingml/2006/table">
            <a:tbl>
              <a:tblPr/>
              <a:tblGrid>
                <a:gridCol w="1440422"/>
                <a:gridCol w="1440423"/>
                <a:gridCol w="1440422"/>
                <a:gridCol w="1438849"/>
                <a:gridCol w="1440423"/>
                <a:gridCol w="1440422"/>
              </a:tblGrid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Aprueba gran parte de su actuación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Aprueba algunas cosas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Desaprueba su actuación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Ns</a:t>
                      </a: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/</a:t>
                      </a:r>
                      <a:r>
                        <a:rPr kumimoji="0" lang="es-ES" altLang="es-A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nc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DIFERENCIAL POSITIVO- NEGATIVO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Cristina Kirchner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-15.3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Sergio 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-11.2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Florencio Randazzo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-26.8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Mauricio Macri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-26.8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Danilel Scioli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-18.3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Axel Kicillof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Sergio Berni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-38.8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Jorge Capitanich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Julio 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-48.6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Sergio Urribarri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Elisa Carrió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-67.8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Hermes Binner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519906" y="946151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EVALUACIÓN POSITIVA DE PRINCIPALES DIRIGENTES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ENERO-NOVIEMBRE</a:t>
            </a:r>
            <a:r>
              <a:rPr lang="es-AR" altLang="es-AR" sz="2200" dirty="0" smtClean="0">
                <a:solidFill>
                  <a:srgbClr val="7F7F7F"/>
                </a:solidFill>
              </a:rPr>
              <a:t/>
            </a:r>
            <a:br>
              <a:rPr lang="es-AR" altLang="es-AR" sz="2200" dirty="0" smtClean="0">
                <a:solidFill>
                  <a:srgbClr val="7F7F7F"/>
                </a:solidFill>
              </a:rPr>
            </a:br>
            <a:r>
              <a:rPr lang="es-AR" altLang="es-AR" dirty="0" smtClean="0">
                <a:solidFill>
                  <a:srgbClr val="7F7F7F"/>
                </a:solidFill>
              </a:rPr>
              <a:t/>
            </a:r>
            <a:br>
              <a:rPr lang="es-AR" altLang="es-AR" dirty="0" smtClean="0">
                <a:solidFill>
                  <a:srgbClr val="7F7F7F"/>
                </a:solidFill>
              </a:rPr>
            </a:br>
            <a:endParaRPr lang="es-AR" altLang="es-AR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45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26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56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6461731"/>
              </p:ext>
            </p:extLst>
          </p:nvPr>
        </p:nvGraphicFramePr>
        <p:xfrm>
          <a:off x="776536" y="2348880"/>
          <a:ext cx="7986092" cy="3777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40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8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>
                <a:solidFill>
                  <a:srgbClr val="7F7F7F"/>
                </a:solidFill>
              </a:rPr>
              <a:t/>
            </a:r>
            <a:br>
              <a:rPr lang="es-ES" altLang="es-AR" sz="3100" b="1" dirty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>
                <a:solidFill>
                  <a:srgbClr val="7F7F7F"/>
                </a:solidFill>
              </a:rPr>
              <a:t>ESCENARIO ELECTORAL </a:t>
            </a:r>
            <a:r>
              <a:rPr lang="es-ES" altLang="es-AR" sz="2600" b="1" dirty="0" smtClean="0">
                <a:solidFill>
                  <a:srgbClr val="7F7F7F"/>
                </a:solidFill>
              </a:rPr>
              <a:t>2015</a:t>
            </a:r>
            <a:r>
              <a:rPr lang="es-ES" altLang="es-AR" sz="3200" b="1" dirty="0" smtClean="0">
                <a:solidFill>
                  <a:srgbClr val="7F7F7F"/>
                </a:solidFill>
              </a:rPr>
              <a:t/>
            </a:r>
            <a:br>
              <a:rPr lang="es-ES" altLang="es-AR" sz="3200" b="1" dirty="0" smtClean="0">
                <a:solidFill>
                  <a:srgbClr val="7F7F7F"/>
                </a:solidFill>
              </a:rPr>
            </a:br>
            <a:r>
              <a:rPr lang="es-ES" altLang="es-AR" sz="2000" b="1" dirty="0">
                <a:solidFill>
                  <a:srgbClr val="7F7F7F"/>
                </a:solidFill>
              </a:rPr>
              <a:t/>
            </a:r>
            <a:br>
              <a:rPr lang="es-ES" altLang="es-AR" sz="2000" b="1" dirty="0">
                <a:solidFill>
                  <a:srgbClr val="7F7F7F"/>
                </a:solidFill>
              </a:rPr>
            </a:br>
            <a:r>
              <a:rPr lang="es-MX" altLang="es-AR" sz="2000" dirty="0" smtClean="0">
                <a:solidFill>
                  <a:srgbClr val="7F7F7F"/>
                </a:solidFill>
              </a:rPr>
              <a:t>¿</a:t>
            </a:r>
            <a:r>
              <a:rPr lang="es-MX" altLang="es-AR" sz="2000" dirty="0">
                <a:solidFill>
                  <a:srgbClr val="7F7F7F"/>
                </a:solidFill>
              </a:rPr>
              <a:t>Cuál de estos dirigentes representa mejor al </a:t>
            </a:r>
            <a:r>
              <a:rPr lang="es-MX" altLang="es-AR" sz="2000" dirty="0" smtClean="0">
                <a:solidFill>
                  <a:srgbClr val="7F7F7F"/>
                </a:solidFill>
              </a:rPr>
              <a:t>peronismo?</a:t>
            </a:r>
            <a:r>
              <a:rPr lang="es-AR" altLang="es-AR" sz="2000" dirty="0">
                <a:solidFill>
                  <a:srgbClr val="7F7F7F"/>
                </a:solidFill>
              </a:rPr>
              <a:t/>
            </a:r>
            <a:br>
              <a:rPr lang="es-AR" altLang="es-AR" sz="2000" dirty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AR" altLang="es-AR" sz="2200" dirty="0" smtClean="0">
                <a:solidFill>
                  <a:srgbClr val="7F7F7F"/>
                </a:solidFill>
              </a:rPr>
              <a:t>  </a:t>
            </a:r>
            <a:endParaRPr lang="es-AR" altLang="es-AR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2062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</a:rPr>
              <a:t> </a:t>
            </a:r>
            <a:r>
              <a:rPr lang="es-ES" b="1" dirty="0">
                <a:solidFill>
                  <a:srgbClr val="7F7F7F"/>
                </a:solidFill>
              </a:rPr>
              <a:t>NOVIEM</a:t>
            </a:r>
            <a:r>
              <a:rPr lang="es-ES" altLang="es-AR" b="1" dirty="0">
                <a:solidFill>
                  <a:srgbClr val="7F7F7F"/>
                </a:solidFill>
              </a:rPr>
              <a:t>BRE 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27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95300" y="2924944"/>
            <a:ext cx="8915400" cy="3201219"/>
          </a:xfrm>
        </p:spPr>
        <p:txBody>
          <a:bodyPr/>
          <a:lstStyle/>
          <a:p>
            <a:pPr marL="0" indent="0">
              <a:buNone/>
            </a:pPr>
            <a:r>
              <a:rPr lang="es-AR" altLang="es-AR" dirty="0" smtClean="0">
                <a:solidFill>
                  <a:srgbClr val="7F7F7F"/>
                </a:solidFill>
              </a:rPr>
              <a:t>  </a:t>
            </a:r>
            <a:endParaRPr lang="es-AR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190830"/>
              </p:ext>
            </p:extLst>
          </p:nvPr>
        </p:nvGraphicFramePr>
        <p:xfrm>
          <a:off x="1784648" y="2565400"/>
          <a:ext cx="5977259" cy="2447778"/>
        </p:xfrm>
        <a:graphic>
          <a:graphicData uri="http://schemas.openxmlformats.org/drawingml/2006/table">
            <a:tbl>
              <a:tblPr/>
              <a:tblGrid>
                <a:gridCol w="3399991"/>
                <a:gridCol w="2577268"/>
              </a:tblGrid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Scioli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40.1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 la Sota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Randazzo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Urribarri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</a:t>
                      </a:r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/</a:t>
                      </a:r>
                      <a:r>
                        <a:rPr lang="es-A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nc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554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9"/>
            <a:ext cx="8915400" cy="140521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>
                <a:solidFill>
                  <a:srgbClr val="7F7F7F"/>
                </a:solidFill>
              </a:rPr>
              <a:t/>
            </a:r>
            <a:br>
              <a:rPr lang="es-ES" altLang="es-AR" sz="3100" b="1" dirty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>
                <a:solidFill>
                  <a:srgbClr val="7F7F7F"/>
                </a:solidFill>
              </a:rPr>
              <a:t>ESCENARIO ELECTORAL </a:t>
            </a:r>
            <a:r>
              <a:rPr lang="es-ES" altLang="es-AR" sz="2600" b="1" dirty="0" smtClean="0">
                <a:solidFill>
                  <a:srgbClr val="7F7F7F"/>
                </a:solidFill>
              </a:rPr>
              <a:t>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3200" b="1" dirty="0">
                <a:solidFill>
                  <a:srgbClr val="7F7F7F"/>
                </a:solidFill>
              </a:rPr>
              <a:t/>
            </a:r>
            <a:br>
              <a:rPr lang="es-ES" altLang="es-AR" sz="3200" b="1" dirty="0">
                <a:solidFill>
                  <a:srgbClr val="7F7F7F"/>
                </a:solidFill>
              </a:rPr>
            </a:br>
            <a:r>
              <a:rPr lang="es-MX" altLang="es-AR" sz="2000" dirty="0" smtClean="0">
                <a:solidFill>
                  <a:srgbClr val="7F7F7F"/>
                </a:solidFill>
              </a:rPr>
              <a:t>¿</a:t>
            </a:r>
            <a:r>
              <a:rPr lang="es-MX" altLang="es-AR" sz="2000" dirty="0">
                <a:solidFill>
                  <a:srgbClr val="7F7F7F"/>
                </a:solidFill>
              </a:rPr>
              <a:t>Cuál de estos dirigentes representa mejor al </a:t>
            </a:r>
            <a:r>
              <a:rPr lang="es-MX" altLang="es-AR" sz="2000" dirty="0" smtClean="0">
                <a:solidFill>
                  <a:srgbClr val="7F7F7F"/>
                </a:solidFill>
              </a:rPr>
              <a:t>peronismo?</a:t>
            </a:r>
            <a:br>
              <a:rPr lang="es-MX" altLang="es-AR" sz="2000" dirty="0" smtClean="0">
                <a:solidFill>
                  <a:srgbClr val="7F7F7F"/>
                </a:solidFill>
              </a:rPr>
            </a:br>
            <a:r>
              <a:rPr lang="es-MX" altLang="es-AR" sz="2000" dirty="0" smtClean="0">
                <a:solidFill>
                  <a:srgbClr val="7F7F7F"/>
                </a:solidFill>
              </a:rPr>
              <a:t/>
            </a:r>
            <a:br>
              <a:rPr lang="es-MX" altLang="es-AR" sz="2000" dirty="0" smtClean="0">
                <a:solidFill>
                  <a:srgbClr val="7F7F7F"/>
                </a:solidFill>
              </a:rPr>
            </a:br>
            <a:r>
              <a:rPr lang="es-MX" altLang="es-AR" sz="2000" dirty="0" smtClean="0">
                <a:solidFill>
                  <a:srgbClr val="7F7F7F"/>
                </a:solidFill>
              </a:rPr>
              <a:t>TENDENCIA ENERO-NOVIEMBRE</a:t>
            </a:r>
            <a:r>
              <a:rPr lang="es-AR" altLang="es-AR" sz="2000" dirty="0">
                <a:solidFill>
                  <a:srgbClr val="7F7F7F"/>
                </a:solidFill>
              </a:rPr>
              <a:t/>
            </a:r>
            <a:br>
              <a:rPr lang="es-AR" altLang="es-AR" sz="2000" dirty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AR" altLang="es-AR" sz="2200" dirty="0" smtClean="0">
                <a:solidFill>
                  <a:srgbClr val="7F7F7F"/>
                </a:solidFill>
              </a:rPr>
              <a:t>  </a:t>
            </a:r>
            <a:endParaRPr lang="es-AR" altLang="es-AR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45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28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95300" y="2924944"/>
            <a:ext cx="8915400" cy="3201219"/>
          </a:xfrm>
        </p:spPr>
        <p:txBody>
          <a:bodyPr/>
          <a:lstStyle/>
          <a:p>
            <a:pPr marL="0" indent="0">
              <a:buNone/>
            </a:pPr>
            <a:r>
              <a:rPr lang="es-AR" altLang="es-AR" dirty="0" smtClean="0">
                <a:solidFill>
                  <a:srgbClr val="7F7F7F"/>
                </a:solidFill>
              </a:rPr>
              <a:t>  </a:t>
            </a:r>
            <a:endParaRPr lang="es-AR" dirty="0"/>
          </a:p>
        </p:txBody>
      </p:sp>
      <p:graphicFrame>
        <p:nvGraphicFramePr>
          <p:cNvPr id="9" name="5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89932"/>
              </p:ext>
            </p:extLst>
          </p:nvPr>
        </p:nvGraphicFramePr>
        <p:xfrm>
          <a:off x="704528" y="2708920"/>
          <a:ext cx="8369804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483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8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>
                <a:solidFill>
                  <a:srgbClr val="7F7F7F"/>
                </a:solidFill>
              </a:rPr>
              <a:t/>
            </a:r>
            <a:br>
              <a:rPr lang="es-ES" altLang="es-AR" sz="3100" b="1" dirty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>
                <a:solidFill>
                  <a:srgbClr val="7F7F7F"/>
                </a:solidFill>
              </a:rPr>
              <a:t>ESCENARIO ELECTORAL </a:t>
            </a:r>
            <a:r>
              <a:rPr lang="es-ES" altLang="es-AR" sz="2600" b="1" dirty="0" smtClean="0">
                <a:solidFill>
                  <a:srgbClr val="7F7F7F"/>
                </a:solidFill>
              </a:rPr>
              <a:t>2015</a:t>
            </a:r>
            <a:r>
              <a:rPr lang="es-ES" altLang="es-AR" sz="3200" b="1" dirty="0" smtClean="0">
                <a:solidFill>
                  <a:srgbClr val="7F7F7F"/>
                </a:solidFill>
              </a:rPr>
              <a:t/>
            </a:r>
            <a:br>
              <a:rPr lang="es-ES" altLang="es-AR" sz="3200" b="1" dirty="0" smtClean="0">
                <a:solidFill>
                  <a:srgbClr val="7F7F7F"/>
                </a:solidFill>
              </a:rPr>
            </a:br>
            <a:r>
              <a:rPr lang="es-ES" altLang="es-AR" sz="2000" b="1" dirty="0">
                <a:solidFill>
                  <a:srgbClr val="7F7F7F"/>
                </a:solidFill>
              </a:rPr>
              <a:t/>
            </a:r>
            <a:br>
              <a:rPr lang="es-ES" altLang="es-AR" sz="2000" b="1" dirty="0">
                <a:solidFill>
                  <a:srgbClr val="7F7F7F"/>
                </a:solidFill>
              </a:rPr>
            </a:br>
            <a:r>
              <a:rPr lang="es-MX" altLang="es-AR" sz="2000" dirty="0" smtClean="0">
                <a:solidFill>
                  <a:srgbClr val="7F7F7F"/>
                </a:solidFill>
              </a:rPr>
              <a:t>¿</a:t>
            </a:r>
            <a:r>
              <a:rPr lang="es-MX" altLang="es-AR" sz="2000" dirty="0">
                <a:solidFill>
                  <a:srgbClr val="7F7F7F"/>
                </a:solidFill>
              </a:rPr>
              <a:t>Cuál de estos dirigentes representa mejor </a:t>
            </a:r>
            <a:r>
              <a:rPr lang="es-MX" altLang="es-AR" sz="2000" dirty="0" smtClean="0">
                <a:solidFill>
                  <a:srgbClr val="7F7F7F"/>
                </a:solidFill>
              </a:rPr>
              <a:t>a la oposición?</a:t>
            </a:r>
            <a:r>
              <a:rPr lang="es-AR" altLang="es-AR" sz="3200" dirty="0">
                <a:solidFill>
                  <a:srgbClr val="7F7F7F"/>
                </a:solidFill>
              </a:rPr>
              <a:t/>
            </a:r>
            <a:br>
              <a:rPr lang="es-AR" altLang="es-AR" sz="3200" dirty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AR" altLang="es-AR" sz="2200" dirty="0" smtClean="0">
                <a:solidFill>
                  <a:srgbClr val="7F7F7F"/>
                </a:solidFill>
              </a:rPr>
              <a:t>  </a:t>
            </a:r>
            <a:endParaRPr lang="es-AR" altLang="es-AR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2062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</a:rPr>
              <a:t> </a:t>
            </a:r>
            <a:r>
              <a:rPr lang="es-ES" b="1" dirty="0">
                <a:solidFill>
                  <a:srgbClr val="7F7F7F"/>
                </a:solidFill>
              </a:rPr>
              <a:t>NOVIEM</a:t>
            </a:r>
            <a:r>
              <a:rPr lang="es-ES" altLang="es-AR" b="1" dirty="0">
                <a:solidFill>
                  <a:srgbClr val="7F7F7F"/>
                </a:solidFill>
              </a:rPr>
              <a:t>BRE 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29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95300" y="2924944"/>
            <a:ext cx="8915400" cy="3201219"/>
          </a:xfrm>
        </p:spPr>
        <p:txBody>
          <a:bodyPr/>
          <a:lstStyle/>
          <a:p>
            <a:pPr marL="0" indent="0">
              <a:buNone/>
            </a:pPr>
            <a:r>
              <a:rPr lang="es-AR" altLang="es-AR" dirty="0" smtClean="0">
                <a:solidFill>
                  <a:srgbClr val="7F7F7F"/>
                </a:solidFill>
              </a:rPr>
              <a:t>  </a:t>
            </a:r>
            <a:endParaRPr lang="es-AR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223727"/>
              </p:ext>
            </p:extLst>
          </p:nvPr>
        </p:nvGraphicFramePr>
        <p:xfrm>
          <a:off x="1928664" y="2830586"/>
          <a:ext cx="5977259" cy="2855741"/>
        </p:xfrm>
        <a:graphic>
          <a:graphicData uri="http://schemas.openxmlformats.org/drawingml/2006/table">
            <a:tbl>
              <a:tblPr/>
              <a:tblGrid>
                <a:gridCol w="3399991"/>
                <a:gridCol w="2577268"/>
              </a:tblGrid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Macri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46.3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Carrió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Scioli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Binner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4079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Ns/nc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52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 descr="X:\Usuarios\Vicu\Victoria\GrupoOP\hojas pp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31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1 Título"/>
          <p:cNvSpPr>
            <a:spLocks noGrp="1"/>
          </p:cNvSpPr>
          <p:nvPr>
            <p:ph type="title"/>
          </p:nvPr>
        </p:nvSpPr>
        <p:spPr>
          <a:xfrm>
            <a:off x="560388" y="1125538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FICHA TÉCNICA DE LA ENCUESTA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endParaRPr lang="es-AR" altLang="es-AR" sz="2800" dirty="0" smtClean="0">
              <a:solidFill>
                <a:srgbClr val="7F7F7F"/>
              </a:solidFill>
            </a:endParaRPr>
          </a:p>
        </p:txBody>
      </p:sp>
      <p:pic>
        <p:nvPicPr>
          <p:cNvPr id="38916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2360712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Rectángulo"/>
          <p:cNvSpPr/>
          <p:nvPr/>
        </p:nvSpPr>
        <p:spPr>
          <a:xfrm>
            <a:off x="7593013" y="322263"/>
            <a:ext cx="24923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8919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9F215CB-20A3-4314-82F1-5A017FA56B26}" type="slidenum">
              <a:rPr lang="es-AR" altLang="es-AR" b="1" smtClean="0">
                <a:solidFill>
                  <a:schemeClr val="bg1"/>
                </a:solidFill>
              </a:rPr>
              <a:pPr/>
              <a:t>3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38920" name="8 Marcador de contenido"/>
          <p:cNvSpPr>
            <a:spLocks noGrp="1"/>
          </p:cNvSpPr>
          <p:nvPr>
            <p:ph idx="1"/>
          </p:nvPr>
        </p:nvSpPr>
        <p:spPr>
          <a:xfrm>
            <a:off x="488950" y="1916113"/>
            <a:ext cx="8915400" cy="3922712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UNIVERSO:</a:t>
            </a:r>
            <a:r>
              <a:rPr lang="es-ES" altLang="es-AR" sz="1800" dirty="0" smtClean="0">
                <a:solidFill>
                  <a:srgbClr val="595959"/>
                </a:solidFill>
              </a:rPr>
              <a:t> POBLACIÓN RESIDENTE EN CAPITAL FEDERAL Y CONURBANO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MUESTRA:</a:t>
            </a:r>
            <a:r>
              <a:rPr lang="es-ES" altLang="es-AR" sz="1800" dirty="0" smtClean="0">
                <a:solidFill>
                  <a:srgbClr val="595959"/>
                </a:solidFill>
              </a:rPr>
              <a:t> 500 CASOS, DE LOS CUALES 200 EN CABA Y 300 EN CONURBANO.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ERROR ESTADÍSTICO</a:t>
            </a:r>
            <a:r>
              <a:rPr lang="es-ES" altLang="es-AR" sz="1800" dirty="0" smtClean="0">
                <a:solidFill>
                  <a:srgbClr val="595959"/>
                </a:solidFill>
              </a:rPr>
              <a:t>: 4,5%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CUESTIONARIO:</a:t>
            </a:r>
            <a:r>
              <a:rPr lang="es-ES" altLang="es-AR" sz="1800" dirty="0" smtClean="0">
                <a:solidFill>
                  <a:srgbClr val="595959"/>
                </a:solidFill>
              </a:rPr>
              <a:t> CON PREGUNTAS ABIERTAS PRECODIFICAS Y CERRADAS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ENTREVISTAS:</a:t>
            </a:r>
            <a:r>
              <a:rPr lang="es-ES" altLang="es-AR" sz="1800" dirty="0" smtClean="0">
                <a:solidFill>
                  <a:srgbClr val="595959"/>
                </a:solidFill>
              </a:rPr>
              <a:t> TELEFÓNICAS EN CABA Y PRESENCIALES EN CONURBANO.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TRABAJO DE CAMPO: </a:t>
            </a:r>
            <a:r>
              <a:rPr lang="es-ES" altLang="es-AR" sz="1800" dirty="0" smtClean="0">
                <a:solidFill>
                  <a:srgbClr val="595959"/>
                </a:solidFill>
              </a:rPr>
              <a:t>ENTRE LOS DÍAS  22 DE NOVIEMBRE  Y  1 DE DICIEMBRE DEL 2014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PROCESAMIENTO:</a:t>
            </a:r>
            <a:r>
              <a:rPr lang="es-ES" altLang="es-AR" sz="1800" dirty="0" smtClean="0">
                <a:solidFill>
                  <a:srgbClr val="595959"/>
                </a:solidFill>
              </a:rPr>
              <a:t> ESTUDIO BABINO-GRINSPON</a:t>
            </a:r>
          </a:p>
          <a:p>
            <a:pPr eaLnBrk="1" hangingPunct="1"/>
            <a:endParaRPr lang="es-ES" altLang="es-AR" sz="2000" dirty="0" smtClean="0"/>
          </a:p>
        </p:txBody>
      </p:sp>
      <p:sp>
        <p:nvSpPr>
          <p:cNvPr id="38921" name="8 Rectángulo"/>
          <p:cNvSpPr>
            <a:spLocks noChangeArrowheads="1"/>
          </p:cNvSpPr>
          <p:nvPr/>
        </p:nvSpPr>
        <p:spPr bwMode="auto">
          <a:xfrm>
            <a:off x="7401272" y="312738"/>
            <a:ext cx="1945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7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>
          <a:xfrm>
            <a:off x="560388" y="765175"/>
            <a:ext cx="8915400" cy="1431925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3251" name="2 Marcador de contenido"/>
          <p:cNvSpPr>
            <a:spLocks noGrp="1"/>
          </p:cNvSpPr>
          <p:nvPr>
            <p:ph idx="1"/>
          </p:nvPr>
        </p:nvSpPr>
        <p:spPr>
          <a:xfrm>
            <a:off x="488950" y="1844675"/>
            <a:ext cx="8856663" cy="72072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s-MX" altLang="es-AR" sz="2000" dirty="0">
                <a:solidFill>
                  <a:srgbClr val="7F7F7F"/>
                </a:solidFill>
              </a:rPr>
              <a:t>¿Cuál de estos dirigentes representa mejor </a:t>
            </a:r>
            <a:r>
              <a:rPr lang="es-MX" altLang="es-AR" sz="2000" dirty="0" smtClean="0">
                <a:solidFill>
                  <a:srgbClr val="7F7F7F"/>
                </a:solidFill>
              </a:rPr>
              <a:t>a la oposición?</a:t>
            </a: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53252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00925" y="333375"/>
            <a:ext cx="20097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325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988D81-AF4F-426E-A12B-1E77886CC2AA}" type="slidenum">
              <a:rPr lang="es-AR" altLang="es-AR" b="1" smtClean="0">
                <a:solidFill>
                  <a:schemeClr val="bg1"/>
                </a:solidFill>
              </a:rPr>
              <a:pPr/>
              <a:t>30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5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2169509"/>
              </p:ext>
            </p:extLst>
          </p:nvPr>
        </p:nvGraphicFramePr>
        <p:xfrm>
          <a:off x="776536" y="2708920"/>
          <a:ext cx="836191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922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>
          <a:xfrm>
            <a:off x="560388" y="765175"/>
            <a:ext cx="8915400" cy="1431925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PREFERENCIA ELECTORAL PARA PRESIDENTE EN 2015 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AR" altLang="es-AR" sz="2600" dirty="0" smtClean="0">
                <a:solidFill>
                  <a:srgbClr val="7F7F7F"/>
                </a:solidFill>
              </a:rPr>
              <a:t/>
            </a:r>
            <a:br>
              <a:rPr lang="es-AR" altLang="es-AR" sz="2600" dirty="0" smtClean="0">
                <a:solidFill>
                  <a:srgbClr val="7F7F7F"/>
                </a:solidFill>
              </a:rPr>
            </a:br>
            <a:r>
              <a:rPr lang="es-AR" altLang="es-AR" sz="2600" dirty="0" smtClean="0">
                <a:solidFill>
                  <a:srgbClr val="7F7F7F"/>
                </a:solidFill>
              </a:rPr>
              <a:t/>
            </a:r>
            <a:br>
              <a:rPr lang="es-AR" altLang="es-AR" sz="2600" dirty="0" smtClean="0">
                <a:solidFill>
                  <a:srgbClr val="7F7F7F"/>
                </a:solidFill>
              </a:rPr>
            </a:br>
            <a:endParaRPr lang="es-AR" altLang="es-AR" sz="2600" dirty="0" smtClean="0">
              <a:solidFill>
                <a:srgbClr val="7F7F7F"/>
              </a:solidFill>
            </a:endParaRPr>
          </a:p>
        </p:txBody>
      </p:sp>
      <p:sp>
        <p:nvSpPr>
          <p:cNvPr id="53251" name="2 Marcador de contenido"/>
          <p:cNvSpPr>
            <a:spLocks noGrp="1"/>
          </p:cNvSpPr>
          <p:nvPr>
            <p:ph idx="1"/>
          </p:nvPr>
        </p:nvSpPr>
        <p:spPr>
          <a:xfrm>
            <a:off x="488950" y="1628801"/>
            <a:ext cx="8856663" cy="9366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s-MX" altLang="es-AR" sz="2000" dirty="0" smtClean="0">
                <a:solidFill>
                  <a:srgbClr val="7F7F7F"/>
                </a:solidFill>
              </a:rPr>
              <a:t>¿Cuál preferiría usted que sea el próximo Presidente en 2015?   ESPONTÁNEA</a:t>
            </a:r>
          </a:p>
          <a:p>
            <a:pPr marL="0" indent="0" algn="ctr" eaLnBrk="1" hangingPunct="1">
              <a:buFont typeface="Arial" charset="0"/>
              <a:buNone/>
            </a:pPr>
            <a:endParaRPr lang="es-AR" altLang="es-AR" sz="1800" dirty="0" smtClean="0">
              <a:solidFill>
                <a:srgbClr val="7F7F7F"/>
              </a:solidFill>
            </a:endParaRPr>
          </a:p>
        </p:txBody>
      </p:sp>
      <p:pic>
        <p:nvPicPr>
          <p:cNvPr id="53252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185248" y="323850"/>
            <a:ext cx="21267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</a:rPr>
              <a:t> </a:t>
            </a:r>
            <a:r>
              <a:rPr lang="es-ES" b="1" dirty="0">
                <a:solidFill>
                  <a:srgbClr val="7F7F7F"/>
                </a:solidFill>
              </a:rPr>
              <a:t>NOVIEM</a:t>
            </a:r>
            <a:r>
              <a:rPr lang="es-ES" altLang="es-AR" b="1" dirty="0">
                <a:solidFill>
                  <a:srgbClr val="7F7F7F"/>
                </a:solidFill>
              </a:rPr>
              <a:t>BRE 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325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988D81-AF4F-426E-A12B-1E77886CC2AA}" type="slidenum">
              <a:rPr lang="es-AR" altLang="es-AR" b="1" smtClean="0">
                <a:solidFill>
                  <a:schemeClr val="bg1"/>
                </a:solidFill>
              </a:rPr>
              <a:pPr/>
              <a:t>31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000309"/>
              </p:ext>
            </p:extLst>
          </p:nvPr>
        </p:nvGraphicFramePr>
        <p:xfrm>
          <a:off x="1568624" y="2132856"/>
          <a:ext cx="6408712" cy="4104456"/>
        </p:xfrm>
        <a:graphic>
          <a:graphicData uri="http://schemas.openxmlformats.org/drawingml/2006/table">
            <a:tbl>
              <a:tblPr/>
              <a:tblGrid>
                <a:gridCol w="3645411"/>
                <a:gridCol w="2763301"/>
              </a:tblGrid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Macri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18.6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Cristina F. de Kirchner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Scioli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Randazzo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Suma Kirchnerismo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Carrió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Altamira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Binner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Ns/Nc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13.6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>
          <a:xfrm>
            <a:off x="574675" y="540742"/>
            <a:ext cx="8915400" cy="1431925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 </a:t>
            </a:r>
            <a:endParaRPr lang="es-AR" altLang="es-AR" sz="2600" dirty="0" smtClean="0">
              <a:solidFill>
                <a:srgbClr val="7F7F7F"/>
              </a:solidFill>
            </a:endParaRPr>
          </a:p>
        </p:txBody>
      </p:sp>
      <p:sp>
        <p:nvSpPr>
          <p:cNvPr id="53251" name="2 Marcador de contenido"/>
          <p:cNvSpPr>
            <a:spLocks noGrp="1"/>
          </p:cNvSpPr>
          <p:nvPr>
            <p:ph idx="1"/>
          </p:nvPr>
        </p:nvSpPr>
        <p:spPr>
          <a:xfrm>
            <a:off x="604043" y="1556792"/>
            <a:ext cx="8856663" cy="7207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s-MX" altLang="es-AR" sz="2000" dirty="0" smtClean="0">
                <a:solidFill>
                  <a:srgbClr val="7F7F7F"/>
                </a:solidFill>
              </a:rPr>
              <a:t>¿Cuál preferiría usted que sea el próximo Presidente en 2015?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s-MX" altLang="es-AR" sz="2000" dirty="0" smtClean="0">
                <a:solidFill>
                  <a:srgbClr val="7F7F7F"/>
                </a:solidFill>
              </a:rPr>
              <a:t>(ESPONTÁNEA) TENDENCIA ENERO-NOVIEMBRE</a:t>
            </a:r>
          </a:p>
          <a:p>
            <a:pPr marL="0" indent="0" algn="ctr" eaLnBrk="1" hangingPunct="1">
              <a:buFont typeface="Arial" charset="0"/>
              <a:buNone/>
            </a:pPr>
            <a:endParaRPr lang="es-AR" altLang="es-AR" sz="1800" dirty="0" smtClean="0">
              <a:solidFill>
                <a:srgbClr val="7F7F7F"/>
              </a:solidFill>
            </a:endParaRPr>
          </a:p>
        </p:txBody>
      </p:sp>
      <p:pic>
        <p:nvPicPr>
          <p:cNvPr id="53252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00925" y="333375"/>
            <a:ext cx="20097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325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988D81-AF4F-426E-A12B-1E77886CC2AA}" type="slidenum">
              <a:rPr lang="es-AR" altLang="es-AR" b="1" smtClean="0">
                <a:solidFill>
                  <a:schemeClr val="bg1"/>
                </a:solidFill>
              </a:rPr>
              <a:pPr/>
              <a:t>32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5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5556271"/>
              </p:ext>
            </p:extLst>
          </p:nvPr>
        </p:nvGraphicFramePr>
        <p:xfrm>
          <a:off x="632520" y="2566988"/>
          <a:ext cx="8424936" cy="359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541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>
          <a:xfrm>
            <a:off x="560388" y="765175"/>
            <a:ext cx="8915400" cy="1431925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PREFERENCIA ELECTORAL PARA PRESIDENTE EN 2015 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3251" name="2 Marcador de contenido"/>
          <p:cNvSpPr>
            <a:spLocks noGrp="1"/>
          </p:cNvSpPr>
          <p:nvPr>
            <p:ph idx="1"/>
          </p:nvPr>
        </p:nvSpPr>
        <p:spPr>
          <a:xfrm>
            <a:off x="488950" y="1844675"/>
            <a:ext cx="8856663" cy="7207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s-MX" altLang="es-AR" sz="2000" dirty="0" smtClean="0">
                <a:solidFill>
                  <a:srgbClr val="7F7F7F"/>
                </a:solidFill>
              </a:rPr>
              <a:t>¿Cuál preferiría usted que sea el próximo Presidente en 2015 si no se puede presentar el candidato preferido?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s-MX" altLang="es-AR" sz="1800" dirty="0" smtClean="0">
                <a:solidFill>
                  <a:srgbClr val="7F7F7F"/>
                </a:solidFill>
              </a:rPr>
              <a:t> </a:t>
            </a:r>
          </a:p>
          <a:p>
            <a:pPr marL="0" indent="0" algn="ctr" eaLnBrk="1" hangingPunct="1">
              <a:buFont typeface="Arial" charset="0"/>
              <a:buNone/>
            </a:pPr>
            <a:endParaRPr lang="es-AR" altLang="es-AR" sz="1800" dirty="0" smtClean="0">
              <a:solidFill>
                <a:srgbClr val="7F7F7F"/>
              </a:solidFill>
            </a:endParaRPr>
          </a:p>
        </p:txBody>
      </p:sp>
      <p:pic>
        <p:nvPicPr>
          <p:cNvPr id="53252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00925" y="333375"/>
            <a:ext cx="20097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325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988D81-AF4F-426E-A12B-1E77886CC2AA}" type="slidenum">
              <a:rPr lang="es-AR" altLang="es-AR" b="1" smtClean="0">
                <a:solidFill>
                  <a:schemeClr val="bg1"/>
                </a:solidFill>
              </a:rPr>
              <a:pPr/>
              <a:t>33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354607"/>
              </p:ext>
            </p:extLst>
          </p:nvPr>
        </p:nvGraphicFramePr>
        <p:xfrm>
          <a:off x="2216696" y="2565400"/>
          <a:ext cx="5545211" cy="3719518"/>
        </p:xfrm>
        <a:graphic>
          <a:graphicData uri="http://schemas.openxmlformats.org/drawingml/2006/table">
            <a:tbl>
              <a:tblPr/>
              <a:tblGrid>
                <a:gridCol w="3092393"/>
                <a:gridCol w="2452818"/>
              </a:tblGrid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Scioli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16.4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Macri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Randazzo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Cristina 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Kirchner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Binner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Carrió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Altamira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Ns/Nc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33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>
          <a:xfrm>
            <a:off x="416496" y="620689"/>
            <a:ext cx="9059416" cy="1296144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>
                <a:solidFill>
                  <a:srgbClr val="7F7F7F"/>
                </a:solidFill>
              </a:rPr>
              <a:t>PREFERENCIA EN SEGUNDA INSTANCIA, SEGÚN PREFERENCIA EN PRIMERA INSTANCIA</a:t>
            </a:r>
            <a:endParaRPr lang="es-AR" altLang="es-AR" sz="2000" dirty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257256" y="333375"/>
            <a:ext cx="20097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837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DA2F59-31B3-4879-8FDF-393185E5E8EC}" type="slidenum">
              <a:rPr lang="es-AR" altLang="es-AR" b="1" smtClean="0">
                <a:solidFill>
                  <a:schemeClr val="bg1"/>
                </a:solidFill>
              </a:rPr>
              <a:pPr/>
              <a:t>34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6" name="8 Marcador de contenid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30459"/>
              </p:ext>
            </p:extLst>
          </p:nvPr>
        </p:nvGraphicFramePr>
        <p:xfrm>
          <a:off x="560512" y="2276872"/>
          <a:ext cx="8594585" cy="3845364"/>
        </p:xfrm>
        <a:graphic>
          <a:graphicData uri="http://schemas.openxmlformats.org/drawingml/2006/table">
            <a:tbl>
              <a:tblPr/>
              <a:tblGrid>
                <a:gridCol w="928105"/>
                <a:gridCol w="694109"/>
                <a:gridCol w="818745"/>
                <a:gridCol w="616398"/>
                <a:gridCol w="614919"/>
                <a:gridCol w="735606"/>
                <a:gridCol w="494232"/>
                <a:gridCol w="616397"/>
                <a:gridCol w="614919"/>
                <a:gridCol w="614919"/>
                <a:gridCol w="614919"/>
                <a:gridCol w="616398"/>
                <a:gridCol w="614919"/>
              </a:tblGrid>
              <a:tr h="35403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Cristina </a:t>
                      </a:r>
                      <a:r>
                        <a:rPr lang="es-AR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Kirchner</a:t>
                      </a:r>
                      <a:endParaRPr lang="es-AR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Scioli</a:t>
                      </a:r>
                      <a:endParaRPr lang="es-AR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Randazzo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Macri</a:t>
                      </a:r>
                      <a:endParaRPr lang="es-AR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Binner</a:t>
                      </a:r>
                      <a:endParaRPr lang="es-AR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Carrió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Altamira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Otros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Ns</a:t>
                      </a:r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/</a:t>
                      </a:r>
                      <a:r>
                        <a:rPr lang="es-AR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Nc</a:t>
                      </a:r>
                      <a:endParaRPr lang="es-AR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Scioli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Macri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Randazzo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Cristina 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Kirchner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Binner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5403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Carrió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Altamira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45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Ns/Nc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10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>
          <a:xfrm>
            <a:off x="591177" y="333375"/>
            <a:ext cx="8915400" cy="1646833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DONDE VAN LOS VOTOS A CFK DE PRIMERA INSTANCIA</a:t>
            </a:r>
            <a:endParaRPr lang="es-AR" altLang="es-AR" sz="2000" dirty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837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DA2F59-31B3-4879-8FDF-393185E5E8EC}" type="slidenum">
              <a:rPr lang="es-AR" altLang="es-AR" b="1" smtClean="0">
                <a:solidFill>
                  <a:schemeClr val="bg1"/>
                </a:solidFill>
              </a:rPr>
              <a:pPr/>
              <a:t>35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7" name="8 Marcador de contenido"/>
          <p:cNvSpPr>
            <a:spLocks noGrp="1"/>
          </p:cNvSpPr>
          <p:nvPr>
            <p:ph idx="1"/>
          </p:nvPr>
        </p:nvSpPr>
        <p:spPr>
          <a:xfrm>
            <a:off x="3360119" y="2420937"/>
            <a:ext cx="3384550" cy="11525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es-ES" sz="1800" dirty="0"/>
              <a:t>VOTOS DE </a:t>
            </a:r>
            <a:r>
              <a:rPr lang="es-ES" sz="1800" b="1" dirty="0"/>
              <a:t>CRISTINA KIRCHNER</a:t>
            </a:r>
          </a:p>
        </p:txBody>
      </p:sp>
      <p:sp>
        <p:nvSpPr>
          <p:cNvPr id="8" name="8 Marcador de contenido"/>
          <p:cNvSpPr txBox="1">
            <a:spLocks/>
          </p:cNvSpPr>
          <p:nvPr/>
        </p:nvSpPr>
        <p:spPr bwMode="auto">
          <a:xfrm>
            <a:off x="525303" y="3033012"/>
            <a:ext cx="2447925" cy="1224024"/>
          </a:xfrm>
          <a:prstGeom prst="ellipse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b="1" dirty="0" smtClean="0"/>
              <a:t>SCIOLI</a:t>
            </a:r>
            <a:r>
              <a:rPr lang="es-ES" dirty="0" smtClean="0"/>
              <a:t>  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 smtClean="0"/>
              <a:t>OCT 47% 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 smtClean="0"/>
              <a:t>NOV 58% </a:t>
            </a:r>
            <a:endParaRPr lang="es-ES" dirty="0"/>
          </a:p>
        </p:txBody>
      </p:sp>
      <p:sp>
        <p:nvSpPr>
          <p:cNvPr id="9" name="8 Marcador de contenido"/>
          <p:cNvSpPr txBox="1">
            <a:spLocks/>
          </p:cNvSpPr>
          <p:nvPr/>
        </p:nvSpPr>
        <p:spPr bwMode="auto">
          <a:xfrm>
            <a:off x="2360613" y="4149726"/>
            <a:ext cx="2087562" cy="1654348"/>
          </a:xfrm>
          <a:prstGeom prst="ellipse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endParaRPr lang="es-ES" dirty="0"/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b="1" dirty="0" smtClean="0"/>
              <a:t>RANDAZZO</a:t>
            </a:r>
            <a:r>
              <a:rPr lang="es-ES" dirty="0" smtClean="0"/>
              <a:t> 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 smtClean="0"/>
              <a:t>OCT 28%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 smtClean="0"/>
              <a:t>NOV 18%</a:t>
            </a:r>
            <a:endParaRPr lang="es-ES" dirty="0"/>
          </a:p>
        </p:txBody>
      </p:sp>
      <p:sp>
        <p:nvSpPr>
          <p:cNvPr id="10" name="8 Marcador de contenido"/>
          <p:cNvSpPr txBox="1">
            <a:spLocks/>
          </p:cNvSpPr>
          <p:nvPr/>
        </p:nvSpPr>
        <p:spPr bwMode="auto">
          <a:xfrm>
            <a:off x="4448175" y="4797425"/>
            <a:ext cx="1728788" cy="1152525"/>
          </a:xfrm>
          <a:prstGeom prst="ellipse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b="1" dirty="0"/>
              <a:t>MASSA </a:t>
            </a:r>
            <a:endParaRPr lang="es-ES" b="1" dirty="0" smtClean="0"/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 smtClean="0"/>
              <a:t>NOV 9%</a:t>
            </a:r>
            <a:endParaRPr lang="es-ES" dirty="0"/>
          </a:p>
        </p:txBody>
      </p:sp>
      <p:sp>
        <p:nvSpPr>
          <p:cNvPr id="11" name="8 Marcador de contenido"/>
          <p:cNvSpPr txBox="1">
            <a:spLocks/>
          </p:cNvSpPr>
          <p:nvPr/>
        </p:nvSpPr>
        <p:spPr bwMode="auto">
          <a:xfrm>
            <a:off x="6393160" y="4653136"/>
            <a:ext cx="2449512" cy="1150938"/>
          </a:xfrm>
          <a:prstGeom prst="ellipse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b="1" dirty="0" smtClean="0"/>
              <a:t>OTROS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 smtClean="0"/>
              <a:t>NOV 7%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endParaRPr lang="es-ES" b="1" dirty="0"/>
          </a:p>
        </p:txBody>
      </p:sp>
      <p:sp>
        <p:nvSpPr>
          <p:cNvPr id="12" name="8 Marcador de contenido"/>
          <p:cNvSpPr txBox="1">
            <a:spLocks/>
          </p:cNvSpPr>
          <p:nvPr/>
        </p:nvSpPr>
        <p:spPr bwMode="auto">
          <a:xfrm>
            <a:off x="7473950" y="2781300"/>
            <a:ext cx="1727200" cy="1150938"/>
          </a:xfrm>
          <a:prstGeom prst="ellipse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b="1" dirty="0"/>
              <a:t>NO SABE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 smtClean="0"/>
              <a:t>NOV 8%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endParaRPr lang="es-ES" dirty="0"/>
          </a:p>
        </p:txBody>
      </p:sp>
      <p:cxnSp>
        <p:nvCxnSpPr>
          <p:cNvPr id="13" name="12 Conector recto de flecha"/>
          <p:cNvCxnSpPr/>
          <p:nvPr/>
        </p:nvCxnSpPr>
        <p:spPr>
          <a:xfrm flipH="1">
            <a:off x="3296918" y="3573462"/>
            <a:ext cx="862584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>
            <a:off x="5312569" y="3645024"/>
            <a:ext cx="144488" cy="11524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H="1">
            <a:off x="2649539" y="2997200"/>
            <a:ext cx="647379" cy="168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6362277" y="3407908"/>
            <a:ext cx="534939" cy="13895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6757565" y="3116262"/>
            <a:ext cx="64336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68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>
          <a:xfrm>
            <a:off x="560512" y="692696"/>
            <a:ext cx="8915400" cy="13589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</a:t>
            </a:r>
            <a:r>
              <a:rPr lang="es-AR" altLang="es-AR" sz="2000" dirty="0" smtClean="0">
                <a:solidFill>
                  <a:srgbClr val="7F7F7F"/>
                </a:solidFill>
              </a:rPr>
              <a:t>REASIGNANDO LOS VOTOS A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CFK DE PRIMERA INSTANCIA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257256" y="333375"/>
            <a:ext cx="19568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</a:rPr>
              <a:t> </a:t>
            </a:r>
            <a:r>
              <a:rPr lang="es-ES" b="1" dirty="0">
                <a:solidFill>
                  <a:srgbClr val="7F7F7F"/>
                </a:solidFill>
              </a:rPr>
              <a:t>NOVIEM</a:t>
            </a:r>
            <a:r>
              <a:rPr lang="es-ES" altLang="es-AR" b="1" dirty="0">
                <a:solidFill>
                  <a:srgbClr val="7F7F7F"/>
                </a:solidFill>
              </a:rPr>
              <a:t>BRE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837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DA2F59-31B3-4879-8FDF-393185E5E8EC}" type="slidenum">
              <a:rPr lang="es-AR" altLang="es-AR" b="1" smtClean="0">
                <a:solidFill>
                  <a:schemeClr val="bg1"/>
                </a:solidFill>
              </a:rPr>
              <a:pPr/>
              <a:t>36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337919"/>
              </p:ext>
            </p:extLst>
          </p:nvPr>
        </p:nvGraphicFramePr>
        <p:xfrm>
          <a:off x="2936776" y="2060848"/>
          <a:ext cx="3888432" cy="424847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48862"/>
                <a:gridCol w="939570"/>
              </a:tblGrid>
              <a:tr h="382176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Massa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23.2</a:t>
                      </a:r>
                    </a:p>
                  </a:txBody>
                  <a:tcPr marL="9525" marR="9525" marT="9525" marB="0" anchor="ctr"/>
                </a:tc>
              </a:tr>
              <a:tr h="382176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Scioli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22.1</a:t>
                      </a:r>
                    </a:p>
                  </a:txBody>
                  <a:tcPr marL="9525" marR="9525" marT="9525" marB="0" anchor="ctr"/>
                </a:tc>
              </a:tr>
              <a:tr h="39702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Randazzo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</a:tr>
              <a:tr h="382176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Kirchneristas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82176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Macri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18.6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82176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Carrió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</a:t>
                      </a:r>
                    </a:p>
                  </a:txBody>
                  <a:tcPr marL="9525" marR="9525" marT="9525" marB="0" anchor="ctr"/>
                </a:tc>
              </a:tr>
              <a:tr h="39702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Altamira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2.1</a:t>
                      </a:r>
                    </a:p>
                  </a:txBody>
                  <a:tcPr marL="9525" marR="9525" marT="9525" marB="0" anchor="ctr"/>
                </a:tc>
              </a:tr>
              <a:tr h="39702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Binner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</a:t>
                      </a:r>
                    </a:p>
                  </a:txBody>
                  <a:tcPr marL="9525" marR="9525" marT="9525" marB="0" anchor="ctr"/>
                </a:tc>
              </a:tr>
              <a:tr h="382176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Cobos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</a:tr>
              <a:tr h="382176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7.2</a:t>
                      </a:r>
                    </a:p>
                  </a:txBody>
                  <a:tcPr marL="9525" marR="9525" marT="9525" marB="0" anchor="ctr"/>
                </a:tc>
              </a:tr>
              <a:tr h="382176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/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Nc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15.1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>
          <a:xfrm>
            <a:off x="574675" y="836613"/>
            <a:ext cx="8915400" cy="13589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CANDIDATO-PARTIDO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837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DA2F59-31B3-4879-8FDF-393185E5E8EC}" type="slidenum">
              <a:rPr lang="es-AR" altLang="es-AR" b="1" smtClean="0">
                <a:solidFill>
                  <a:schemeClr val="bg1"/>
                </a:solidFill>
              </a:rPr>
              <a:pPr/>
              <a:t>37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263141"/>
              </p:ext>
            </p:extLst>
          </p:nvPr>
        </p:nvGraphicFramePr>
        <p:xfrm>
          <a:off x="2360713" y="2420888"/>
          <a:ext cx="5040212" cy="35283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22336"/>
                <a:gridCol w="1217876"/>
              </a:tblGrid>
              <a:tr h="43471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Daniel Scioli por el FPV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29.5</a:t>
                      </a:r>
                      <a:endParaRPr lang="es-AR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516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Sergio Massa por el Frente Renovador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3471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Mauricio Macri por el PRO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18.9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3471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Jorge Altamira por el Frente de Izquierda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2.6</a:t>
                      </a:r>
                    </a:p>
                  </a:txBody>
                  <a:tcPr marL="9525" marR="9525" marT="9525" marB="0" anchor="ctr"/>
                </a:tc>
              </a:tr>
              <a:tr h="4516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Hermes Binner  por el Frente Amplio- UNEN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</a:t>
                      </a:r>
                    </a:p>
                  </a:txBody>
                  <a:tcPr marL="9525" marR="9525" marT="9525" marB="0" anchor="ctr"/>
                </a:tc>
              </a:tr>
              <a:tr h="4516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4.6</a:t>
                      </a:r>
                    </a:p>
                  </a:txBody>
                  <a:tcPr marL="9525" marR="9525" marT="9525" marB="0" anchor="ctr"/>
                </a:tc>
              </a:tr>
              <a:tr h="43471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Ninguno de ellos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8.8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3471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Ns/Nc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9.3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8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>
          <a:xfrm>
            <a:off x="574675" y="836613"/>
            <a:ext cx="8915400" cy="13589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CANDIDATO-PARTIDO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SEGÚN ZONA Y NIVEL SOCIOECONÓMICO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837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DA2F59-31B3-4879-8FDF-393185E5E8EC}" type="slidenum">
              <a:rPr lang="es-AR" altLang="es-AR" b="1" smtClean="0">
                <a:solidFill>
                  <a:schemeClr val="bg1"/>
                </a:solidFill>
              </a:rPr>
              <a:pPr/>
              <a:t>38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386541"/>
              </p:ext>
            </p:extLst>
          </p:nvPr>
        </p:nvGraphicFramePr>
        <p:xfrm>
          <a:off x="632518" y="2204864"/>
          <a:ext cx="8640960" cy="37261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40160"/>
                <a:gridCol w="1440160"/>
                <a:gridCol w="1440160"/>
                <a:gridCol w="1440160"/>
                <a:gridCol w="1440160"/>
                <a:gridCol w="1440160"/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 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Zona</a:t>
                      </a:r>
                      <a:endParaRPr lang="es-A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NES</a:t>
                      </a:r>
                      <a:endParaRPr lang="es-A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 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u="none" strike="noStrike" dirty="0">
                          <a:effectLst/>
                        </a:rPr>
                        <a:t>Capital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u="none" strike="noStrike" dirty="0">
                          <a:effectLst/>
                        </a:rPr>
                        <a:t>GBA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u="none" strike="noStrike" dirty="0">
                          <a:effectLst/>
                        </a:rPr>
                        <a:t>Alto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u="none" strike="noStrike" dirty="0">
                          <a:effectLst/>
                        </a:rPr>
                        <a:t>Medio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u="none" strike="noStrike" dirty="0">
                          <a:effectLst/>
                        </a:rPr>
                        <a:t>Bajo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Daniel Scioli por el FPV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27.1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30.9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26.8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28.9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31.7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Sergio Massa por el Frente Renovador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12.7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29.1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18.9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25.3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26.7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Mauricio Macri por el PRO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21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15.5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20.2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13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18.9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Jorge Altamira por el Frente de Izquierda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6.1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1.5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4.8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3.7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1.1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Hermes Binner  por el Frente Amplio- UNEN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1.9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1.1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0.7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1.9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 smtClean="0">
                          <a:effectLst/>
                        </a:rPr>
                        <a:t>1.0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Otros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7.4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3.7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3.7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4.9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4.7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Ninguno de ellos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14.4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8.3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15.2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10.5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7.6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Ns/Nc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9.3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 smtClean="0">
                          <a:effectLst/>
                        </a:rPr>
                        <a:t>10.0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9.7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11.8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8.3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1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>
          <a:xfrm>
            <a:off x="574675" y="836613"/>
            <a:ext cx="8915400" cy="13589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CANDIDATO-PARTIDO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SEGÚN EVALUACION DE GOBIERNO Y TIPO DE MEDIO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257256" y="333375"/>
            <a:ext cx="20097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837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DA2F59-31B3-4879-8FDF-393185E5E8EC}" type="slidenum">
              <a:rPr lang="es-AR" altLang="es-AR" b="1" smtClean="0">
                <a:solidFill>
                  <a:schemeClr val="bg1"/>
                </a:solidFill>
              </a:rPr>
              <a:pPr/>
              <a:t>39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791603"/>
              </p:ext>
            </p:extLst>
          </p:nvPr>
        </p:nvGraphicFramePr>
        <p:xfrm>
          <a:off x="704528" y="2204864"/>
          <a:ext cx="8483135" cy="410445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74541"/>
                <a:gridCol w="687387"/>
                <a:gridCol w="1225077"/>
                <a:gridCol w="911753"/>
                <a:gridCol w="1080120"/>
                <a:gridCol w="1066702"/>
                <a:gridCol w="1237555"/>
              </a:tblGrid>
              <a:tr h="51484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 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Evaluación Gobierno </a:t>
                      </a:r>
                      <a:r>
                        <a:rPr lang="es-AR" sz="1400" u="none" strike="noStrike" dirty="0" smtClean="0">
                          <a:effectLst/>
                        </a:rPr>
                        <a:t>Nacional</a:t>
                      </a:r>
                      <a:endParaRPr lang="es-A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Tipo de </a:t>
                      </a:r>
                      <a:r>
                        <a:rPr lang="es-AR" sz="1400" u="none" strike="noStrike" dirty="0" smtClean="0">
                          <a:effectLst/>
                        </a:rPr>
                        <a:t>medio</a:t>
                      </a:r>
                      <a:endParaRPr lang="es-A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6851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 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u="none" strike="noStrike" dirty="0">
                          <a:effectLst/>
                        </a:rPr>
                        <a:t>Oficialista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u="none" strike="noStrike" dirty="0">
                          <a:effectLst/>
                        </a:rPr>
                        <a:t>Indeterminado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u="none" strike="noStrike" dirty="0">
                          <a:effectLst/>
                        </a:rPr>
                        <a:t>Opositor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u="none" strike="noStrike" dirty="0">
                          <a:effectLst/>
                        </a:rPr>
                        <a:t>Oficialista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u="none" strike="noStrike" dirty="0" err="1">
                          <a:effectLst/>
                        </a:rPr>
                        <a:t>Mix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u="none" strike="noStrike" dirty="0">
                          <a:effectLst/>
                        </a:rPr>
                        <a:t>Opositor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4615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Daniel Scioli por el FPV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 smtClean="0">
                          <a:effectLst/>
                        </a:rPr>
                        <a:t>72.0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29.1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6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56.6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25.8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15.2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51484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Sergio Massa por el Frente Renovador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7.7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28.5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31.5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19.5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28.9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27.2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4615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Mauricio Macri por el PRO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4.4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11.8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30.9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5.6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16.6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27.3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51484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Jorge Altamira por el Frente de Izquierda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2.5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4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1.1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2.2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3.3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1.5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51484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Hermes Binner  por el Frente Amplio- UNEN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 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1.1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2.3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0.5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 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3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2808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Otros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6.4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4.5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3.1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3.2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6.4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4.4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2808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Ninguno de ellos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4.7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9.6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12.9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7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11.8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10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2808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Ns/Nc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2.4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11.5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12.1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5.5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7.2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11.4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40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 descr="X:\Usuarios\Vicu\Victoria\GrupoOP\hojas pp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31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1 Título"/>
          <p:cNvSpPr>
            <a:spLocks noGrp="1"/>
          </p:cNvSpPr>
          <p:nvPr>
            <p:ph type="title"/>
          </p:nvPr>
        </p:nvSpPr>
        <p:spPr>
          <a:xfrm>
            <a:off x="558006" y="980728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Temas relevantes del mes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r>
              <a:rPr lang="es-AR" altLang="es-AR" sz="2800" dirty="0" smtClean="0">
                <a:solidFill>
                  <a:srgbClr val="7F7F7F"/>
                </a:solidFill>
              </a:rPr>
              <a:t/>
            </a:r>
            <a:br>
              <a:rPr lang="es-AR" altLang="es-AR" sz="2800" dirty="0" smtClean="0">
                <a:solidFill>
                  <a:srgbClr val="7F7F7F"/>
                </a:solidFill>
              </a:rPr>
            </a:br>
            <a:endParaRPr lang="es-AR" altLang="es-AR" sz="2800" dirty="0" smtClean="0">
              <a:solidFill>
                <a:srgbClr val="7F7F7F"/>
              </a:solidFill>
            </a:endParaRPr>
          </a:p>
        </p:txBody>
      </p:sp>
      <p:pic>
        <p:nvPicPr>
          <p:cNvPr id="38916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2360712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Rectángulo"/>
          <p:cNvSpPr/>
          <p:nvPr/>
        </p:nvSpPr>
        <p:spPr>
          <a:xfrm>
            <a:off x="7593013" y="322263"/>
            <a:ext cx="24923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8919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9F215CB-20A3-4314-82F1-5A017FA56B26}" type="slidenum">
              <a:rPr lang="es-AR" altLang="es-AR" b="1" smtClean="0">
                <a:solidFill>
                  <a:schemeClr val="bg1"/>
                </a:solidFill>
              </a:rPr>
              <a:pPr/>
              <a:t>4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38920" name="8 Marcador de contenido"/>
          <p:cNvSpPr>
            <a:spLocks noGrp="1"/>
          </p:cNvSpPr>
          <p:nvPr>
            <p:ph idx="1"/>
          </p:nvPr>
        </p:nvSpPr>
        <p:spPr>
          <a:xfrm>
            <a:off x="519906" y="1412776"/>
            <a:ext cx="8915400" cy="4354041"/>
          </a:xfrm>
        </p:spPr>
        <p:txBody>
          <a:bodyPr/>
          <a:lstStyle/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Temporal  deja  miles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evacuados en Provincia de Bs As 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Por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 swap </a:t>
            </a:r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chino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las reservas del Banco Central </a:t>
            </a:r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subieron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US$ 721 millones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industria cayó 1,7% en septiembre y acumula una baja de 14 meses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una dura carta, Cristina Kirchner reclamó a Obama por una funcionaria </a:t>
            </a:r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ligada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los fondos buitres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Los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gremios del transporte se unen y acuerdan un plan de lucha por bono de fin de año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Cristina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Kirchner fue internada por "un cuadro febril infeccioso"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AFIP suspendió a Procter &amp; Gamble y pide que no salgan del país sus directivos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Cruce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responsabilidades por las inundaciones, difunden un video de </a:t>
            </a:r>
            <a:r>
              <a:rPr lang="es-AR" sz="12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Scioli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en una cancha de fútbol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Sigue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caída del dólar blue: bajó a $13,60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Berni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 logró y fue elegido para ocupar un cargo en el Comité Ejecutivo de Interpol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casó </a:t>
            </a:r>
            <a:r>
              <a:rPr lang="es-AR" sz="12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Insaurralde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con Cirio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Denuncias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contra </a:t>
            </a:r>
            <a:r>
              <a:rPr lang="es-AR" sz="12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Hotelsur</a:t>
            </a:r>
            <a:endParaRPr lang="es-AR" sz="12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Los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</a:t>
            </a:r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resos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cobran salarios de $4.400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 de </a:t>
            </a:r>
            <a:r>
              <a:rPr lang="es-AR" sz="12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Boudou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salió a hablar públicamente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IPC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Congreso: para las consultoras, la inflación ya llega 41,25% anual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Cristina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retomó la agenda gubernamental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Provincia quiere adelantar las paritarias de 2015 con los gremios estatales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Corrientes, Sergio Massa se mostró otra vez cerca del </a:t>
            </a:r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radicalismo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Fuertes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bajas </a:t>
            </a:r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del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barril de petróleo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Explotó 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Carrió: referentes de UNEN celebran su alejamiento</a:t>
            </a:r>
          </a:p>
          <a:p>
            <a:r>
              <a:rPr lang="es-AR" sz="12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Randazzo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"Yo no creo que </a:t>
            </a:r>
            <a:r>
              <a:rPr lang="es-AR" sz="12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Scioli</a:t>
            </a:r>
            <a:r>
              <a:rPr lang="es-AR" sz="1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sea el candidato de Cristina”</a:t>
            </a:r>
          </a:p>
          <a:p>
            <a:pPr eaLnBrk="1" hangingPunct="1"/>
            <a:endParaRPr lang="es-ES" altLang="es-AR" sz="1300" dirty="0" smtClean="0"/>
          </a:p>
        </p:txBody>
      </p:sp>
      <p:sp>
        <p:nvSpPr>
          <p:cNvPr id="38921" name="8 Rectángulo"/>
          <p:cNvSpPr>
            <a:spLocks noChangeArrowheads="1"/>
          </p:cNvSpPr>
          <p:nvPr/>
        </p:nvSpPr>
        <p:spPr bwMode="auto">
          <a:xfrm>
            <a:off x="7401272" y="312738"/>
            <a:ext cx="1945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9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1 Título"/>
          <p:cNvSpPr>
            <a:spLocks noGrp="1"/>
          </p:cNvSpPr>
          <p:nvPr>
            <p:ph type="title"/>
          </p:nvPr>
        </p:nvSpPr>
        <p:spPr>
          <a:xfrm>
            <a:off x="574675" y="836612"/>
            <a:ext cx="8915400" cy="1584275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CANDIDATO-PARTIDO 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MAYO-NOVIEMBRE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30725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6 Rectángulo"/>
          <p:cNvSpPr/>
          <p:nvPr/>
        </p:nvSpPr>
        <p:spPr>
          <a:xfrm>
            <a:off x="7257256" y="333375"/>
            <a:ext cx="2009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0727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C2A342E-8C56-4EA9-BE4E-A3A960362A8E}" type="slidenum">
              <a:rPr lang="es-AR" altLang="es-AR" b="1" smtClean="0">
                <a:solidFill>
                  <a:schemeClr val="bg1"/>
                </a:solidFill>
              </a:rPr>
              <a:pPr/>
              <a:t>40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6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231585"/>
              </p:ext>
            </p:extLst>
          </p:nvPr>
        </p:nvGraphicFramePr>
        <p:xfrm>
          <a:off x="819907" y="2505076"/>
          <a:ext cx="8424936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60512" y="1196752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err="1" smtClean="0">
                <a:solidFill>
                  <a:srgbClr val="7F7F7F"/>
                </a:solidFill>
              </a:rPr>
              <a:t>Scioli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>-Massa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EN SEGUNDA VUELTA</a:t>
            </a:r>
            <a:r>
              <a:rPr lang="es-ES" altLang="es-AR" sz="2000" dirty="0">
                <a:solidFill>
                  <a:srgbClr val="7F7F7F"/>
                </a:solidFill>
              </a:rPr>
              <a:t/>
            </a:r>
            <a:br>
              <a:rPr lang="es-ES" altLang="es-AR" sz="2000" dirty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                                                        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956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</a:rPr>
              <a:t> </a:t>
            </a:r>
            <a:r>
              <a:rPr lang="es-ES" b="1" dirty="0">
                <a:solidFill>
                  <a:srgbClr val="7F7F7F"/>
                </a:solidFill>
              </a:rPr>
              <a:t>NOVIEM</a:t>
            </a:r>
            <a:r>
              <a:rPr lang="es-ES" altLang="es-AR" b="1" dirty="0">
                <a:solidFill>
                  <a:srgbClr val="7F7F7F"/>
                </a:solidFill>
              </a:rPr>
              <a:t>BRE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2526940"/>
              </p:ext>
            </p:extLst>
          </p:nvPr>
        </p:nvGraphicFramePr>
        <p:xfrm>
          <a:off x="2288704" y="2492896"/>
          <a:ext cx="579613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57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495242" y="1340768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err="1" smtClean="0">
                <a:solidFill>
                  <a:srgbClr val="7F7F7F"/>
                </a:solidFill>
              </a:rPr>
              <a:t>Scioli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>-Massa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EN SEGUNDA VUELTA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FEBRERO-NOVIEMBRE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>
                <a:solidFill>
                  <a:srgbClr val="7F7F7F"/>
                </a:solidFill>
              </a:rPr>
              <a:t/>
            </a:r>
            <a:br>
              <a:rPr lang="es-ES" altLang="es-AR" sz="2000" dirty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 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6" name="2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8099311"/>
              </p:ext>
            </p:extLst>
          </p:nvPr>
        </p:nvGraphicFramePr>
        <p:xfrm>
          <a:off x="632520" y="2636912"/>
          <a:ext cx="8352928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205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 bwMode="auto">
          <a:xfrm>
            <a:off x="546820" y="134076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32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Massa-</a:t>
            </a:r>
            <a:r>
              <a:rPr lang="es-ES" altLang="es-AR" sz="2800" b="1" dirty="0" err="1" smtClean="0">
                <a:solidFill>
                  <a:srgbClr val="7F7F7F"/>
                </a:solidFill>
              </a:rPr>
              <a:t>Macri</a:t>
            </a:r>
            <a:endParaRPr lang="es-ES" altLang="es-AR" sz="2800" b="1" dirty="0" smtClean="0">
              <a:solidFill>
                <a:srgbClr val="7F7F7F"/>
              </a:solidFill>
            </a:endParaRPr>
          </a:p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EN SEGUNDA VUELTA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graphicFrame>
        <p:nvGraphicFramePr>
          <p:cNvPr id="11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3450805"/>
              </p:ext>
            </p:extLst>
          </p:nvPr>
        </p:nvGraphicFramePr>
        <p:xfrm>
          <a:off x="920552" y="2636912"/>
          <a:ext cx="770485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1068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257256" y="333374"/>
            <a:ext cx="2009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 bwMode="auto">
          <a:xfrm>
            <a:off x="560512" y="1196752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3200" b="1" dirty="0" smtClean="0">
                <a:solidFill>
                  <a:srgbClr val="7F7F7F"/>
                </a:solidFill>
              </a:rPr>
              <a:t>ESCENARIO ELECTORAL 2015</a:t>
            </a:r>
          </a:p>
          <a:p>
            <a:pPr eaLnBrk="1" hangingPunct="1">
              <a:lnSpc>
                <a:spcPts val="2000"/>
              </a:lnSpc>
            </a:pPr>
            <a:endParaRPr lang="es-ES" altLang="es-AR" sz="2600" b="1" dirty="0">
              <a:solidFill>
                <a:srgbClr val="7F7F7F"/>
              </a:solidFill>
            </a:endParaRPr>
          </a:p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>Massa-</a:t>
            </a:r>
            <a:r>
              <a:rPr lang="es-ES" altLang="es-AR" sz="2800" b="1" dirty="0" err="1" smtClean="0">
                <a:solidFill>
                  <a:srgbClr val="7F7F7F"/>
                </a:solidFill>
              </a:rPr>
              <a:t>Macri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EN SEGUNDA VUELTA</a:t>
            </a:r>
          </a:p>
          <a:p>
            <a:pPr eaLnBrk="1" hangingPunct="1">
              <a:lnSpc>
                <a:spcPts val="2000"/>
              </a:lnSpc>
            </a:pPr>
            <a:r>
              <a:rPr lang="es-ES" altLang="es-AR" sz="2000" dirty="0" smtClean="0">
                <a:solidFill>
                  <a:srgbClr val="7F7F7F"/>
                </a:solidFill>
              </a:rPr>
              <a:t>A QUIEN VOTAN LOS INDECISOS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graphicFrame>
        <p:nvGraphicFramePr>
          <p:cNvPr id="7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283284"/>
              </p:ext>
            </p:extLst>
          </p:nvPr>
        </p:nvGraphicFramePr>
        <p:xfrm>
          <a:off x="632520" y="2492896"/>
          <a:ext cx="8640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068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45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8908674"/>
              </p:ext>
            </p:extLst>
          </p:nvPr>
        </p:nvGraphicFramePr>
        <p:xfrm>
          <a:off x="5817096" y="2636912"/>
          <a:ext cx="2286000" cy="288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1 Título"/>
          <p:cNvSpPr txBox="1">
            <a:spLocks/>
          </p:cNvSpPr>
          <p:nvPr/>
        </p:nvSpPr>
        <p:spPr bwMode="auto">
          <a:xfrm>
            <a:off x="560512" y="1196752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Massa-Macri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EN SEGUNDA VUELTA</a:t>
            </a:r>
          </a:p>
          <a:p>
            <a:pPr eaLnBrk="1" hangingPunct="1">
              <a:lnSpc>
                <a:spcPts val="2000"/>
              </a:lnSpc>
            </a:pPr>
            <a:r>
              <a:rPr lang="es-ES" altLang="es-AR" sz="2000" dirty="0" smtClean="0">
                <a:solidFill>
                  <a:srgbClr val="7F7F7F"/>
                </a:solidFill>
              </a:rPr>
              <a:t>TENDENCIA FEBRERO-NOVIEMBRE</a:t>
            </a:r>
          </a:p>
          <a:p>
            <a:pPr eaLnBrk="1" hangingPunct="1">
              <a:lnSpc>
                <a:spcPts val="2000"/>
              </a:lnSpc>
            </a:pPr>
            <a:r>
              <a:rPr lang="es-ES" altLang="es-AR" sz="2000" dirty="0" smtClean="0">
                <a:solidFill>
                  <a:srgbClr val="7F7F7F"/>
                </a:solidFill>
              </a:rPr>
              <a:t/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 </a:t>
            </a: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graphicFrame>
        <p:nvGraphicFramePr>
          <p:cNvPr id="8" name="2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4340977"/>
              </p:ext>
            </p:extLst>
          </p:nvPr>
        </p:nvGraphicFramePr>
        <p:xfrm>
          <a:off x="776536" y="2636912"/>
          <a:ext cx="8496944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644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46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560512" y="1196752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32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err="1" smtClean="0">
                <a:solidFill>
                  <a:srgbClr val="7F7F7F"/>
                </a:solidFill>
              </a:rPr>
              <a:t>Scioli-Macri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EN SEGUNDA VUELTA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graphicFrame>
        <p:nvGraphicFramePr>
          <p:cNvPr id="10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369331"/>
              </p:ext>
            </p:extLst>
          </p:nvPr>
        </p:nvGraphicFramePr>
        <p:xfrm>
          <a:off x="920552" y="2492896"/>
          <a:ext cx="799288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678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47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560512" y="1412776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Scioli-Macri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INTENCIÓN DE VOTO EN SEGUNDA VUELTA</a:t>
            </a:r>
          </a:p>
          <a:p>
            <a:pPr eaLnBrk="1" hangingPunct="1">
              <a:lnSpc>
                <a:spcPts val="2000"/>
              </a:lnSpc>
            </a:pPr>
            <a:r>
              <a:rPr lang="es-ES" altLang="es-AR" sz="2000" dirty="0" smtClean="0">
                <a:solidFill>
                  <a:srgbClr val="7F7F7F"/>
                </a:solidFill>
              </a:rPr>
              <a:t>TENDENCIA FEBRERO-NOVIEMBRE</a:t>
            </a:r>
          </a:p>
          <a:p>
            <a:pPr eaLnBrk="1" hangingPunct="1">
              <a:lnSpc>
                <a:spcPts val="2000"/>
              </a:lnSpc>
            </a:pPr>
            <a:endParaRPr lang="es-ES" altLang="es-AR" sz="2000" dirty="0">
              <a:solidFill>
                <a:srgbClr val="7F7F7F"/>
              </a:solidFill>
            </a:endParaRPr>
          </a:p>
          <a:p>
            <a:pPr eaLnBrk="1" hangingPunct="1">
              <a:lnSpc>
                <a:spcPts val="2000"/>
              </a:lnSpc>
            </a:pPr>
            <a:r>
              <a:rPr lang="es-ES" altLang="es-AR" sz="2000" dirty="0" smtClean="0">
                <a:solidFill>
                  <a:srgbClr val="7F7F7F"/>
                </a:solidFill>
              </a:rPr>
              <a:t/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/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                                                             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graphicFrame>
        <p:nvGraphicFramePr>
          <p:cNvPr id="7" name="2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4655368"/>
              </p:ext>
            </p:extLst>
          </p:nvPr>
        </p:nvGraphicFramePr>
        <p:xfrm>
          <a:off x="848544" y="2708920"/>
          <a:ext cx="8496944" cy="3603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736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416496" y="1009386"/>
            <a:ext cx="9419456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CANDIDATO QUE SERA CAPAZ DE…  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6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532162"/>
              </p:ext>
            </p:extLst>
          </p:nvPr>
        </p:nvGraphicFramePr>
        <p:xfrm>
          <a:off x="704528" y="2249389"/>
          <a:ext cx="8433924" cy="3843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905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416496" y="1009386"/>
            <a:ext cx="9419456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EL CANDIDATO  …  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49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7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4366939"/>
              </p:ext>
            </p:extLst>
          </p:nvPr>
        </p:nvGraphicFramePr>
        <p:xfrm>
          <a:off x="920552" y="2276872"/>
          <a:ext cx="7715895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1 CuadroTexto"/>
          <p:cNvSpPr txBox="1"/>
          <p:nvPr/>
        </p:nvSpPr>
        <p:spPr>
          <a:xfrm>
            <a:off x="5236716" y="5805264"/>
            <a:ext cx="576064" cy="37128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AR" sz="1200" b="1" dirty="0" smtClean="0"/>
              <a:t>(42)</a:t>
            </a:r>
            <a:endParaRPr lang="es-AR" sz="1200" b="1" dirty="0"/>
          </a:p>
        </p:txBody>
      </p:sp>
      <p:sp>
        <p:nvSpPr>
          <p:cNvPr id="8" name="1 CuadroTexto"/>
          <p:cNvSpPr txBox="1"/>
          <p:nvPr/>
        </p:nvSpPr>
        <p:spPr>
          <a:xfrm>
            <a:off x="6393160" y="5810124"/>
            <a:ext cx="576064" cy="37128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AR" sz="1200" b="1" dirty="0" smtClean="0"/>
              <a:t>(55)</a:t>
            </a:r>
            <a:endParaRPr lang="es-AR" sz="1200" b="1" dirty="0"/>
          </a:p>
        </p:txBody>
      </p:sp>
    </p:spTree>
    <p:extLst>
      <p:ext uri="{BB962C8B-B14F-4D97-AF65-F5344CB8AC3E}">
        <p14:creationId xmlns:p14="http://schemas.microsoft.com/office/powerpoint/2010/main" val="82631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X:\Usuarios\Vicu\Victoria\GrupoOP\hojas pp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9906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1 Título"/>
          <p:cNvSpPr>
            <a:spLocks noGrp="1"/>
          </p:cNvSpPr>
          <p:nvPr>
            <p:ph type="title"/>
          </p:nvPr>
        </p:nvSpPr>
        <p:spPr>
          <a:xfrm>
            <a:off x="495300" y="1340768"/>
            <a:ext cx="8915400" cy="1007889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PRINCIPALES PROBLEMAS</a:t>
            </a: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7074805"/>
              </p:ext>
            </p:extLst>
          </p:nvPr>
        </p:nvGraphicFramePr>
        <p:xfrm>
          <a:off x="704529" y="2492375"/>
          <a:ext cx="8280723" cy="3038475"/>
        </p:xfrm>
        <a:graphic>
          <a:graphicData uri="http://schemas.openxmlformats.org/drawingml/2006/table">
            <a:tbl>
              <a:tblPr/>
              <a:tblGrid>
                <a:gridCol w="2976886"/>
                <a:gridCol w="2976562"/>
                <a:gridCol w="2327275"/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PRIMERA MENCION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TOTAL MENCIONES</a:t>
                      </a:r>
                    </a:p>
                  </a:txBody>
                  <a:tcPr marL="91434" marR="91434" marT="45741" marB="4574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Delincuencia / seguridad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Inflación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Educación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Corrupción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Falta de trabajo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Salud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Tráfico y consumo de drogas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Bajos salarios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7521575" y="260350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1007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649068-8449-4888-AA1C-24E888FC6750}" type="slidenum">
              <a:rPr lang="es-AR" altLang="es-AR" b="1" smtClean="0">
                <a:solidFill>
                  <a:schemeClr val="bg1"/>
                </a:solidFill>
              </a:rPr>
              <a:pPr/>
              <a:t>5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41008" name="6 Rectángulo"/>
          <p:cNvSpPr>
            <a:spLocks noChangeArrowheads="1"/>
          </p:cNvSpPr>
          <p:nvPr/>
        </p:nvSpPr>
        <p:spPr bwMode="auto">
          <a:xfrm>
            <a:off x="7256463" y="333375"/>
            <a:ext cx="1673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OCTUBRE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2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416496" y="1009386"/>
            <a:ext cx="9419456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EL HECHO DE QUE UN CANDIDATO CREA EN DIOS…  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50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6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948546"/>
              </p:ext>
            </p:extLst>
          </p:nvPr>
        </p:nvGraphicFramePr>
        <p:xfrm>
          <a:off x="920552" y="2420888"/>
          <a:ext cx="820891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028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416496" y="1009386"/>
            <a:ext cx="9419456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ECONOMISTA QUE DEBERIA SER CONVOCADO POR EL PROXIMO PRESIDENTE…  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51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7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6701645"/>
              </p:ext>
            </p:extLst>
          </p:nvPr>
        </p:nvGraphicFramePr>
        <p:xfrm>
          <a:off x="920552" y="2492896"/>
          <a:ext cx="7704856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00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416496" y="1009386"/>
            <a:ext cx="9419456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OPINION SOBRE EL ALEJAMIENTO DE LILITA CARRIO DEL UNEN  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52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6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6040422"/>
              </p:ext>
            </p:extLst>
          </p:nvPr>
        </p:nvGraphicFramePr>
        <p:xfrm>
          <a:off x="848544" y="2492896"/>
          <a:ext cx="806489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884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416496" y="1009386"/>
            <a:ext cx="9419456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MEJOR FORMULA PARA ACOMPAÑAR A MACRI  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BASE: VOTANTES A MACRI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53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7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366860"/>
              </p:ext>
            </p:extLst>
          </p:nvPr>
        </p:nvGraphicFramePr>
        <p:xfrm>
          <a:off x="920552" y="2348880"/>
          <a:ext cx="8064896" cy="3819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193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416496" y="1009386"/>
            <a:ext cx="9419456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A QUIEN APOYARÁ CRISTINA PARA CANDIDATO A PRESIDENTE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b="1" dirty="0" smtClean="0">
                <a:solidFill>
                  <a:srgbClr val="7F7F7F"/>
                </a:solidFill>
              </a:rPr>
              <a:t>NOVIEM</a:t>
            </a:r>
            <a:r>
              <a:rPr lang="es-ES" altLang="es-AR" b="1" dirty="0" smtClean="0">
                <a:solidFill>
                  <a:srgbClr val="7F7F7F"/>
                </a:solidFill>
              </a:rPr>
              <a:t>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54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6" name="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07060"/>
              </p:ext>
            </p:extLst>
          </p:nvPr>
        </p:nvGraphicFramePr>
        <p:xfrm>
          <a:off x="1424608" y="2420888"/>
          <a:ext cx="74168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0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8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PREFERENCIAS: EL PROXIMO GOBIERNO DEBERA DEROGAR,MODIFICAR O NO MODIFICAR LAS SIGUIENTES MEDIDAS Y LEYES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2062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</a:rPr>
              <a:t> </a:t>
            </a:r>
            <a:r>
              <a:rPr lang="es-ES" b="1" dirty="0">
                <a:solidFill>
                  <a:srgbClr val="7F7F7F"/>
                </a:solidFill>
              </a:rPr>
              <a:t>NOVIEM</a:t>
            </a:r>
            <a:r>
              <a:rPr lang="es-ES" altLang="es-AR" b="1" dirty="0">
                <a:solidFill>
                  <a:srgbClr val="7F7F7F"/>
                </a:solidFill>
              </a:rPr>
              <a:t>BRE 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55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2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301314"/>
              </p:ext>
            </p:extLst>
          </p:nvPr>
        </p:nvGraphicFramePr>
        <p:xfrm>
          <a:off x="495300" y="1988840"/>
          <a:ext cx="8915400" cy="4137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736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8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200" dirty="0" smtClean="0">
                <a:solidFill>
                  <a:srgbClr val="7F7F7F"/>
                </a:solidFill>
              </a:rPr>
              <a:t> </a:t>
            </a:r>
            <a:r>
              <a:rPr lang="es-AR" altLang="es-AR" sz="2000" b="1" dirty="0" smtClean="0">
                <a:solidFill>
                  <a:srgbClr val="7F7F7F"/>
                </a:solidFill>
              </a:rPr>
              <a:t>MASSA</a:t>
            </a: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  <a:r>
              <a:rPr lang="es-AR" altLang="es-AR" sz="1800" dirty="0" smtClean="0">
                <a:solidFill>
                  <a:srgbClr val="7F7F7F"/>
                </a:solidFill>
              </a:rPr>
              <a:t>VA A DEROGAR,MODIFICAR O NO MODIFICAR LAS SIGUIENTES MEDIDAS Y LEYES</a:t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endParaRPr lang="es-AR" altLang="es-AR" sz="1800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2062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</a:rPr>
              <a:t> </a:t>
            </a:r>
            <a:r>
              <a:rPr lang="es-ES" b="1" dirty="0">
                <a:solidFill>
                  <a:srgbClr val="7F7F7F"/>
                </a:solidFill>
              </a:rPr>
              <a:t>NOVIEM</a:t>
            </a:r>
            <a:r>
              <a:rPr lang="es-ES" altLang="es-AR" b="1" dirty="0">
                <a:solidFill>
                  <a:srgbClr val="7F7F7F"/>
                </a:solidFill>
              </a:rPr>
              <a:t>BRE 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56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1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6472727"/>
              </p:ext>
            </p:extLst>
          </p:nvPr>
        </p:nvGraphicFramePr>
        <p:xfrm>
          <a:off x="519906" y="1916832"/>
          <a:ext cx="89154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859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8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MACRI</a:t>
            </a: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  <a:r>
              <a:rPr lang="es-AR" altLang="es-AR" sz="1800" dirty="0" smtClean="0">
                <a:solidFill>
                  <a:srgbClr val="7F7F7F"/>
                </a:solidFill>
              </a:rPr>
              <a:t>VA A DEROGAR,MODIFICAR O NO MODIFICAR LAS SIGUIENTES MEDIDAS Y LEYES</a:t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endParaRPr lang="es-AR" altLang="es-AR" sz="1800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2062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</a:rPr>
              <a:t> </a:t>
            </a:r>
            <a:r>
              <a:rPr lang="es-ES" b="1" dirty="0">
                <a:solidFill>
                  <a:srgbClr val="7F7F7F"/>
                </a:solidFill>
              </a:rPr>
              <a:t>NOVIEM</a:t>
            </a:r>
            <a:r>
              <a:rPr lang="es-ES" altLang="es-AR" b="1" dirty="0">
                <a:solidFill>
                  <a:srgbClr val="7F7F7F"/>
                </a:solidFill>
              </a:rPr>
              <a:t>BRE 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57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3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9920009"/>
              </p:ext>
            </p:extLst>
          </p:nvPr>
        </p:nvGraphicFramePr>
        <p:xfrm>
          <a:off x="848544" y="2132856"/>
          <a:ext cx="8225788" cy="3993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3321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8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SCIOLI </a:t>
            </a:r>
            <a:r>
              <a:rPr lang="es-AR" altLang="es-AR" sz="1800" dirty="0" smtClean="0">
                <a:solidFill>
                  <a:srgbClr val="7F7F7F"/>
                </a:solidFill>
              </a:rPr>
              <a:t>VA A DEROGAR,MODIFICAR O NO MODIFICAR LAS SIGUIENTES MEDIDAS Y LEYES</a:t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endParaRPr lang="es-AR" altLang="es-AR" sz="1800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2062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</a:rPr>
              <a:t> </a:t>
            </a:r>
            <a:r>
              <a:rPr lang="es-ES" b="1" dirty="0">
                <a:solidFill>
                  <a:srgbClr val="7F7F7F"/>
                </a:solidFill>
              </a:rPr>
              <a:t>NOVIEM</a:t>
            </a:r>
            <a:r>
              <a:rPr lang="es-ES" altLang="es-AR" b="1" dirty="0">
                <a:solidFill>
                  <a:srgbClr val="7F7F7F"/>
                </a:solidFill>
              </a:rPr>
              <a:t>BRE 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58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4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118038"/>
              </p:ext>
            </p:extLst>
          </p:nvPr>
        </p:nvGraphicFramePr>
        <p:xfrm>
          <a:off x="912552" y="2132856"/>
          <a:ext cx="8130108" cy="3849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231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59226" y="600547"/>
            <a:ext cx="8915400" cy="1944216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POSICIONAMIENTO COMPARATIVO: PREFERENCIA POR </a:t>
            </a:r>
            <a:r>
              <a:rPr lang="es-AR" altLang="es-AR" sz="2000" b="1" dirty="0" smtClean="0">
                <a:solidFill>
                  <a:srgbClr val="7F7F7F"/>
                </a:solidFill>
              </a:rPr>
              <a:t>DEROGAR</a:t>
            </a: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(RESPONDENTE-MASSA-MACRI-SCIOLI)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>
                <a:solidFill>
                  <a:srgbClr val="7F7F7F"/>
                </a:solidFill>
              </a:rPr>
              <a:t/>
            </a:r>
            <a:br>
              <a:rPr lang="es-AR" altLang="es-AR" sz="2000" dirty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45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59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4842669"/>
              </p:ext>
            </p:extLst>
          </p:nvPr>
        </p:nvGraphicFramePr>
        <p:xfrm>
          <a:off x="632520" y="1938932"/>
          <a:ext cx="8714002" cy="4226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567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8" descr="X:\Usuarios\Vicu\Victoria\GrupoOP\hojas pp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43" y="-38100"/>
            <a:ext cx="9906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1 Título"/>
          <p:cNvSpPr>
            <a:spLocks noGrp="1"/>
          </p:cNvSpPr>
          <p:nvPr>
            <p:ph type="title"/>
          </p:nvPr>
        </p:nvSpPr>
        <p:spPr>
          <a:xfrm>
            <a:off x="495300" y="1125538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PRINCIPALES PROBLEMAS</a:t>
            </a: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4488" y="1628774"/>
            <a:ext cx="8929687" cy="9382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MX" sz="2000" b="1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20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TENDENCIA ENERO-NOVIEMBRE</a:t>
            </a:r>
            <a:endParaRPr lang="es-AR" sz="2000" dirty="0">
              <a:solidFill>
                <a:schemeClr val="bg1">
                  <a:lumMod val="50000"/>
                </a:schemeClr>
              </a:solidFill>
              <a:ea typeface="+mn-ea"/>
            </a:endParaRPr>
          </a:p>
        </p:txBody>
      </p:sp>
      <p:pic>
        <p:nvPicPr>
          <p:cNvPr id="1030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394930205"/>
              </p:ext>
            </p:extLst>
          </p:nvPr>
        </p:nvGraphicFramePr>
        <p:xfrm>
          <a:off x="2419598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Rectángulo"/>
          <p:cNvSpPr/>
          <p:nvPr/>
        </p:nvSpPr>
        <p:spPr>
          <a:xfrm>
            <a:off x="7521575" y="260350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33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5EF3B0-93D8-4D6B-BBFF-2FA2E5159E33}" type="slidenum">
              <a:rPr lang="es-AR" altLang="es-AR" b="1" smtClean="0">
                <a:solidFill>
                  <a:schemeClr val="bg1"/>
                </a:solidFill>
              </a:rPr>
              <a:pPr/>
              <a:t>6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1034" name="10 Rectángulo"/>
          <p:cNvSpPr>
            <a:spLocks noChangeArrowheads="1"/>
          </p:cNvSpPr>
          <p:nvPr/>
        </p:nvSpPr>
        <p:spPr bwMode="auto">
          <a:xfrm>
            <a:off x="7256463" y="333375"/>
            <a:ext cx="1945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12" name="20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125666"/>
              </p:ext>
            </p:extLst>
          </p:nvPr>
        </p:nvGraphicFramePr>
        <p:xfrm>
          <a:off x="776536" y="2420888"/>
          <a:ext cx="8496944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404664"/>
            <a:ext cx="8915400" cy="1944216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POSICIONAMIENTO COMPARATIVO: PREFERENCIA POR </a:t>
            </a:r>
            <a:r>
              <a:rPr lang="es-AR" altLang="es-AR" sz="2000" b="1" dirty="0" smtClean="0">
                <a:solidFill>
                  <a:srgbClr val="7F7F7F"/>
                </a:solidFill>
              </a:rPr>
              <a:t>DEROGAR</a:t>
            </a:r>
            <a:r>
              <a:rPr lang="es-AR" altLang="es-AR" sz="2000" dirty="0" smtClean="0">
                <a:solidFill>
                  <a:srgbClr val="7F7F7F"/>
                </a:solidFill>
              </a:rPr>
              <a:t> </a:t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(RESPONDENTE-MASSA-MACRI-SCIOLI)</a:t>
            </a: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45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60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1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7837685"/>
              </p:ext>
            </p:extLst>
          </p:nvPr>
        </p:nvGraphicFramePr>
        <p:xfrm>
          <a:off x="495300" y="2132856"/>
          <a:ext cx="8915400" cy="3993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780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404664"/>
            <a:ext cx="8915400" cy="1944216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POSICIONAMIENTO COMPARATIVO: PREFERENCIA POR </a:t>
            </a:r>
            <a:r>
              <a:rPr lang="es-AR" altLang="es-AR" sz="2000" b="1" dirty="0" smtClean="0">
                <a:solidFill>
                  <a:srgbClr val="7F7F7F"/>
                </a:solidFill>
              </a:rPr>
              <a:t>MODIFICAR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(RESPONDENTE-MASSA-MACRI-SCIOLI)</a:t>
            </a: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45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61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2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565312"/>
              </p:ext>
            </p:extLst>
          </p:nvPr>
        </p:nvGraphicFramePr>
        <p:xfrm>
          <a:off x="992560" y="2276872"/>
          <a:ext cx="8208912" cy="3849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095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404664"/>
            <a:ext cx="8915400" cy="1944216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POSICIONAMIENTO COMPARATIVO: PREFERENCIA POR </a:t>
            </a:r>
            <a:r>
              <a:rPr lang="es-AR" altLang="es-AR" sz="2000" b="1" dirty="0" smtClean="0">
                <a:solidFill>
                  <a:srgbClr val="7F7F7F"/>
                </a:solidFill>
              </a:rPr>
              <a:t>MODIFICAR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(RESPONDENTE-MASSA-MACRI-SCIOLI)</a:t>
            </a: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45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62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2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9034401"/>
              </p:ext>
            </p:extLst>
          </p:nvPr>
        </p:nvGraphicFramePr>
        <p:xfrm>
          <a:off x="200472" y="2204864"/>
          <a:ext cx="9433048" cy="3921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5619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404664"/>
            <a:ext cx="8915400" cy="1944216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POSICIONAMIENTO COMPARATIVO: PREFERENCIA POR </a:t>
            </a:r>
            <a:r>
              <a:rPr lang="es-AR" altLang="es-AR" sz="2000" b="1" dirty="0" smtClean="0">
                <a:solidFill>
                  <a:srgbClr val="7F7F7F"/>
                </a:solidFill>
              </a:rPr>
              <a:t>NO MODIFICAR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(RESPONDENTE-MASSA-MACRI-SCIOLI)</a:t>
            </a: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45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63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3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2790036"/>
              </p:ext>
            </p:extLst>
          </p:nvPr>
        </p:nvGraphicFramePr>
        <p:xfrm>
          <a:off x="495300" y="2132856"/>
          <a:ext cx="8915400" cy="3993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422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404664"/>
            <a:ext cx="8915400" cy="1944216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POSICIONAMIENTO COMPARATIVO: PREFERENCIA POR </a:t>
            </a:r>
            <a:r>
              <a:rPr lang="es-AR" altLang="es-AR" sz="2000" b="1" dirty="0" smtClean="0">
                <a:solidFill>
                  <a:srgbClr val="7F7F7F"/>
                </a:solidFill>
              </a:rPr>
              <a:t>NO MODIFICAR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(RESPONDENTE-MASSA-MACRI-SCIOLI)</a:t>
            </a: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45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64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3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9816961"/>
              </p:ext>
            </p:extLst>
          </p:nvPr>
        </p:nvGraphicFramePr>
        <p:xfrm>
          <a:off x="199000" y="1844824"/>
          <a:ext cx="9210228" cy="3993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489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404664"/>
            <a:ext cx="8915400" cy="1944216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TIPOLOGIA POLÍTICA: DEROGADORES, MODIFICADORES Y CONTINUADORES</a:t>
            </a: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45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65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1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753418"/>
              </p:ext>
            </p:extLst>
          </p:nvPr>
        </p:nvGraphicFramePr>
        <p:xfrm>
          <a:off x="495300" y="2348880"/>
          <a:ext cx="8915400" cy="3777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582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404664"/>
            <a:ext cx="8915400" cy="1944216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3100" b="1" dirty="0" smtClean="0">
                <a:solidFill>
                  <a:srgbClr val="7F7F7F"/>
                </a:solidFill>
              </a:rPr>
              <a:t/>
            </a:r>
            <a:br>
              <a:rPr lang="es-ES" altLang="es-AR" sz="31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VOTO A PRESIDENTE SEGUN TIPOLOGIA POLITICA</a:t>
            </a:r>
            <a:endParaRPr lang="es-AR" altLang="es-AR" sz="2000" b="1" dirty="0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45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66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2033740"/>
              </p:ext>
            </p:extLst>
          </p:nvPr>
        </p:nvGraphicFramePr>
        <p:xfrm>
          <a:off x="495300" y="2205038"/>
          <a:ext cx="8915400" cy="33508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28850"/>
                <a:gridCol w="2228850"/>
                <a:gridCol w="2228850"/>
                <a:gridCol w="2228850"/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 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CONTINUADORES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MODIFICADORES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DEROGADORES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Daniel Scioli por el FPV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47.9</a:t>
                      </a:r>
                      <a:endParaRPr lang="es-AR" sz="12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18.6</a:t>
                      </a:r>
                      <a:endParaRPr lang="es-AR" sz="12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14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Sergio Massa por el Frente Renovador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18.2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30.7</a:t>
                      </a:r>
                      <a:endParaRPr lang="es-AR" sz="12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29.2</a:t>
                      </a:r>
                      <a:endParaRPr lang="es-AR" sz="12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Mauricio Macri por el PRO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10.1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18.3</a:t>
                      </a:r>
                      <a:endParaRPr lang="es-AR" sz="12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27.1</a:t>
                      </a:r>
                      <a:endParaRPr lang="es-AR" sz="12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Jorge Altamira por el Frente de Izquierda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5.1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Hermes Binner  por el Frente Amplio- UNEN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1.1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1.4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1.4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Otros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6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2.7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5.1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Ninguno de ellos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9.5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10.6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9.2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Ns/Nc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5.3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12.6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13.9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36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60512" y="764704"/>
            <a:ext cx="8915400" cy="1358002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CAPITAL FEDERAL</a:t>
            </a:r>
            <a:br>
              <a:rPr lang="es-AR" altLang="es-AR" sz="20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EVALUACION DE DIRIGENTES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892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NOVIEMBRE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67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17102"/>
              </p:ext>
            </p:extLst>
          </p:nvPr>
        </p:nvGraphicFramePr>
        <p:xfrm>
          <a:off x="632522" y="2348880"/>
          <a:ext cx="8505930" cy="36207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166"/>
                <a:gridCol w="1323144"/>
                <a:gridCol w="1417655"/>
                <a:gridCol w="1417655"/>
                <a:gridCol w="1417655"/>
                <a:gridCol w="1417655"/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Aprueba gran parte de su actuación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Aprueba algunas cosas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Desaprueba su actuación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err="1">
                          <a:effectLst/>
                        </a:rPr>
                        <a:t>Ns</a:t>
                      </a:r>
                      <a:r>
                        <a:rPr lang="es-AR" sz="1400" u="none" strike="noStrike" dirty="0">
                          <a:effectLst/>
                        </a:rPr>
                        <a:t>/</a:t>
                      </a:r>
                      <a:r>
                        <a:rPr lang="es-AR" sz="1400" u="none" strike="noStrike" dirty="0" err="1">
                          <a:effectLst/>
                        </a:rPr>
                        <a:t>nc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DIFERENCIAL POSITIVO-NEGATIVO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Martin </a:t>
                      </a:r>
                      <a:r>
                        <a:rPr lang="es-A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Lousteau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-7.1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Gabriela Michetti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-16.6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Sergio Berni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-13.6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Horacio Rodriguez Larreta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-28.7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María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Eugenia Vidal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-31.8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Daniel Filmus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-27.6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Elisa Carrió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-47.4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Anibal Ibarra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-37.3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902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632520" y="908720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CAPITAL FEDERAL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EVALUACION DE DIRIGENTES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892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NOVIEMBRE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68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071743"/>
              </p:ext>
            </p:extLst>
          </p:nvPr>
        </p:nvGraphicFramePr>
        <p:xfrm>
          <a:off x="776536" y="2492896"/>
          <a:ext cx="8361918" cy="28746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93653"/>
                <a:gridCol w="1393653"/>
                <a:gridCol w="1393653"/>
                <a:gridCol w="1393653"/>
                <a:gridCol w="1393653"/>
                <a:gridCol w="1393653"/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Aprueba gran parte de su actuación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Aprueba algunas cosas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Desaprueba su actuación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Ns/nc</a:t>
                      </a:r>
                      <a:endParaRPr lang="es-AR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DIFERENCIAL POSITIVO-NEGATIVO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Gabriela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Cerrutti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-23.4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Jorge Taiana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-30.6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Jorge Telerman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-52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Claudio Lozano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-23.9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Victor 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Santa María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-17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Gustavo Marangoni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-17.4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938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36234" y="979706"/>
            <a:ext cx="9347448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32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32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CAPITAL FEDERAL</a:t>
            </a:r>
            <a:br>
              <a:rPr lang="es-AR" altLang="es-AR" sz="20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INTENCION DE VOTO A JEFE DE GOBIERNO 2015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NOVIEMBRE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69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343741"/>
              </p:ext>
            </p:extLst>
          </p:nvPr>
        </p:nvGraphicFramePr>
        <p:xfrm>
          <a:off x="2720752" y="2420888"/>
          <a:ext cx="4886176" cy="37914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35694"/>
                <a:gridCol w="1750482"/>
              </a:tblGrid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Gabriela </a:t>
                      </a:r>
                      <a:r>
                        <a:rPr lang="es-AR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Michetti</a:t>
                      </a:r>
                      <a:endParaRPr lang="es-AR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16.9</a:t>
                      </a: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Daniel Filmus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Martin </a:t>
                      </a:r>
                      <a:r>
                        <a:rPr lang="es-A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Lousteau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8.4</a:t>
                      </a: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Anibal Ibarra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</a:t>
                      </a: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Maria Eugenia Vidal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6.5</a:t>
                      </a: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Elisa Carrió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5.9</a:t>
                      </a: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Horacio Rodriguez Larreta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5.3</a:t>
                      </a: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Sergio Berni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3.3</a:t>
                      </a: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Jorge Telerman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Gabriela Cerrutti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</a:t>
                      </a: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Claudio Lozano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</a:t>
                      </a: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Jorge Taiana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</a:t>
                      </a:r>
                    </a:p>
                  </a:txBody>
                  <a:tcPr marL="9525" marR="9525" marT="9525" marB="0" anchor="ctr"/>
                </a:tc>
              </a:tr>
              <a:tr h="29195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Ns/Nc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27.7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456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1 Título"/>
          <p:cNvSpPr>
            <a:spLocks noGrp="1"/>
          </p:cNvSpPr>
          <p:nvPr>
            <p:ph type="title"/>
          </p:nvPr>
        </p:nvSpPr>
        <p:spPr>
          <a:xfrm>
            <a:off x="560388" y="12684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600" dirty="0" smtClean="0">
                <a:solidFill>
                  <a:srgbClr val="595959"/>
                </a:solidFill>
              </a:rPr>
              <a:t> </a:t>
            </a:r>
            <a:r>
              <a:rPr lang="es-ES" altLang="es-AR" sz="2000" dirty="0" smtClean="0">
                <a:solidFill>
                  <a:srgbClr val="595959"/>
                </a:solidFill>
              </a:rPr>
              <a:t>EXPECTATIVAS ECONÓMICAS </a:t>
            </a:r>
            <a:r>
              <a:rPr lang="es-ES" altLang="es-AR" sz="2000" b="1" dirty="0" smtClean="0">
                <a:solidFill>
                  <a:srgbClr val="595959"/>
                </a:solidFill>
              </a:rPr>
              <a:t>NEGATIVAS</a:t>
            </a:r>
            <a:r>
              <a:rPr lang="es-ES" altLang="es-AR" sz="2000" dirty="0" smtClean="0">
                <a:solidFill>
                  <a:srgbClr val="595959"/>
                </a:solidFill>
              </a:rPr>
              <a:t> PARA DENTRO DE 1 AÑO</a:t>
            </a:r>
            <a:br>
              <a:rPr lang="es-ES" altLang="es-AR" sz="2000" dirty="0" smtClean="0">
                <a:solidFill>
                  <a:srgbClr val="595959"/>
                </a:solidFill>
              </a:rPr>
            </a:br>
            <a:r>
              <a:rPr lang="es-ES" altLang="es-AR" sz="2000" dirty="0" smtClean="0">
                <a:solidFill>
                  <a:srgbClr val="595959"/>
                </a:solidFill>
              </a:rPr>
              <a:t>TENDENCIA ENERO-NOVIEMBRE</a:t>
            </a:r>
            <a:r>
              <a:rPr lang="es-AR" altLang="es-AR" sz="2000" dirty="0" smtClean="0">
                <a:solidFill>
                  <a:srgbClr val="595959"/>
                </a:solidFill>
              </a:rPr>
              <a:t/>
            </a:r>
            <a:br>
              <a:rPr lang="es-AR" altLang="es-AR" sz="2000" dirty="0" smtClean="0">
                <a:solidFill>
                  <a:srgbClr val="595959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400925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05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F393B2-D639-4740-BDBD-AB5C76CEA947}" type="slidenum">
              <a:rPr lang="es-AR" altLang="es-AR" b="1" smtClean="0">
                <a:solidFill>
                  <a:schemeClr val="bg1"/>
                </a:solidFill>
              </a:rPr>
              <a:pPr/>
              <a:t>7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2055" name="6 Rectángulo"/>
          <p:cNvSpPr>
            <a:spLocks noChangeArrowheads="1"/>
          </p:cNvSpPr>
          <p:nvPr/>
        </p:nvSpPr>
        <p:spPr bwMode="auto">
          <a:xfrm>
            <a:off x="7256463" y="333375"/>
            <a:ext cx="1945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7" name="2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312095"/>
              </p:ext>
            </p:extLst>
          </p:nvPr>
        </p:nvGraphicFramePr>
        <p:xfrm>
          <a:off x="920552" y="2564904"/>
          <a:ext cx="8281507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488504" y="979706"/>
            <a:ext cx="8922138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PROVINCIA DE BUENOS AIRES</a:t>
            </a:r>
            <a:br>
              <a:rPr lang="es-AR" altLang="es-AR" sz="20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EVALUACION DE DIRIGENTES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09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NOVIEMBRE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70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755043"/>
              </p:ext>
            </p:extLst>
          </p:nvPr>
        </p:nvGraphicFramePr>
        <p:xfrm>
          <a:off x="1064568" y="2420888"/>
          <a:ext cx="7776864" cy="36207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6144"/>
                <a:gridCol w="1296144"/>
                <a:gridCol w="1296144"/>
                <a:gridCol w="1296144"/>
                <a:gridCol w="1296144"/>
                <a:gridCol w="1296144"/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Aprueba gran parte de su actuación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Aprueba algunas cosas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Desaprueba su actuación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err="1">
                          <a:effectLst/>
                        </a:rPr>
                        <a:t>Ns</a:t>
                      </a:r>
                      <a:r>
                        <a:rPr lang="es-AR" sz="1400" u="none" strike="noStrike" dirty="0">
                          <a:effectLst/>
                        </a:rPr>
                        <a:t>/</a:t>
                      </a:r>
                      <a:r>
                        <a:rPr lang="es-AR" sz="1400" u="none" strike="noStrike" dirty="0" err="1">
                          <a:effectLst/>
                        </a:rPr>
                        <a:t>nc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DIFERENCIAL POSITIVO-NEGATIVO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Randazzo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-23.1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Insaurralde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-28.2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María E. Vidal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-24.5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Jorge Macri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-30.4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M.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Stolbizer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-28.3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Felipe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Solá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-47.1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Giustozzi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-26.4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Mariotto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-36.9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12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776536" y="979706"/>
            <a:ext cx="9275440" cy="865118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PROVINCIA DE BUENOS AIRES</a:t>
            </a:r>
            <a:br>
              <a:rPr lang="es-AR" altLang="es-AR" sz="2000" b="1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EVALUACION DE DIRIGENTES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892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NOVIEMBRE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71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66468"/>
              </p:ext>
            </p:extLst>
          </p:nvPr>
        </p:nvGraphicFramePr>
        <p:xfrm>
          <a:off x="1064570" y="2276872"/>
          <a:ext cx="7992888" cy="36004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2148"/>
                <a:gridCol w="1332148"/>
                <a:gridCol w="1332148"/>
                <a:gridCol w="1332148"/>
                <a:gridCol w="1332148"/>
                <a:gridCol w="1332148"/>
              </a:tblGrid>
              <a:tr h="71975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 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Aprueba gran parte de su actuación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Aprueba algunas cosas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Desaprueba su actuación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 err="1">
                          <a:effectLst/>
                        </a:rPr>
                        <a:t>Ns</a:t>
                      </a:r>
                      <a:r>
                        <a:rPr lang="es-AR" sz="1200" u="none" strike="noStrike" dirty="0">
                          <a:effectLst/>
                        </a:rPr>
                        <a:t>/</a:t>
                      </a:r>
                      <a:r>
                        <a:rPr lang="es-AR" sz="1200" u="none" strike="noStrike" dirty="0" err="1">
                          <a:effectLst/>
                        </a:rPr>
                        <a:t>nc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DIFERENCIAL POSITIVO-NEGATIVO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7819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 Narváez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-60.4</a:t>
                      </a:r>
                    </a:p>
                  </a:txBody>
                  <a:tcPr marL="9525" marR="9525" marT="9525" marB="0" anchor="ctr"/>
                </a:tc>
              </a:tr>
              <a:tr h="483929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Santiago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Montoya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-35.8</a:t>
                      </a:r>
                    </a:p>
                  </a:txBody>
                  <a:tcPr marL="9525" marR="9525" marT="9525" marB="0" anchor="ctr"/>
                </a:tc>
              </a:tr>
              <a:tr h="47819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Néstor 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Pitrola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-51.7</a:t>
                      </a:r>
                    </a:p>
                  </a:txBody>
                  <a:tcPr marL="9525" marR="9525" marT="9525" marB="0" anchor="ctr"/>
                </a:tc>
              </a:tr>
              <a:tr h="483929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Julian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Dominguez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-36.3</a:t>
                      </a:r>
                    </a:p>
                  </a:txBody>
                  <a:tcPr marL="9525" marR="9525" marT="9525" marB="0" anchor="ctr"/>
                </a:tc>
              </a:tr>
              <a:tr h="47819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Chino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Navarro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-39.1</a:t>
                      </a:r>
                    </a:p>
                  </a:txBody>
                  <a:tcPr marL="9525" marR="9525" marT="9525" marB="0" anchor="ctr"/>
                </a:tc>
              </a:tr>
              <a:tr h="47819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Cariglino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-40.7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39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416496" y="764704"/>
            <a:ext cx="9635480" cy="1224136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ES" altLang="es-AR" sz="2600" b="1" dirty="0" smtClean="0">
                <a:solidFill>
                  <a:srgbClr val="7F7F7F"/>
                </a:solidFill>
              </a:rPr>
              <a:t/>
            </a:r>
            <a:br>
              <a:rPr lang="es-ES" altLang="es-AR" sz="26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PROVINCIA DE BUENOS AIRES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>INTENCION DE VOTO A GOBERNADOR 2015</a:t>
            </a: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1892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NOVIEMBRE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72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266907"/>
              </p:ext>
            </p:extLst>
          </p:nvPr>
        </p:nvGraphicFramePr>
        <p:xfrm>
          <a:off x="2576736" y="2204860"/>
          <a:ext cx="5400600" cy="38164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0300"/>
                <a:gridCol w="2700300"/>
              </a:tblGrid>
              <a:tr h="47705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Insaurralde</a:t>
                      </a:r>
                      <a:endParaRPr lang="es-AR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19.3</a:t>
                      </a:r>
                    </a:p>
                  </a:txBody>
                  <a:tcPr marL="9525" marR="9525" marT="9525" marB="0" anchor="ctr"/>
                </a:tc>
              </a:tr>
              <a:tr h="47705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Randazzo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16.8</a:t>
                      </a:r>
                    </a:p>
                  </a:txBody>
                  <a:tcPr marL="9525" marR="9525" marT="9525" marB="0" anchor="ctr"/>
                </a:tc>
              </a:tr>
              <a:tr h="47705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Maria Eugenia Vidal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8.7</a:t>
                      </a:r>
                    </a:p>
                  </a:txBody>
                  <a:tcPr marL="9525" marR="9525" marT="9525" marB="0" anchor="ctr"/>
                </a:tc>
              </a:tr>
              <a:tr h="47705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Jorge Macri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</a:t>
                      </a:r>
                    </a:p>
                  </a:txBody>
                  <a:tcPr marL="9525" marR="9525" marT="9525" marB="0" anchor="ctr"/>
                </a:tc>
              </a:tr>
              <a:tr h="47705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M. Stolbizer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4.6</a:t>
                      </a:r>
                    </a:p>
                  </a:txBody>
                  <a:tcPr marL="9525" marR="9525" marT="9525" marB="0" anchor="ctr"/>
                </a:tc>
              </a:tr>
              <a:tr h="47705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Felipe Solá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4.4</a:t>
                      </a:r>
                    </a:p>
                  </a:txBody>
                  <a:tcPr marL="9525" marR="9525" marT="9525" marB="0" anchor="ctr"/>
                </a:tc>
              </a:tr>
              <a:tr h="47705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Giustozzi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4.4</a:t>
                      </a:r>
                    </a:p>
                  </a:txBody>
                  <a:tcPr marL="9525" marR="9525" marT="9525" marB="0" anchor="ctr"/>
                </a:tc>
              </a:tr>
              <a:tr h="47705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 Narváez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66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/>
          </p:nvPr>
        </p:nvSpPr>
        <p:spPr>
          <a:xfrm>
            <a:off x="442913" y="1196975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RIESGOS PERCIBIDOS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41987" name="4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963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1989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C6B235-BC81-41F6-8822-EA95BBC76B9A}" type="slidenum">
              <a:rPr lang="es-AR" altLang="es-AR" b="1" smtClean="0">
                <a:solidFill>
                  <a:schemeClr val="bg1"/>
                </a:solidFill>
              </a:rPr>
              <a:pPr/>
              <a:t>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41990" name="7 Marcador de contenido"/>
          <p:cNvSpPr>
            <a:spLocks noGrp="1"/>
          </p:cNvSpPr>
          <p:nvPr>
            <p:ph idx="1"/>
          </p:nvPr>
        </p:nvSpPr>
        <p:spPr>
          <a:xfrm>
            <a:off x="504825" y="2492375"/>
            <a:ext cx="8489950" cy="3313113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§"/>
            </a:pPr>
            <a:r>
              <a:rPr lang="es-ES" altLang="es-AR" sz="2800" dirty="0" smtClean="0">
                <a:solidFill>
                  <a:srgbClr val="595959"/>
                </a:solidFill>
              </a:rPr>
              <a:t>Se incluye un set de preguntas destinado a medir la percepción de riesgos, o sea el grado de probabilidad de ocurrencia de eventos críticos.</a:t>
            </a:r>
          </a:p>
          <a:p>
            <a:pPr algn="just" eaLnBrk="1" hangingPunct="1">
              <a:buFont typeface="Wingdings" pitchFamily="2" charset="2"/>
              <a:buChar char="§"/>
            </a:pPr>
            <a:endParaRPr lang="es-ES" altLang="es-AR" sz="2800" dirty="0" smtClean="0">
              <a:solidFill>
                <a:srgbClr val="595959"/>
              </a:solidFill>
            </a:endParaRPr>
          </a:p>
          <a:p>
            <a:pPr algn="just" eaLnBrk="1" hangingPunct="1">
              <a:buFont typeface="Wingdings" pitchFamily="2" charset="2"/>
              <a:buChar char="§"/>
            </a:pPr>
            <a:r>
              <a:rPr lang="es-ES" altLang="es-AR" sz="2800" dirty="0" smtClean="0">
                <a:solidFill>
                  <a:srgbClr val="595959"/>
                </a:solidFill>
              </a:rPr>
              <a:t>Las áreas medidas son los riesgos económicos, los políticos, los sociales y los personales.</a:t>
            </a:r>
          </a:p>
        </p:txBody>
      </p:sp>
      <p:sp>
        <p:nvSpPr>
          <p:cNvPr id="41991" name="6 Rectángulo"/>
          <p:cNvSpPr>
            <a:spLocks noChangeArrowheads="1"/>
          </p:cNvSpPr>
          <p:nvPr/>
        </p:nvSpPr>
        <p:spPr bwMode="auto">
          <a:xfrm>
            <a:off x="7256463" y="333375"/>
            <a:ext cx="18926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5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1 Título"/>
          <p:cNvSpPr>
            <a:spLocks noGrp="1"/>
          </p:cNvSpPr>
          <p:nvPr>
            <p:ph type="title"/>
          </p:nvPr>
        </p:nvSpPr>
        <p:spPr>
          <a:xfrm>
            <a:off x="488950" y="1052513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ALTO RIESGO ECONÓMICO </a:t>
            </a:r>
            <a:r>
              <a:rPr lang="es-ES" altLang="es-AR" sz="2000" dirty="0" smtClean="0">
                <a:solidFill>
                  <a:srgbClr val="7F7F7F"/>
                </a:solidFill>
              </a:rPr>
              <a:t>PERCIBIDO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ENERO-NOVIEMBRE</a:t>
            </a:r>
            <a:r>
              <a:rPr lang="es-AR" altLang="es-AR" sz="1800" dirty="0" smtClean="0">
                <a:solidFill>
                  <a:srgbClr val="7F7F7F"/>
                </a:solidFill>
              </a:rPr>
              <a:t/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1825" y="2060575"/>
            <a:ext cx="86423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  <a:endParaRPr lang="es-AR" sz="1800" dirty="0">
              <a:solidFill>
                <a:schemeClr val="tx1">
                  <a:lumMod val="65000"/>
                  <a:lumOff val="35000"/>
                </a:schemeClr>
              </a:solidFill>
              <a:latin typeface=""/>
              <a:ea typeface="+mn-ea"/>
            </a:endParaRPr>
          </a:p>
        </p:txBody>
      </p:sp>
      <p:pic>
        <p:nvPicPr>
          <p:cNvPr id="3078" name="4 Gráfic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963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080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07FEAF-E6BA-4DB7-9A06-E8A129C72694}" type="slidenum">
              <a:rPr lang="es-AR" altLang="es-AR" b="1" smtClean="0">
                <a:solidFill>
                  <a:schemeClr val="bg1"/>
                </a:solidFill>
              </a:rPr>
              <a:pPr/>
              <a:t>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3081" name="8 Rectángulo"/>
          <p:cNvSpPr>
            <a:spLocks noChangeArrowheads="1"/>
          </p:cNvSpPr>
          <p:nvPr/>
        </p:nvSpPr>
        <p:spPr bwMode="auto">
          <a:xfrm>
            <a:off x="7256463" y="333375"/>
            <a:ext cx="1945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NOVIEMBRE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10" name="2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9077503"/>
              </p:ext>
            </p:extLst>
          </p:nvPr>
        </p:nvGraphicFramePr>
        <p:xfrm>
          <a:off x="848544" y="2348880"/>
          <a:ext cx="813690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15724</TotalTime>
  <Words>1934</Words>
  <Application>Microsoft Office PowerPoint</Application>
  <PresentationFormat>A4 (210 x 297 mm)</PresentationFormat>
  <Paragraphs>1132</Paragraphs>
  <Slides>72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72</vt:i4>
      </vt:variant>
    </vt:vector>
  </HeadingPairs>
  <TitlesOfParts>
    <vt:vector size="74" baseType="lpstr">
      <vt:lpstr>Tema de Office</vt:lpstr>
      <vt:lpstr>1_Tema de Office</vt:lpstr>
      <vt:lpstr>Presentación de PowerPoint</vt:lpstr>
      <vt:lpstr> PRESENTACIÓN    </vt:lpstr>
      <vt:lpstr> FICHA TÉCNICA DE LA ENCUESTA   </vt:lpstr>
      <vt:lpstr> Temas relevantes del mes   </vt:lpstr>
      <vt:lpstr> TABLERO DE SITUACIÓN  PRINCIPALES PROBLEMAS  </vt:lpstr>
      <vt:lpstr> TABLERO DE SITUACIÓN  PRINCIPALES PROBLEMAS  </vt:lpstr>
      <vt:lpstr>  TABLERO DE SITUACIÓN   EXPECTATIVAS ECONÓMICAS NEGATIVAS PARA DENTRO DE 1 AÑO TENDENCIA ENERO-NOVIEMBRE  </vt:lpstr>
      <vt:lpstr>    TABLERO DE SITUACIÓN RIESGOS PERCIBIDOS   </vt:lpstr>
      <vt:lpstr>    TABLERO DE SITUACIÓN ALTO RIESGO ECONÓMICO PERCIBIDO TENDENCIA ENERO-NOVIEMBRE   </vt:lpstr>
      <vt:lpstr>    TABLERO DE SITUACIÓN ALTO RIESGO SOCIAL PERCIBIDO TENDENCIA ENERO-NOVIEMBRE   </vt:lpstr>
      <vt:lpstr>     TABLERO DE SITUACIÓN ALTO RIESGO POLÍTICO PERCIBIDO TENDENCIA ENERO-NOVIEMBRE   </vt:lpstr>
      <vt:lpstr>   TABLERO DE SITUACIÓN ALTO RIESGO PERSONAL PERCIBIDO TENDENCIA ENERO-NOVIEMBRE   </vt:lpstr>
      <vt:lpstr>    TABLERO DE SITUACIÓN RESUMEN DE RIESGOS TENDENCIA ENERO-NOVIEMBRE   </vt:lpstr>
      <vt:lpstr>  ECONOMÍA PERSONAL  </vt:lpstr>
      <vt:lpstr>  ECONOMÍA PERSONAL  </vt:lpstr>
      <vt:lpstr> ECONOMÍA PERSONAL  </vt:lpstr>
      <vt:lpstr>  ECONOMÍA PERSONAL  </vt:lpstr>
      <vt:lpstr>   </vt:lpstr>
      <vt:lpstr>   </vt:lpstr>
      <vt:lpstr>   </vt:lpstr>
      <vt:lpstr>   </vt:lpstr>
      <vt:lpstr>  OPINIONES Y EVALUACIONES POLÍTICAS  CON LA POLITICA HACIA LOS FONDOS BUITRE, ¿EL GOBIERNO OBTENDRÁ  RESULTADOS FAVORABLES O PERJUDICIALES PARA EL PAÍS?    </vt:lpstr>
      <vt:lpstr>  OPINIONES Y EVALUACIONES POLÍTICAS  EVALUACIÓN DE GOBIERNOS  </vt:lpstr>
      <vt:lpstr>  OPINIONES Y EVALUACIONES POLÍTICAS  EVALUACIÓN POSITIVA DE GOBIERNOS  TENDENCIA ENERO-NOVIEMBRE  </vt:lpstr>
      <vt:lpstr>  OPINIONES Y EVALUACIONES POLÍTICAS EVALUACIÓN DE DIRIGENTES  </vt:lpstr>
      <vt:lpstr>  OPINIONES Y EVALUACIONES POLÍTICAS  EVALUACIÓN POSITIVA DE PRINCIPALES DIRIGENTES TENDENCIA ENERO-NOVIEMBRE  </vt:lpstr>
      <vt:lpstr>     ESCENARIO ELECTORAL 2015  ¿Cuál de estos dirigentes representa mejor al peronismo?    </vt:lpstr>
      <vt:lpstr>     ESCENARIO ELECTORAL 2015  ¿Cuál de estos dirigentes representa mejor al peronismo?  TENDENCIA ENERO-NOVIEMBRE    </vt:lpstr>
      <vt:lpstr>     ESCENARIO ELECTORAL 2015  ¿Cuál de estos dirigentes representa mejor a la oposición?    </vt:lpstr>
      <vt:lpstr>  ESCENARIO ELECTORAL 2015   </vt:lpstr>
      <vt:lpstr>  ESCENARIO ELECTORAL 2015 PREFERENCIA ELECTORAL PARA PRESIDENTE EN 2015    </vt:lpstr>
      <vt:lpstr>  ESCENARIO ELECTORAL 2015  </vt:lpstr>
      <vt:lpstr>  ESCENARIO ELECTORAL 2015 PREFERENCIA ELECTORAL PARA PRESIDENTE EN 2015   </vt:lpstr>
      <vt:lpstr>  ESCENARIO ELECTORAL 2015 PREFERENCIA EN SEGUNDA INSTANCIA, SEGÚN PREFERENCIA EN PRIMERA INSTANCIA</vt:lpstr>
      <vt:lpstr>  ESCENARIO ELECTORAL 2015 DONDE VAN LOS VOTOS A CFK DE PRIMERA INSTANCIA</vt:lpstr>
      <vt:lpstr>  ESCENARIO ELECTORAL 2015 INTENCIÓN DE VOTO REASIGNANDO LOS VOTOS A  CFK DE PRIMERA INSTANCIA</vt:lpstr>
      <vt:lpstr>  ESCENARIO ELECTORAL 2015  INTENCIÓN DE VOTO CANDIDATO-PARTIDO </vt:lpstr>
      <vt:lpstr>  ESCENARIO ELECTORAL 2015  INTENCIÓN DE VOTO CANDIDATO-PARTIDO SEGÚN ZONA Y NIVEL SOCIOECONÓMICO </vt:lpstr>
      <vt:lpstr>  ESCENARIO ELECTORAL 2015  INTENCIÓN DE VOTO CANDIDATO-PARTIDO SEGÚN EVALUACION DE GOBIERNO Y TIPO DE MEDIO </vt:lpstr>
      <vt:lpstr>  ESCENARIO ELECTORAL 2015  INTENCIÓN DE VOTO CANDIDATO-PARTIDO  TENDENCIA MAYO-NOVIEMBRE </vt:lpstr>
      <vt:lpstr>   ESCENARIO ELECTORAL 2015  Scioli-Massa  INTENCIÓN DE VOTO EN SEGUNDA VUELTA                                                           </vt:lpstr>
      <vt:lpstr>   ESCENARIO ELECTORAL 2015  Scioli-Massa INTENCIÓN DE VOTO EN SEGUNDA VUELTA TENDENCIA FEBRERO-NOVIEMBRE      </vt:lpstr>
      <vt:lpstr>   </vt:lpstr>
      <vt:lpstr>   </vt:lpstr>
      <vt:lpstr>   </vt:lpstr>
      <vt:lpstr>  </vt:lpstr>
      <vt:lpstr>  </vt:lpstr>
      <vt:lpstr>  ESCENARIO ELECTORAL 2015  CANDIDATO QUE SERA CAPAZ DE…    </vt:lpstr>
      <vt:lpstr>  ESCENARIO ELECTORAL 2015  EL CANDIDATO  …    </vt:lpstr>
      <vt:lpstr>  ESCENARIO ELECTORAL 2015  EL HECHO DE QUE UN CANDIDATO CREA EN DIOS…    </vt:lpstr>
      <vt:lpstr>  ESCENARIO ELECTORAL 2015  ECONOMISTA QUE DEBERIA SER CONVOCADO POR EL PROXIMO PRESIDENTE…    </vt:lpstr>
      <vt:lpstr>  ESCENARIO ELECTORAL 2015  OPINION SOBRE EL ALEJAMIENTO DE LILITA CARRIO DEL UNEN    </vt:lpstr>
      <vt:lpstr>  ESCENARIO ELECTORAL 2015  MEJOR FORMULA PARA ACOMPAÑAR A MACRI   BASE: VOTANTES A MACRI  </vt:lpstr>
      <vt:lpstr>  ESCENARIO ELECTORAL 2015  A QUIEN APOYARÁ CRISTINA PARA CANDIDATO A PRESIDENTE </vt:lpstr>
      <vt:lpstr>  OPINIONES Y EVALUACIONES POLÍTICAS PREFERENCIAS: EL PROXIMO GOBIERNO DEBERA DEROGAR,MODIFICAR O NO MODIFICAR LAS SIGUIENTES MEDIDAS Y LEYES </vt:lpstr>
      <vt:lpstr>  OPINIONES Y EVALUACIONES POLÍTICAS  MASSA VA A DEROGAR,MODIFICAR O NO MODIFICAR LAS SIGUIENTES MEDIDAS Y LEYES </vt:lpstr>
      <vt:lpstr>  OPINIONES Y EVALUACIONES POLÍTICAS MACRI VA A DEROGAR,MODIFICAR O NO MODIFICAR LAS SIGUIENTES MEDIDAS Y LEYES </vt:lpstr>
      <vt:lpstr>  OPINIONES Y EVALUACIONES POLÍTICAS SCIOLI VA A DEROGAR,MODIFICAR O NO MODIFICAR LAS SIGUIENTES MEDIDAS Y LEYES </vt:lpstr>
      <vt:lpstr>  OPINIONES Y EVALUACIONES POLÍTICAS  POSICIONAMIENTO COMPARATIVO: PREFERENCIA POR DEROGAR  (RESPONDENTE-MASSA-MACRI-SCIOLI)  </vt:lpstr>
      <vt:lpstr>  OPINIONES Y EVALUACIONES POLÍTICAS  POSICIONAMIENTO COMPARATIVO: PREFERENCIA POR DEROGAR  (RESPONDENTE-MASSA-MACRI-SCIOLI)</vt:lpstr>
      <vt:lpstr>  OPINIONES Y EVALUACIONES POLÍTICAS  POSICIONAMIENTO COMPARATIVO: PREFERENCIA POR MODIFICAR (RESPONDENTE-MASSA-MACRI-SCIOLI)</vt:lpstr>
      <vt:lpstr>  OPINIONES Y EVALUACIONES POLÍTICAS  POSICIONAMIENTO COMPARATIVO: PREFERENCIA POR MODIFICAR (RESPONDENTE-MASSA-MACRI-SCIOLI)</vt:lpstr>
      <vt:lpstr>  OPINIONES Y EVALUACIONES POLÍTICAS  POSICIONAMIENTO COMPARATIVO: PREFERENCIA POR NO MODIFICAR (RESPONDENTE-MASSA-MACRI-SCIOLI)</vt:lpstr>
      <vt:lpstr>  OPINIONES Y EVALUACIONES POLÍTICAS  POSICIONAMIENTO COMPARATIVO: PREFERENCIA POR NO MODIFICAR (RESPONDENTE-MASSA-MACRI-SCIOLI)</vt:lpstr>
      <vt:lpstr>  OPINIONES Y EVALUACIONES POLÍTICAS  TIPOLOGIA POLÍTICA: DEROGADORES, MODIFICADORES Y CONTINUADORES</vt:lpstr>
      <vt:lpstr>  OPINIONES Y EVALUACIONES POLÍTICAS  VOTO A PRESIDENTE SEGUN TIPOLOGIA POLITICA</vt:lpstr>
      <vt:lpstr>  ESCENARIO ELECTORAL 2015  CAPITAL FEDERAL EVALUACION DE DIRIGENTES </vt:lpstr>
      <vt:lpstr>  ESCENARIO ELECTORAL 2015  CAPITAL FEDERAL EVALUACION DE DIRIGENTES </vt:lpstr>
      <vt:lpstr>  ESCENARIO ELECTORAL 2015  CAPITAL FEDERAL INTENCION DE VOTO A JEFE DE GOBIERNO 2015</vt:lpstr>
      <vt:lpstr>  ESCENARIO ELECTORAL 2015  PROVINCIA DE BUENOS AIRES EVALUACION DE DIRIGENTES</vt:lpstr>
      <vt:lpstr>  ESCENARIO ELECTORAL 2015  PROVINCIA DE BUENOS AIRES EVALUACION DE DIRIGENTES</vt:lpstr>
      <vt:lpstr>  ESCENARIO ELECTORAL 2015  PROVINCIA DE BUENOS AIRES INTENCION DE VOTO A GOBERNADOR 2015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ENCUESTA PILOTO- 35 CASOS PRINCIPALES RESULTADOS</dc:title>
  <dc:creator>Roberto</dc:creator>
  <cp:lastModifiedBy>Victoria</cp:lastModifiedBy>
  <cp:revision>1025</cp:revision>
  <cp:lastPrinted>2014-11-14T14:59:13Z</cp:lastPrinted>
  <dcterms:created xsi:type="dcterms:W3CDTF">2013-12-17T14:56:31Z</dcterms:created>
  <dcterms:modified xsi:type="dcterms:W3CDTF">2014-12-16T14:54:02Z</dcterms:modified>
</cp:coreProperties>
</file>