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355" r:id="rId3"/>
    <p:sldId id="624" r:id="rId4"/>
    <p:sldId id="625" r:id="rId5"/>
    <p:sldId id="690" r:id="rId6"/>
    <p:sldId id="626" r:id="rId7"/>
    <p:sldId id="491" r:id="rId8"/>
    <p:sldId id="390" r:id="rId9"/>
    <p:sldId id="638" r:id="rId10"/>
    <p:sldId id="641" r:id="rId11"/>
    <p:sldId id="627" r:id="rId12"/>
    <p:sldId id="392" r:id="rId13"/>
    <p:sldId id="540" r:id="rId14"/>
    <p:sldId id="541" r:id="rId15"/>
    <p:sldId id="542" r:id="rId16"/>
    <p:sldId id="631" r:id="rId17"/>
    <p:sldId id="286" r:id="rId18"/>
    <p:sldId id="632" r:id="rId19"/>
    <p:sldId id="634" r:id="rId20"/>
    <p:sldId id="635" r:id="rId21"/>
    <p:sldId id="637" r:id="rId22"/>
    <p:sldId id="636" r:id="rId23"/>
    <p:sldId id="639" r:id="rId24"/>
    <p:sldId id="640" r:id="rId25"/>
    <p:sldId id="564" r:id="rId26"/>
    <p:sldId id="589" r:id="rId27"/>
    <p:sldId id="423" r:id="rId28"/>
    <p:sldId id="598" r:id="rId29"/>
    <p:sldId id="553" r:id="rId30"/>
    <p:sldId id="682" r:id="rId31"/>
    <p:sldId id="654" r:id="rId32"/>
    <p:sldId id="666" r:id="rId33"/>
    <p:sldId id="657" r:id="rId34"/>
    <p:sldId id="653" r:id="rId35"/>
    <p:sldId id="504" r:id="rId36"/>
    <p:sldId id="683" r:id="rId37"/>
    <p:sldId id="658" r:id="rId38"/>
    <p:sldId id="659" r:id="rId39"/>
    <p:sldId id="660" r:id="rId40"/>
    <p:sldId id="503" r:id="rId41"/>
    <p:sldId id="689" r:id="rId42"/>
    <p:sldId id="595" r:id="rId43"/>
    <p:sldId id="620" r:id="rId44"/>
    <p:sldId id="684" r:id="rId45"/>
    <p:sldId id="621" r:id="rId46"/>
    <p:sldId id="685" r:id="rId47"/>
    <p:sldId id="622" r:id="rId48"/>
    <p:sldId id="686" r:id="rId49"/>
    <p:sldId id="667" r:id="rId50"/>
    <p:sldId id="668" r:id="rId51"/>
    <p:sldId id="670" r:id="rId52"/>
    <p:sldId id="671" r:id="rId53"/>
    <p:sldId id="672" r:id="rId54"/>
    <p:sldId id="673" r:id="rId55"/>
    <p:sldId id="674" r:id="rId56"/>
    <p:sldId id="680" r:id="rId57"/>
    <p:sldId id="681" r:id="rId58"/>
    <p:sldId id="687" r:id="rId59"/>
    <p:sldId id="688" r:id="rId60"/>
    <p:sldId id="675" r:id="rId61"/>
    <p:sldId id="669" r:id="rId62"/>
    <p:sldId id="676" r:id="rId63"/>
    <p:sldId id="677" r:id="rId64"/>
    <p:sldId id="678" r:id="rId65"/>
    <p:sldId id="679" r:id="rId66"/>
  </p:sldIdLst>
  <p:sldSz cx="9906000" cy="6858000" type="A4"/>
  <p:notesSz cx="7010400" cy="92964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74" y="-22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65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5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4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6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2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3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4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5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6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7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8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9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0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1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2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Hoja2!$O$30</c:f>
              <c:strCache>
                <c:ptCount val="1"/>
                <c:pt idx="0">
                  <c:v> Que se sucedan cacerolazos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Hoja2!$P$29:$U$29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Hoja2!$P$30:$U$30</c:f>
              <c:numCache>
                <c:formatCode>General</c:formatCode>
                <c:ptCount val="6"/>
                <c:pt idx="0">
                  <c:v>70.8</c:v>
                </c:pt>
                <c:pt idx="1">
                  <c:v>53.9</c:v>
                </c:pt>
                <c:pt idx="2">
                  <c:v>48.6</c:v>
                </c:pt>
                <c:pt idx="3">
                  <c:v>43.9</c:v>
                </c:pt>
                <c:pt idx="4">
                  <c:v>54.2</c:v>
                </c:pt>
                <c:pt idx="5">
                  <c:v>40.200000000000003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Hoja2!$O$31</c:f>
              <c:strCache>
                <c:ptCount val="1"/>
                <c:pt idx="0">
                  <c:v>  Más cambios de ministros y funcionarios  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6.0892937390193431E-3"/>
                  <c:y val="3.32772249624255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Hoja2!$P$29:$U$29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Hoja2!$P$31:$U$31</c:f>
              <c:numCache>
                <c:formatCode>General</c:formatCode>
                <c:ptCount val="6"/>
                <c:pt idx="0">
                  <c:v>47.3</c:v>
                </c:pt>
                <c:pt idx="1">
                  <c:v>33</c:v>
                </c:pt>
                <c:pt idx="2">
                  <c:v>23.4</c:v>
                </c:pt>
                <c:pt idx="3">
                  <c:v>21</c:v>
                </c:pt>
                <c:pt idx="4">
                  <c:v>22.2</c:v>
                </c:pt>
                <c:pt idx="5">
                  <c:v>23.5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Hoja2!$O$32</c:f>
              <c:strCache>
                <c:ptCount val="1"/>
                <c:pt idx="0">
                  <c:v>  Que se unifique la CGT como opositora 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1.6745557782303192E-2"/>
                  <c:y val="9.9831674887276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879498390832319E-2"/>
                  <c:y val="1.3310889984970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3491115564606384E-2"/>
                  <c:y val="1.663861248121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Hoja2!$P$29:$U$29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Hoja2!$P$32:$U$32</c:f>
              <c:numCache>
                <c:formatCode>General</c:formatCode>
                <c:ptCount val="6"/>
                <c:pt idx="0">
                  <c:v>23.1</c:v>
                </c:pt>
                <c:pt idx="1">
                  <c:v>38.299999999999997</c:v>
                </c:pt>
                <c:pt idx="2">
                  <c:v>29.9</c:v>
                </c:pt>
                <c:pt idx="3">
                  <c:v>20.6</c:v>
                </c:pt>
                <c:pt idx="4">
                  <c:v>20.9</c:v>
                </c:pt>
                <c:pt idx="5">
                  <c:v>21.5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Hoja2!$O$33</c:f>
              <c:strCache>
                <c:ptCount val="1"/>
                <c:pt idx="0">
                  <c:v> Renuncia del Vicepresidente Boudou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Hoja2!$P$29:$U$29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Hoja2!$P$33:$U$33</c:f>
              <c:numCache>
                <c:formatCode>General</c:formatCode>
                <c:ptCount val="6"/>
                <c:pt idx="0">
                  <c:v>10.6</c:v>
                </c:pt>
                <c:pt idx="1">
                  <c:v>16</c:v>
                </c:pt>
                <c:pt idx="2">
                  <c:v>10.5</c:v>
                </c:pt>
                <c:pt idx="3">
                  <c:v>11.9</c:v>
                </c:pt>
                <c:pt idx="4">
                  <c:v>11.9</c:v>
                </c:pt>
                <c:pt idx="5">
                  <c:v>8.1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Hoja2!$O$34</c:f>
              <c:strCache>
                <c:ptCount val="1"/>
                <c:pt idx="0">
                  <c:v> Renuncia de la Presidenta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7.6116171737741793E-3"/>
                  <c:y val="3.993266995491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Hoja2!$P$29:$U$29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Hoja2!$P$34:$U$34</c:f>
              <c:numCache>
                <c:formatCode>General</c:formatCode>
                <c:ptCount val="6"/>
                <c:pt idx="0">
                  <c:v>9.6</c:v>
                </c:pt>
                <c:pt idx="1">
                  <c:v>8.4</c:v>
                </c:pt>
                <c:pt idx="2">
                  <c:v>2.7</c:v>
                </c:pt>
                <c:pt idx="3">
                  <c:v>2.7</c:v>
                </c:pt>
                <c:pt idx="4">
                  <c:v>4.4000000000000004</c:v>
                </c:pt>
                <c:pt idx="5">
                  <c:v>4.2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264320"/>
        <c:axId val="68265856"/>
      </c:lineChart>
      <c:catAx>
        <c:axId val="68264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265856"/>
        <c:crosses val="autoZero"/>
        <c:auto val="1"/>
        <c:lblAlgn val="ctr"/>
        <c:lblOffset val="100"/>
        <c:noMultiLvlLbl val="0"/>
      </c:catAx>
      <c:valAx>
        <c:axId val="68265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2643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997600760027699E-2"/>
          <c:y val="4.418913307478356E-2"/>
          <c:w val="0.92450751171440992"/>
          <c:h val="0.58977615857719279"/>
        </c:manualLayout>
      </c:layout>
      <c:lineChart>
        <c:grouping val="standard"/>
        <c:varyColors val="0"/>
        <c:ser>
          <c:idx val="0"/>
          <c:order val="0"/>
          <c:tx>
            <c:strRef>
              <c:f>Hoja2!$O$53</c:f>
              <c:strCache>
                <c:ptCount val="1"/>
                <c:pt idx="0">
                  <c:v>  Incremento de sueldo menor a la inflación  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2.047143571349215E-2"/>
                  <c:y val="7.198746624524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Hoja2!$P$52:$U$52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Hoja2!$P$53:$U$53</c:f>
              <c:numCache>
                <c:formatCode>General</c:formatCode>
                <c:ptCount val="6"/>
                <c:pt idx="0">
                  <c:v>81.7</c:v>
                </c:pt>
                <c:pt idx="1">
                  <c:v>68.3</c:v>
                </c:pt>
                <c:pt idx="2">
                  <c:v>67.900000000000006</c:v>
                </c:pt>
                <c:pt idx="3">
                  <c:v>65.099999999999994</c:v>
                </c:pt>
                <c:pt idx="4">
                  <c:v>79.7</c:v>
                </c:pt>
                <c:pt idx="5">
                  <c:v>66.400000000000006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Hoja2!$O$54</c:f>
              <c:strCache>
                <c:ptCount val="1"/>
                <c:pt idx="0">
                  <c:v>  Sufrir algún tipo de delito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0"/>
                  <c:y val="-3.2394359810361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643968130525178E-2"/>
                  <c:y val="-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1494516482295618E-3"/>
                  <c:y val="-3.2394359810361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Hoja2!$P$52:$U$52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Hoja2!$P$54:$U$54</c:f>
              <c:numCache>
                <c:formatCode>General</c:formatCode>
                <c:ptCount val="6"/>
                <c:pt idx="0">
                  <c:v>74.2</c:v>
                </c:pt>
                <c:pt idx="1">
                  <c:v>71.400000000000006</c:v>
                </c:pt>
                <c:pt idx="2">
                  <c:v>72.599999999999994</c:v>
                </c:pt>
                <c:pt idx="3">
                  <c:v>74.400000000000006</c:v>
                </c:pt>
                <c:pt idx="4">
                  <c:v>80.599999999999994</c:v>
                </c:pt>
                <c:pt idx="5">
                  <c:v>70.8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Hoja2!$O$55</c:f>
              <c:strCache>
                <c:ptCount val="1"/>
                <c:pt idx="0">
                  <c:v> Sufrir cortes de electricidad  </c:v>
                </c:pt>
              </c:strCache>
            </c:strRef>
          </c:tx>
          <c:marker>
            <c:symbol val="none"/>
          </c:marker>
          <c:cat>
            <c:strRef>
              <c:f>Hoja2!$P$52:$U$52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Hoja2!$P$55:$U$55</c:f>
              <c:numCache>
                <c:formatCode>General</c:formatCode>
                <c:ptCount val="6"/>
                <c:pt idx="0">
                  <c:v>74</c:v>
                </c:pt>
                <c:pt idx="1">
                  <c:v>55.7</c:v>
                </c:pt>
                <c:pt idx="2">
                  <c:v>57.8</c:v>
                </c:pt>
                <c:pt idx="3">
                  <c:v>58</c:v>
                </c:pt>
                <c:pt idx="4">
                  <c:v>70.8</c:v>
                </c:pt>
                <c:pt idx="5">
                  <c:v>69.3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Hoja2!$O$56</c:f>
              <c:strCache>
                <c:ptCount val="1"/>
                <c:pt idx="0">
                  <c:v>  Sufrir inconvenientes con el transporte publico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Hoja2!$P$52:$U$52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Hoja2!$P$56:$U$56</c:f>
              <c:numCache>
                <c:formatCode>General</c:formatCode>
                <c:ptCount val="6"/>
                <c:pt idx="0">
                  <c:v>62.3</c:v>
                </c:pt>
                <c:pt idx="1">
                  <c:v>58.3</c:v>
                </c:pt>
                <c:pt idx="2">
                  <c:v>58.3</c:v>
                </c:pt>
                <c:pt idx="3">
                  <c:v>50.3</c:v>
                </c:pt>
                <c:pt idx="4">
                  <c:v>52.5</c:v>
                </c:pt>
                <c:pt idx="5">
                  <c:v>46.6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Hoja2!$O$57</c:f>
              <c:strCache>
                <c:ptCount val="1"/>
                <c:pt idx="0">
                  <c:v>  Quedarse sin trabajo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Hoja2!$P$52:$U$52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Hoja2!$P$57:$U$57</c:f>
              <c:numCache>
                <c:formatCode>General</c:formatCode>
                <c:ptCount val="6"/>
                <c:pt idx="0">
                  <c:v>28.7</c:v>
                </c:pt>
                <c:pt idx="1">
                  <c:v>33</c:v>
                </c:pt>
                <c:pt idx="2">
                  <c:v>38.6</c:v>
                </c:pt>
                <c:pt idx="3">
                  <c:v>38.299999999999997</c:v>
                </c:pt>
                <c:pt idx="4">
                  <c:v>46</c:v>
                </c:pt>
                <c:pt idx="5">
                  <c:v>32.299999999999997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952832"/>
        <c:axId val="68954368"/>
      </c:lineChart>
      <c:catAx>
        <c:axId val="6895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954368"/>
        <c:crosses val="autoZero"/>
        <c:auto val="1"/>
        <c:lblAlgn val="ctr"/>
        <c:lblOffset val="100"/>
        <c:noMultiLvlLbl val="0"/>
      </c:catAx>
      <c:valAx>
        <c:axId val="6895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9528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6456038614757076E-3"/>
          <c:y val="0.7177529674462334"/>
          <c:w val="0.97260287051438732"/>
          <c:h val="0.258366435538841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770350229284874E-2"/>
          <c:y val="5.6756765588137269E-2"/>
          <c:w val="0.9342296497707151"/>
          <c:h val="0.6497275721673994"/>
        </c:manualLayout>
      </c:layout>
      <c:lineChart>
        <c:grouping val="standard"/>
        <c:varyColors val="0"/>
        <c:ser>
          <c:idx val="0"/>
          <c:order val="0"/>
          <c:tx>
            <c:strRef>
              <c:f>Hoja4!$C$82</c:f>
              <c:strCache>
                <c:ptCount val="1"/>
                <c:pt idx="0">
                  <c:v>ALTO RIESGO ECONOMICO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1.5204249336280642E-3"/>
                  <c:y val="-2.420754992364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408498672561284E-3"/>
                  <c:y val="-2.7665771341310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Hoja4!$D$81:$I$81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Hoja4!$D$82:$I$82</c:f>
              <c:numCache>
                <c:formatCode>General</c:formatCode>
                <c:ptCount val="6"/>
                <c:pt idx="0">
                  <c:v>62.4</c:v>
                </c:pt>
                <c:pt idx="1">
                  <c:v>64.900000000000006</c:v>
                </c:pt>
                <c:pt idx="2">
                  <c:v>64.5</c:v>
                </c:pt>
                <c:pt idx="3">
                  <c:v>66.5</c:v>
                </c:pt>
                <c:pt idx="4">
                  <c:v>75.400000000000006</c:v>
                </c:pt>
                <c:pt idx="5">
                  <c:v>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Hoja4!$C$83</c:f>
              <c:strCache>
                <c:ptCount val="1"/>
                <c:pt idx="0">
                  <c:v>ALTO RIESGO SOCIAL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1.5204249336280642E-3"/>
                  <c:y val="5.5331542682621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1225496017683858E-3"/>
                  <c:y val="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Hoja4!$D$81:$I$81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Hoja4!$D$83:$I$83</c:f>
              <c:numCache>
                <c:formatCode>General</c:formatCode>
                <c:ptCount val="6"/>
                <c:pt idx="0">
                  <c:v>57.1</c:v>
                </c:pt>
                <c:pt idx="1">
                  <c:v>65.7</c:v>
                </c:pt>
                <c:pt idx="2">
                  <c:v>63</c:v>
                </c:pt>
                <c:pt idx="3">
                  <c:v>55</c:v>
                </c:pt>
                <c:pt idx="4">
                  <c:v>59</c:v>
                </c:pt>
                <c:pt idx="5">
                  <c:v>53.1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Hoja4!$C$84</c:f>
              <c:strCache>
                <c:ptCount val="1"/>
                <c:pt idx="0">
                  <c:v>ALTO RIESGO PERSONAL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Hoja4!$D$81:$I$81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Hoja4!$D$84:$I$84</c:f>
              <c:numCache>
                <c:formatCode>General</c:formatCode>
                <c:ptCount val="6"/>
                <c:pt idx="0">
                  <c:v>35.200000000000003</c:v>
                </c:pt>
                <c:pt idx="1">
                  <c:v>35.299999999999997</c:v>
                </c:pt>
                <c:pt idx="2">
                  <c:v>38.299999999999997</c:v>
                </c:pt>
                <c:pt idx="3">
                  <c:v>38.6</c:v>
                </c:pt>
                <c:pt idx="4">
                  <c:v>52.6</c:v>
                </c:pt>
                <c:pt idx="5">
                  <c:v>40.9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Hoja4!$C$85</c:f>
              <c:strCache>
                <c:ptCount val="1"/>
                <c:pt idx="0">
                  <c:v>ALTO RIESGO POLITICO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Hoja4!$D$81:$I$81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Hoja4!$D$85:$I$85</c:f>
              <c:numCache>
                <c:formatCode>General</c:formatCode>
                <c:ptCount val="6"/>
                <c:pt idx="0">
                  <c:v>3.9</c:v>
                </c:pt>
                <c:pt idx="1">
                  <c:v>8.4</c:v>
                </c:pt>
                <c:pt idx="2">
                  <c:v>3.7</c:v>
                </c:pt>
                <c:pt idx="3">
                  <c:v>4.2</c:v>
                </c:pt>
                <c:pt idx="4">
                  <c:v>4.4000000000000004</c:v>
                </c:pt>
                <c:pt idx="5">
                  <c:v>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652288"/>
        <c:axId val="70653824"/>
      </c:lineChart>
      <c:catAx>
        <c:axId val="7065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653824"/>
        <c:crosses val="autoZero"/>
        <c:auto val="1"/>
        <c:lblAlgn val="ctr"/>
        <c:lblOffset val="100"/>
        <c:noMultiLvlLbl val="0"/>
      </c:catAx>
      <c:valAx>
        <c:axId val="70653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6522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Hoja1!$C$98</c:f>
              <c:strCache>
                <c:ptCount val="1"/>
                <c:pt idx="0">
                  <c:v>Tiene capacidad de ahorro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Hoja1!$D$97:$I$97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Hoja1!$D$98:$I$98</c:f>
              <c:numCache>
                <c:formatCode>General</c:formatCode>
                <c:ptCount val="6"/>
                <c:pt idx="0">
                  <c:v>29.9</c:v>
                </c:pt>
                <c:pt idx="1">
                  <c:v>27.2</c:v>
                </c:pt>
                <c:pt idx="2">
                  <c:v>22.7</c:v>
                </c:pt>
                <c:pt idx="3">
                  <c:v>20.9</c:v>
                </c:pt>
                <c:pt idx="4">
                  <c:v>23.5</c:v>
                </c:pt>
                <c:pt idx="5">
                  <c:v>24.4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Hoja1!$C$99</c:f>
              <c:strCache>
                <c:ptCount val="1"/>
                <c:pt idx="0">
                  <c:v>No tiene capacidad ahorro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Hoja1!$D$97:$I$97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Hoja1!$D$99:$I$99</c:f>
              <c:numCache>
                <c:formatCode>General</c:formatCode>
                <c:ptCount val="6"/>
                <c:pt idx="0">
                  <c:v>69.5</c:v>
                </c:pt>
                <c:pt idx="1">
                  <c:v>68.8</c:v>
                </c:pt>
                <c:pt idx="2">
                  <c:v>76.900000000000006</c:v>
                </c:pt>
                <c:pt idx="3">
                  <c:v>74.7</c:v>
                </c:pt>
                <c:pt idx="4">
                  <c:v>74.5</c:v>
                </c:pt>
                <c:pt idx="5">
                  <c:v>72.5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809216"/>
        <c:axId val="84810752"/>
      </c:lineChart>
      <c:catAx>
        <c:axId val="84809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810752"/>
        <c:crosses val="autoZero"/>
        <c:auto val="1"/>
        <c:lblAlgn val="ctr"/>
        <c:lblOffset val="100"/>
        <c:noMultiLvlLbl val="0"/>
      </c:catAx>
      <c:valAx>
        <c:axId val="84810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8092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aseline="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Hoja4!$C$108</c:f>
              <c:strCache>
                <c:ptCount val="1"/>
                <c:pt idx="0">
                  <c:v>  El dinero extra lo gastaría en diversos consumos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4.80011490038816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001149003881671E-3"/>
                  <c:y val="-1.383092726021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Hoja4!$D$107:$I$107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Hoja4!$D$108:$I$108</c:f>
              <c:numCache>
                <c:formatCode>General</c:formatCode>
                <c:ptCount val="6"/>
                <c:pt idx="0">
                  <c:v>50.8</c:v>
                </c:pt>
                <c:pt idx="1">
                  <c:v>42.2</c:v>
                </c:pt>
                <c:pt idx="2">
                  <c:v>51.6</c:v>
                </c:pt>
                <c:pt idx="3">
                  <c:v>41.8</c:v>
                </c:pt>
                <c:pt idx="4">
                  <c:v>52.5</c:v>
                </c:pt>
                <c:pt idx="5">
                  <c:v>50.2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Hoja4!$C$109</c:f>
              <c:strCache>
                <c:ptCount val="1"/>
                <c:pt idx="0">
                  <c:v> Con el dinero extra compraría algún producto importante o durable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3.0400727702458389E-2"/>
                  <c:y val="-2.4204122705372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Hoja4!$D$107:$I$107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Hoja4!$D$109:$I$109</c:f>
              <c:numCache>
                <c:formatCode>General</c:formatCode>
                <c:ptCount val="6"/>
                <c:pt idx="0">
                  <c:v>55.5</c:v>
                </c:pt>
                <c:pt idx="1">
                  <c:v>48.6</c:v>
                </c:pt>
                <c:pt idx="2">
                  <c:v>43.8</c:v>
                </c:pt>
                <c:pt idx="3">
                  <c:v>43.2</c:v>
                </c:pt>
                <c:pt idx="4">
                  <c:v>49</c:v>
                </c:pt>
                <c:pt idx="5">
                  <c:v>40.799999999999997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Hoja4!$C$110</c:f>
              <c:strCache>
                <c:ptCount val="1"/>
                <c:pt idx="0">
                  <c:v> Con el dinero extra compraría dólares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4.8001149003881671E-3"/>
                  <c:y val="3.1119586335479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4003447011645E-2"/>
                  <c:y val="-4.149278178063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6002298007763342E-3"/>
                  <c:y val="2.7661854520426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Hoja4!$D$107:$I$107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Hoja4!$D$110:$I$110</c:f>
              <c:numCache>
                <c:formatCode>General</c:formatCode>
                <c:ptCount val="6"/>
                <c:pt idx="0">
                  <c:v>31.9</c:v>
                </c:pt>
                <c:pt idx="1">
                  <c:v>37.4</c:v>
                </c:pt>
                <c:pt idx="2">
                  <c:v>42.2</c:v>
                </c:pt>
                <c:pt idx="3">
                  <c:v>45.1</c:v>
                </c:pt>
                <c:pt idx="4">
                  <c:v>45.5</c:v>
                </c:pt>
                <c:pt idx="5">
                  <c:v>33.299999999999997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Hoja4!$C$111</c:f>
              <c:strCache>
                <c:ptCount val="1"/>
                <c:pt idx="0">
                  <c:v>  El dinero extra lo pondría en un Plazo Fijo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Hoja4!$D$107:$I$107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Hoja4!$D$111:$I$111</c:f>
              <c:numCache>
                <c:formatCode>General</c:formatCode>
                <c:ptCount val="6"/>
                <c:pt idx="0">
                  <c:v>12.1</c:v>
                </c:pt>
                <c:pt idx="1">
                  <c:v>15</c:v>
                </c:pt>
                <c:pt idx="2">
                  <c:v>23.8</c:v>
                </c:pt>
                <c:pt idx="3">
                  <c:v>18.7</c:v>
                </c:pt>
                <c:pt idx="4">
                  <c:v>16.8</c:v>
                </c:pt>
                <c:pt idx="5">
                  <c:v>11.3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497344"/>
        <c:axId val="85498880"/>
      </c:lineChart>
      <c:catAx>
        <c:axId val="85497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5498880"/>
        <c:crosses val="autoZero"/>
        <c:auto val="1"/>
        <c:lblAlgn val="ctr"/>
        <c:lblOffset val="100"/>
        <c:noMultiLvlLbl val="0"/>
      </c:catAx>
      <c:valAx>
        <c:axId val="85498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4973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7126948550579483E-2"/>
          <c:y val="0.68473817074551968"/>
          <c:w val="0.97134658971364352"/>
          <c:h val="0.2945154383641606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49490132369061E-2"/>
          <c:y val="5.1400554097404488E-2"/>
          <c:w val="0.92738391243369556"/>
          <c:h val="0.52728091935093213"/>
        </c:manualLayout>
      </c:layout>
      <c:lineChart>
        <c:grouping val="standard"/>
        <c:varyColors val="0"/>
        <c:ser>
          <c:idx val="0"/>
          <c:order val="0"/>
          <c:tx>
            <c:strRef>
              <c:f>Hoja4!$C$119</c:f>
              <c:strCache>
                <c:ptCount val="1"/>
                <c:pt idx="0">
                  <c:v>  Piensa tomar algún préstamo/crédito personal </c:v>
                </c:pt>
              </c:strCache>
            </c:strRef>
          </c:tx>
          <c:marker>
            <c:symbol val="none"/>
          </c:marker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Hoja4!$D$119:$I$119</c:f>
              <c:numCache>
                <c:formatCode>General</c:formatCode>
                <c:ptCount val="6"/>
                <c:pt idx="0">
                  <c:v>4.9000000000000004</c:v>
                </c:pt>
                <c:pt idx="1">
                  <c:v>5.2</c:v>
                </c:pt>
                <c:pt idx="2">
                  <c:v>2.5</c:v>
                </c:pt>
                <c:pt idx="3">
                  <c:v>4.8</c:v>
                </c:pt>
                <c:pt idx="4">
                  <c:v>4.8</c:v>
                </c:pt>
                <c:pt idx="5">
                  <c:v>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Hoja4!$C$120</c:f>
              <c:strCache>
                <c:ptCount val="1"/>
                <c:pt idx="0">
                  <c:v> Piensa comprar algún electrodoméstico para su hogar 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3.0941984874729425E-3"/>
                  <c:y val="-7.0470032341305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7617508085326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Hoja4!$D$120:$I$120</c:f>
              <c:numCache>
                <c:formatCode>General</c:formatCode>
                <c:ptCount val="6"/>
                <c:pt idx="0">
                  <c:v>26.2</c:v>
                </c:pt>
                <c:pt idx="1">
                  <c:v>11.5</c:v>
                </c:pt>
                <c:pt idx="2">
                  <c:v>12.8</c:v>
                </c:pt>
                <c:pt idx="3">
                  <c:v>18.2</c:v>
                </c:pt>
                <c:pt idx="4">
                  <c:v>19.2</c:v>
                </c:pt>
                <c:pt idx="5">
                  <c:v>19.8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Hoja4!$C$121</c:f>
              <c:strCache>
                <c:ptCount val="1"/>
                <c:pt idx="0">
                  <c:v>  Piensa realizar refacciones o ampliaciones en su vivienda 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6.188396974945885E-3"/>
                  <c:y val="3.5235016170652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2825954624188283E-3"/>
                  <c:y val="3.8758517787718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Hoja4!$D$121:$I$121</c:f>
              <c:numCache>
                <c:formatCode>General</c:formatCode>
                <c:ptCount val="6"/>
                <c:pt idx="0">
                  <c:v>19.5</c:v>
                </c:pt>
                <c:pt idx="1">
                  <c:v>14.5</c:v>
                </c:pt>
                <c:pt idx="2">
                  <c:v>10.199999999999999</c:v>
                </c:pt>
                <c:pt idx="3">
                  <c:v>17.600000000000001</c:v>
                </c:pt>
                <c:pt idx="4">
                  <c:v>16.7</c:v>
                </c:pt>
                <c:pt idx="5">
                  <c:v>15.1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Hoja4!$C$122</c:f>
              <c:strCache>
                <c:ptCount val="1"/>
                <c:pt idx="0">
                  <c:v>  Piensa comprar un auto  </c:v>
                </c:pt>
              </c:strCache>
            </c:strRef>
          </c:tx>
          <c:marker>
            <c:symbol val="none"/>
          </c:marker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Hoja4!$D$122:$I$122</c:f>
              <c:numCache>
                <c:formatCode>General</c:formatCode>
                <c:ptCount val="6"/>
                <c:pt idx="0">
                  <c:v>6</c:v>
                </c:pt>
                <c:pt idx="1">
                  <c:v>5.2</c:v>
                </c:pt>
                <c:pt idx="2">
                  <c:v>3.6</c:v>
                </c:pt>
                <c:pt idx="3">
                  <c:v>4.4000000000000004</c:v>
                </c:pt>
                <c:pt idx="4">
                  <c:v>3.2</c:v>
                </c:pt>
                <c:pt idx="5">
                  <c:v>5.5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Hoja4!$C$123</c:f>
              <c:strCache>
                <c:ptCount val="1"/>
                <c:pt idx="0">
                  <c:v> Piensa tomar un crédito hipotecario o comprar una vivienda  </c:v>
                </c:pt>
              </c:strCache>
            </c:strRef>
          </c:tx>
          <c:marker>
            <c:symbol val="none"/>
          </c:marker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Hoja4!$D$123:$I$123</c:f>
              <c:numCache>
                <c:formatCode>General</c:formatCode>
                <c:ptCount val="6"/>
                <c:pt idx="0">
                  <c:v>1.4</c:v>
                </c:pt>
                <c:pt idx="1">
                  <c:v>7.2</c:v>
                </c:pt>
                <c:pt idx="2">
                  <c:v>1.6</c:v>
                </c:pt>
                <c:pt idx="3">
                  <c:v>2.8</c:v>
                </c:pt>
                <c:pt idx="4">
                  <c:v>3.3</c:v>
                </c:pt>
                <c:pt idx="5">
                  <c:v>3.4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Hoja4!$C$124</c:f>
              <c:strCache>
                <c:ptCount val="1"/>
                <c:pt idx="0">
                  <c:v>  Piensa irse de vacaciones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Hoja4!$D$118:$I$118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Hoja4!$D$124:$I$124</c:f>
              <c:numCache>
                <c:formatCode>General</c:formatCode>
                <c:ptCount val="6"/>
                <c:pt idx="0">
                  <c:v>34.799999999999997</c:v>
                </c:pt>
                <c:pt idx="1">
                  <c:v>27.5</c:v>
                </c:pt>
                <c:pt idx="2">
                  <c:v>21.7</c:v>
                </c:pt>
                <c:pt idx="3">
                  <c:v>30.4</c:v>
                </c:pt>
                <c:pt idx="4">
                  <c:v>37.700000000000003</c:v>
                </c:pt>
                <c:pt idx="5">
                  <c:v>38.299999999999997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14176"/>
        <c:axId val="85197184"/>
      </c:lineChart>
      <c:catAx>
        <c:axId val="85314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5197184"/>
        <c:crosses val="autoZero"/>
        <c:auto val="1"/>
        <c:lblAlgn val="ctr"/>
        <c:lblOffset val="100"/>
        <c:noMultiLvlLbl val="0"/>
      </c:catAx>
      <c:valAx>
        <c:axId val="85197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3141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67966626058541735"/>
          <c:w val="1"/>
          <c:h val="0.319174103897226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Hoja4!$D$134:$I$134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Hoja4!$D$135:$I$135</c:f>
              <c:numCache>
                <c:formatCode>General</c:formatCode>
                <c:ptCount val="6"/>
                <c:pt idx="0">
                  <c:v>48</c:v>
                </c:pt>
                <c:pt idx="1">
                  <c:v>60.7</c:v>
                </c:pt>
                <c:pt idx="2">
                  <c:v>69.400000000000006</c:v>
                </c:pt>
                <c:pt idx="3">
                  <c:v>54.1</c:v>
                </c:pt>
                <c:pt idx="4">
                  <c:v>64</c:v>
                </c:pt>
                <c:pt idx="5">
                  <c:v>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49952"/>
        <c:axId val="90751744"/>
      </c:lineChart>
      <c:catAx>
        <c:axId val="9074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751744"/>
        <c:crosses val="autoZero"/>
        <c:auto val="1"/>
        <c:lblAlgn val="ctr"/>
        <c:lblOffset val="100"/>
        <c:noMultiLvlLbl val="0"/>
      </c:catAx>
      <c:valAx>
        <c:axId val="9075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749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Hoja4!$D$169:$I$169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Hoja4!$D$170:$I$170</c:f>
              <c:numCache>
                <c:formatCode>General</c:formatCode>
                <c:ptCount val="6"/>
                <c:pt idx="0">
                  <c:v>56.8</c:v>
                </c:pt>
                <c:pt idx="1">
                  <c:v>66.599999999999994</c:v>
                </c:pt>
                <c:pt idx="2">
                  <c:v>61.7</c:v>
                </c:pt>
                <c:pt idx="3">
                  <c:v>58</c:v>
                </c:pt>
                <c:pt idx="4">
                  <c:v>67.8</c:v>
                </c:pt>
                <c:pt idx="5">
                  <c:v>55.3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20544"/>
        <c:axId val="93426432"/>
      </c:lineChart>
      <c:catAx>
        <c:axId val="9342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3426432"/>
        <c:crosses val="autoZero"/>
        <c:auto val="1"/>
        <c:lblAlgn val="ctr"/>
        <c:lblOffset val="100"/>
        <c:noMultiLvlLbl val="0"/>
      </c:catAx>
      <c:valAx>
        <c:axId val="93426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42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Hoja3!$D$123</c:f>
              <c:strCache>
                <c:ptCount val="1"/>
                <c:pt idx="0">
                  <c:v>Se necesitan Instituciones democráticas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Hoja3!$E$122:$J$122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mayo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Hoja3!$E$123:$J$123</c:f>
              <c:numCache>
                <c:formatCode>General</c:formatCode>
                <c:ptCount val="6"/>
                <c:pt idx="0">
                  <c:v>54.8</c:v>
                </c:pt>
                <c:pt idx="1">
                  <c:v>61.8</c:v>
                </c:pt>
                <c:pt idx="2">
                  <c:v>56.2</c:v>
                </c:pt>
                <c:pt idx="3">
                  <c:v>54.5</c:v>
                </c:pt>
                <c:pt idx="4">
                  <c:v>51.9</c:v>
                </c:pt>
                <c:pt idx="5">
                  <c:v>63.2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Hoja3!$D$124</c:f>
              <c:strCache>
                <c:ptCount val="1"/>
                <c:pt idx="0">
                  <c:v>Se necesita un Lider fuerte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Hoja3!$E$122:$J$122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mayo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Hoja3!$E$124:$J$124</c:f>
              <c:numCache>
                <c:formatCode>General</c:formatCode>
                <c:ptCount val="6"/>
                <c:pt idx="0">
                  <c:v>41.2</c:v>
                </c:pt>
                <c:pt idx="1">
                  <c:v>33.799999999999997</c:v>
                </c:pt>
                <c:pt idx="2">
                  <c:v>41.2</c:v>
                </c:pt>
                <c:pt idx="3">
                  <c:v>41.7</c:v>
                </c:pt>
                <c:pt idx="4">
                  <c:v>44.5</c:v>
                </c:pt>
                <c:pt idx="5">
                  <c:v>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195520"/>
        <c:axId val="95197056"/>
      </c:lineChart>
      <c:catAx>
        <c:axId val="9519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197056"/>
        <c:crosses val="autoZero"/>
        <c:auto val="1"/>
        <c:lblAlgn val="ctr"/>
        <c:lblOffset val="100"/>
        <c:noMultiLvlLbl val="0"/>
      </c:catAx>
      <c:valAx>
        <c:axId val="9519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1955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aseline="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Hoja3!$D$126</c:f>
              <c:strCache>
                <c:ptCount val="1"/>
                <c:pt idx="0">
                  <c:v>Es mejor la Democracia aunque haya desorden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Hoja3!$E$125:$J$125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mayo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Hoja3!$E$126:$J$126</c:f>
              <c:numCache>
                <c:formatCode>General</c:formatCode>
                <c:ptCount val="6"/>
                <c:pt idx="0">
                  <c:v>64.2</c:v>
                </c:pt>
                <c:pt idx="1">
                  <c:v>60.7</c:v>
                </c:pt>
                <c:pt idx="2">
                  <c:v>60.1</c:v>
                </c:pt>
                <c:pt idx="3">
                  <c:v>54.5</c:v>
                </c:pt>
                <c:pt idx="4">
                  <c:v>55.4</c:v>
                </c:pt>
                <c:pt idx="5">
                  <c:v>59.9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Hoja3!$D$127</c:f>
              <c:strCache>
                <c:ptCount val="1"/>
                <c:pt idx="0">
                  <c:v>Es mejor el Orden aunque se limiten las libertades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Hoja3!$E$125:$J$125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mayo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Hoja3!$E$127:$J$127</c:f>
              <c:numCache>
                <c:formatCode>General</c:formatCode>
                <c:ptCount val="6"/>
                <c:pt idx="0">
                  <c:v>32.1</c:v>
                </c:pt>
                <c:pt idx="1">
                  <c:v>33.1</c:v>
                </c:pt>
                <c:pt idx="2">
                  <c:v>36</c:v>
                </c:pt>
                <c:pt idx="3">
                  <c:v>41.7</c:v>
                </c:pt>
                <c:pt idx="4">
                  <c:v>42.5</c:v>
                </c:pt>
                <c:pt idx="5">
                  <c:v>34.4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774976"/>
        <c:axId val="95797248"/>
      </c:lineChart>
      <c:catAx>
        <c:axId val="9577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797248"/>
        <c:crosses val="autoZero"/>
        <c:auto val="1"/>
        <c:lblAlgn val="ctr"/>
        <c:lblOffset val="100"/>
        <c:noMultiLvlLbl val="0"/>
      </c:catAx>
      <c:valAx>
        <c:axId val="95797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7749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aseline="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3650524562617E-2"/>
          <c:y val="6.4814814814814811E-2"/>
          <c:w val="0.90286351706036749"/>
          <c:h val="0.5083391659375911"/>
        </c:manualLayout>
      </c:layout>
      <c:lineChart>
        <c:grouping val="standard"/>
        <c:varyColors val="0"/>
        <c:ser>
          <c:idx val="0"/>
          <c:order val="0"/>
          <c:tx>
            <c:strRef>
              <c:f>Hoja1!$C$176</c:f>
              <c:strCache>
                <c:ptCount val="1"/>
                <c:pt idx="0">
                  <c:v>El Estado debe intervenir en casi todos los sectores de la economía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Hoja1!$D$175:$J$175</c:f>
              <c:strCache>
                <c:ptCount val="7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  <c:pt idx="6">
                  <c:v>OCTUBRE</c:v>
                </c:pt>
              </c:strCache>
            </c:strRef>
          </c:cat>
          <c:val>
            <c:numRef>
              <c:f>Hoja1!$D$176:$J$176</c:f>
              <c:numCache>
                <c:formatCode>General</c:formatCode>
                <c:ptCount val="7"/>
                <c:pt idx="0">
                  <c:v>52.7</c:v>
                </c:pt>
                <c:pt idx="1">
                  <c:v>62.8</c:v>
                </c:pt>
                <c:pt idx="2">
                  <c:v>51.8</c:v>
                </c:pt>
                <c:pt idx="3">
                  <c:v>58.6</c:v>
                </c:pt>
                <c:pt idx="4">
                  <c:v>55</c:v>
                </c:pt>
                <c:pt idx="5">
                  <c:v>50.7</c:v>
                </c:pt>
                <c:pt idx="6">
                  <c:v>51.5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Hoja1!$C$177</c:f>
              <c:strCache>
                <c:ptCount val="1"/>
                <c:pt idx="0">
                  <c:v>El Estado debe intervenir solo en algunos sectores específicos de la economía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Hoja1!$D$175:$J$175</c:f>
              <c:strCache>
                <c:ptCount val="7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  <c:pt idx="6">
                  <c:v>OCTUBRE</c:v>
                </c:pt>
              </c:strCache>
            </c:strRef>
          </c:cat>
          <c:val>
            <c:numRef>
              <c:f>Hoja1!$D$177:$J$177</c:f>
              <c:numCache>
                <c:formatCode>General</c:formatCode>
                <c:ptCount val="7"/>
                <c:pt idx="0">
                  <c:v>36.4</c:v>
                </c:pt>
                <c:pt idx="1">
                  <c:v>30</c:v>
                </c:pt>
                <c:pt idx="2">
                  <c:v>34.799999999999997</c:v>
                </c:pt>
                <c:pt idx="3">
                  <c:v>33.9</c:v>
                </c:pt>
                <c:pt idx="4">
                  <c:v>33</c:v>
                </c:pt>
                <c:pt idx="5">
                  <c:v>43.4</c:v>
                </c:pt>
                <c:pt idx="6">
                  <c:v>38.1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Hoja1!$C$178</c:f>
              <c:strCache>
                <c:ptCount val="1"/>
                <c:pt idx="0">
                  <c:v>El Estado no debe intervenir en la economía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Hoja1!$D$175:$J$175</c:f>
              <c:strCache>
                <c:ptCount val="7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  <c:pt idx="6">
                  <c:v>OCTUBRE</c:v>
                </c:pt>
              </c:strCache>
            </c:strRef>
          </c:cat>
          <c:val>
            <c:numRef>
              <c:f>Hoja1!$D$178:$J$178</c:f>
              <c:numCache>
                <c:formatCode>General</c:formatCode>
                <c:ptCount val="7"/>
                <c:pt idx="0">
                  <c:v>8.5</c:v>
                </c:pt>
                <c:pt idx="1">
                  <c:v>5</c:v>
                </c:pt>
                <c:pt idx="2">
                  <c:v>11</c:v>
                </c:pt>
                <c:pt idx="3">
                  <c:v>5.0999999999999996</c:v>
                </c:pt>
                <c:pt idx="4">
                  <c:v>8</c:v>
                </c:pt>
                <c:pt idx="5">
                  <c:v>3.7</c:v>
                </c:pt>
                <c:pt idx="6">
                  <c:v>8.1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572928"/>
        <c:axId val="96574464"/>
      </c:lineChart>
      <c:catAx>
        <c:axId val="9657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96574464"/>
        <c:crosses val="autoZero"/>
        <c:auto val="1"/>
        <c:lblAlgn val="ctr"/>
        <c:lblOffset val="100"/>
        <c:noMultiLvlLbl val="0"/>
      </c:catAx>
      <c:valAx>
        <c:axId val="9657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9657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38,8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978463882498534E-2"/>
                  <c:y val="0.18948439280167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590923347668437E-3"/>
                  <c:y val="9.9375123896909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'1'!$B$381:$B$385</c:f>
              <c:strCache>
                <c:ptCount val="5"/>
                <c:pt idx="0">
                  <c:v>  Muy de acuerdo</c:v>
                </c:pt>
                <c:pt idx="1">
                  <c:v> De acuerdo</c:v>
                </c:pt>
                <c:pt idx="2">
                  <c:v> En desacuerdo</c:v>
                </c:pt>
                <c:pt idx="3">
                  <c:v>  Muy en desacuerdo</c:v>
                </c:pt>
                <c:pt idx="4">
                  <c:v>  Ns/Nc</c:v>
                </c:pt>
              </c:strCache>
            </c:strRef>
          </c:cat>
          <c:val>
            <c:numRef>
              <c:f>'1'!$C$381:$C$385</c:f>
              <c:numCache>
                <c:formatCode>General</c:formatCode>
                <c:ptCount val="5"/>
                <c:pt idx="0">
                  <c:v>47.1</c:v>
                </c:pt>
                <c:pt idx="1">
                  <c:v>38.799999999999997</c:v>
                </c:pt>
                <c:pt idx="2">
                  <c:v>9.4</c:v>
                </c:pt>
                <c:pt idx="3">
                  <c:v>3.1</c:v>
                </c:pt>
                <c:pt idx="4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Hoja4!$S$179</c:f>
              <c:strCache>
                <c:ptCount val="1"/>
                <c:pt idx="0">
                  <c:v>Cristina Kirchner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Hoja4!$T$178:$Y$178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Hoja4!$T$179:$Y$179</c:f>
              <c:numCache>
                <c:formatCode>General</c:formatCode>
                <c:ptCount val="6"/>
                <c:pt idx="0">
                  <c:v>16.600000000000001</c:v>
                </c:pt>
                <c:pt idx="1">
                  <c:v>22.9</c:v>
                </c:pt>
                <c:pt idx="2">
                  <c:v>19.8</c:v>
                </c:pt>
                <c:pt idx="3">
                  <c:v>23.7</c:v>
                </c:pt>
                <c:pt idx="4">
                  <c:v>17.7</c:v>
                </c:pt>
                <c:pt idx="5">
                  <c:v>22.1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Hoja4!$S$180</c:f>
              <c:strCache>
                <c:ptCount val="1"/>
                <c:pt idx="0">
                  <c:v>Daniel Scioli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Hoja4!$T$178:$Y$178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Hoja4!$T$180:$Y$180</c:f>
              <c:numCache>
                <c:formatCode>General</c:formatCode>
                <c:ptCount val="6"/>
                <c:pt idx="0">
                  <c:v>11.6</c:v>
                </c:pt>
                <c:pt idx="1">
                  <c:v>16.7</c:v>
                </c:pt>
                <c:pt idx="2">
                  <c:v>11.9</c:v>
                </c:pt>
                <c:pt idx="3">
                  <c:v>14.7</c:v>
                </c:pt>
                <c:pt idx="4">
                  <c:v>11</c:v>
                </c:pt>
                <c:pt idx="5">
                  <c:v>13.7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Hoja4!$S$181</c:f>
              <c:strCache>
                <c:ptCount val="1"/>
                <c:pt idx="0">
                  <c:v>Mauricio Macri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0"/>
                  <c:y val="-1.8762690670303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710238284050631E-3"/>
                  <c:y val="-3.0020305072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62677669384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Hoja4!$T$178:$Y$178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Hoja4!$T$181:$Y$181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17</c:v>
                </c:pt>
                <c:pt idx="2">
                  <c:v>14.8</c:v>
                </c:pt>
                <c:pt idx="3">
                  <c:v>13.7</c:v>
                </c:pt>
                <c:pt idx="4">
                  <c:v>22.9</c:v>
                </c:pt>
                <c:pt idx="5">
                  <c:v>13.7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34560"/>
        <c:axId val="99236096"/>
      </c:lineChart>
      <c:catAx>
        <c:axId val="9923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9236096"/>
        <c:crosses val="autoZero"/>
        <c:auto val="1"/>
        <c:lblAlgn val="ctr"/>
        <c:lblOffset val="100"/>
        <c:noMultiLvlLbl val="0"/>
      </c:catAx>
      <c:valAx>
        <c:axId val="9923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2345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Hoja1!$C$204</c:f>
              <c:strCache>
                <c:ptCount val="1"/>
                <c:pt idx="0">
                  <c:v>  Massa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Hoja1!$D$203:$I$203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Hoja1!$D$204:$I$204</c:f>
              <c:numCache>
                <c:formatCode>General</c:formatCode>
                <c:ptCount val="6"/>
                <c:pt idx="0">
                  <c:v>30</c:v>
                </c:pt>
                <c:pt idx="1">
                  <c:v>34.5</c:v>
                </c:pt>
                <c:pt idx="2">
                  <c:v>16.100000000000001</c:v>
                </c:pt>
                <c:pt idx="3">
                  <c:v>21.4</c:v>
                </c:pt>
                <c:pt idx="4">
                  <c:v>14.4</c:v>
                </c:pt>
                <c:pt idx="5">
                  <c:v>14.8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Hoja1!$C$205</c:f>
              <c:strCache>
                <c:ptCount val="1"/>
                <c:pt idx="0">
                  <c:v> Cristina Kirchner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Hoja1!$D$203:$I$203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Hoja1!$D$205:$I$205</c:f>
              <c:numCache>
                <c:formatCode>General</c:formatCode>
                <c:ptCount val="6"/>
                <c:pt idx="0">
                  <c:v>19.3</c:v>
                </c:pt>
                <c:pt idx="1">
                  <c:v>22.6</c:v>
                </c:pt>
                <c:pt idx="2">
                  <c:v>18.399999999999999</c:v>
                </c:pt>
                <c:pt idx="3">
                  <c:v>22.6</c:v>
                </c:pt>
                <c:pt idx="4">
                  <c:v>16.5</c:v>
                </c:pt>
                <c:pt idx="5">
                  <c:v>22.1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Hoja1!$C$206</c:f>
              <c:strCache>
                <c:ptCount val="1"/>
                <c:pt idx="0">
                  <c:v> Macri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Hoja1!$D$203:$I$203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Hoja1!$D$206:$I$206</c:f>
              <c:numCache>
                <c:formatCode>General</c:formatCode>
                <c:ptCount val="6"/>
                <c:pt idx="0">
                  <c:v>19</c:v>
                </c:pt>
                <c:pt idx="1">
                  <c:v>16.2</c:v>
                </c:pt>
                <c:pt idx="2">
                  <c:v>15.1</c:v>
                </c:pt>
                <c:pt idx="3">
                  <c:v>16.600000000000001</c:v>
                </c:pt>
                <c:pt idx="4">
                  <c:v>23</c:v>
                </c:pt>
                <c:pt idx="5">
                  <c:v>17.5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Hoja1!$C$207</c:f>
              <c:strCache>
                <c:ptCount val="1"/>
                <c:pt idx="0">
                  <c:v> Scioli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Hoja1!$D$203:$I$203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Hoja1!$D$207:$I$207</c:f>
              <c:numCache>
                <c:formatCode>General</c:formatCode>
                <c:ptCount val="6"/>
                <c:pt idx="0">
                  <c:v>13.7</c:v>
                </c:pt>
                <c:pt idx="1">
                  <c:v>16.2</c:v>
                </c:pt>
                <c:pt idx="2">
                  <c:v>12</c:v>
                </c:pt>
                <c:pt idx="3">
                  <c:v>15.6</c:v>
                </c:pt>
                <c:pt idx="4">
                  <c:v>12</c:v>
                </c:pt>
                <c:pt idx="5">
                  <c:v>15.3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394112"/>
        <c:axId val="100395648"/>
      </c:lineChart>
      <c:catAx>
        <c:axId val="10039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395648"/>
        <c:crosses val="autoZero"/>
        <c:auto val="1"/>
        <c:lblAlgn val="ctr"/>
        <c:lblOffset val="100"/>
        <c:noMultiLvlLbl val="0"/>
      </c:catAx>
      <c:valAx>
        <c:axId val="100395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3941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506834119578308E-2"/>
          <c:y val="3.4440874882214735E-2"/>
          <c:w val="0.9303434172709385"/>
          <c:h val="0.61042471618379845"/>
        </c:manualLayout>
      </c:layout>
      <c:lineChart>
        <c:grouping val="standard"/>
        <c:varyColors val="0"/>
        <c:ser>
          <c:idx val="0"/>
          <c:order val="0"/>
          <c:tx>
            <c:strRef>
              <c:f>Hoja4!$C$220</c:f>
              <c:strCache>
                <c:ptCount val="1"/>
                <c:pt idx="0">
                  <c:v>Massa 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6.2362722216302404E-3"/>
                  <c:y val="2.5736046590060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6772041662226805E-3"/>
                  <c:y val="2.9412624674355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Hoja4!$D$220:$I$220</c:f>
              <c:numCache>
                <c:formatCode>General</c:formatCode>
                <c:ptCount val="6"/>
                <c:pt idx="0">
                  <c:v>34.4</c:v>
                </c:pt>
                <c:pt idx="1">
                  <c:v>31.2</c:v>
                </c:pt>
                <c:pt idx="2">
                  <c:v>25</c:v>
                </c:pt>
                <c:pt idx="3">
                  <c:v>20.8</c:v>
                </c:pt>
                <c:pt idx="4">
                  <c:v>18.3</c:v>
                </c:pt>
                <c:pt idx="5">
                  <c:v>15.1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Hoja4!$C$221</c:f>
              <c:strCache>
                <c:ptCount val="1"/>
                <c:pt idx="0">
                  <c:v>Scioli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Hoja4!$D$221:$I$221</c:f>
              <c:numCache>
                <c:formatCode>General</c:formatCode>
                <c:ptCount val="6"/>
                <c:pt idx="0">
                  <c:v>27.1</c:v>
                </c:pt>
                <c:pt idx="1">
                  <c:v>26.3</c:v>
                </c:pt>
                <c:pt idx="2">
                  <c:v>33.5</c:v>
                </c:pt>
                <c:pt idx="3">
                  <c:v>32.9</c:v>
                </c:pt>
                <c:pt idx="4">
                  <c:v>31.9</c:v>
                </c:pt>
                <c:pt idx="5">
                  <c:v>35.299999999999997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Hoja4!$C$222</c:f>
              <c:strCache>
                <c:ptCount val="1"/>
                <c:pt idx="0">
                  <c:v>Capitanich  (Randazzo desde octubre)</c:v>
                </c:pt>
              </c:strCache>
            </c:strRef>
          </c:tx>
          <c:marker>
            <c:symbol val="none"/>
          </c:marker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Hoja4!$D$222:$I$222</c:f>
              <c:numCache>
                <c:formatCode>General</c:formatCode>
                <c:ptCount val="6"/>
                <c:pt idx="0">
                  <c:v>7.1</c:v>
                </c:pt>
                <c:pt idx="1">
                  <c:v>5.6</c:v>
                </c:pt>
                <c:pt idx="2">
                  <c:v>5</c:v>
                </c:pt>
                <c:pt idx="3">
                  <c:v>8.8000000000000007</c:v>
                </c:pt>
                <c:pt idx="4">
                  <c:v>7.6</c:v>
                </c:pt>
                <c:pt idx="5">
                  <c:v>6.4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Hoja4!$C$223</c:f>
              <c:strCache>
                <c:ptCount val="1"/>
                <c:pt idx="0">
                  <c:v>De la Sota  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0"/>
                  <c:y val="1.1029734252883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4176333297814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Hoja4!$D$223:$I$223</c:f>
              <c:numCache>
                <c:formatCode>General</c:formatCode>
                <c:ptCount val="6"/>
                <c:pt idx="0">
                  <c:v>4.4000000000000004</c:v>
                </c:pt>
                <c:pt idx="1">
                  <c:v>9.4</c:v>
                </c:pt>
                <c:pt idx="2">
                  <c:v>5.3</c:v>
                </c:pt>
                <c:pt idx="3">
                  <c:v>7.7</c:v>
                </c:pt>
                <c:pt idx="4">
                  <c:v>16.399999999999999</c:v>
                </c:pt>
                <c:pt idx="5">
                  <c:v>15.5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Hoja4!$C$224</c:f>
              <c:strCache>
                <c:ptCount val="1"/>
                <c:pt idx="0">
                  <c:v>Urribarri  </c:v>
                </c:pt>
              </c:strCache>
            </c:strRef>
          </c:tx>
          <c:marker>
            <c:symbol val="none"/>
          </c:marker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Hoja4!$D$224:$I$224</c:f>
              <c:numCache>
                <c:formatCode>General</c:formatCode>
                <c:ptCount val="6"/>
                <c:pt idx="0">
                  <c:v>1.8</c:v>
                </c:pt>
                <c:pt idx="1">
                  <c:v>2.8</c:v>
                </c:pt>
                <c:pt idx="2">
                  <c:v>5.6</c:v>
                </c:pt>
                <c:pt idx="3">
                  <c:v>2</c:v>
                </c:pt>
                <c:pt idx="4">
                  <c:v>1.8</c:v>
                </c:pt>
                <c:pt idx="5">
                  <c:v>3.6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Hoja4!$C$225</c:f>
              <c:strCache>
                <c:ptCount val="1"/>
                <c:pt idx="0">
                  <c:v>Ns/nc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2472544443260481E-2"/>
                  <c:y val="7.35315616858876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590680554075601E-3"/>
                  <c:y val="1.8382890421471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5906805540756E-2"/>
                  <c:y val="-3.676578084294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Hoja4!$D$219:$I$219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Hoja4!$D$225:$I$225</c:f>
              <c:numCache>
                <c:formatCode>General</c:formatCode>
                <c:ptCount val="6"/>
                <c:pt idx="0">
                  <c:v>25.2</c:v>
                </c:pt>
                <c:pt idx="1">
                  <c:v>24.7</c:v>
                </c:pt>
                <c:pt idx="2">
                  <c:v>25.6</c:v>
                </c:pt>
                <c:pt idx="3">
                  <c:v>27.8</c:v>
                </c:pt>
                <c:pt idx="4">
                  <c:v>24</c:v>
                </c:pt>
                <c:pt idx="5">
                  <c:v>24.1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265408"/>
        <c:axId val="101266944"/>
      </c:lineChart>
      <c:catAx>
        <c:axId val="101265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266944"/>
        <c:crosses val="autoZero"/>
        <c:auto val="1"/>
        <c:lblAlgn val="ctr"/>
        <c:lblOffset val="100"/>
        <c:noMultiLvlLbl val="0"/>
      </c:catAx>
      <c:valAx>
        <c:axId val="101266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2654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6639724661215718E-2"/>
          <c:y val="0.7934210186963353"/>
          <c:w val="0.93064234094927845"/>
          <c:h val="0.205295889742409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613175106633296E-2"/>
          <c:y val="3.9121216778410316E-2"/>
          <c:w val="0.90810247809029232"/>
          <c:h val="0.71555931591968114"/>
        </c:manualLayout>
      </c:layout>
      <c:lineChart>
        <c:grouping val="standard"/>
        <c:varyColors val="0"/>
        <c:ser>
          <c:idx val="0"/>
          <c:order val="0"/>
          <c:tx>
            <c:strRef>
              <c:f>Hoja4!$C$238</c:f>
              <c:strCache>
                <c:ptCount val="1"/>
                <c:pt idx="0">
                  <c:v>Macri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Hoja4!$D$237:$I$237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Hoja4!$D$238:$I$238</c:f>
              <c:numCache>
                <c:formatCode>General</c:formatCode>
                <c:ptCount val="6"/>
                <c:pt idx="0">
                  <c:v>28.7</c:v>
                </c:pt>
                <c:pt idx="1">
                  <c:v>21.9</c:v>
                </c:pt>
                <c:pt idx="2">
                  <c:v>33.299999999999997</c:v>
                </c:pt>
                <c:pt idx="3">
                  <c:v>38</c:v>
                </c:pt>
                <c:pt idx="4">
                  <c:v>48.9</c:v>
                </c:pt>
                <c:pt idx="5">
                  <c:v>46.4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Hoja4!$C$239</c:f>
              <c:strCache>
                <c:ptCount val="1"/>
                <c:pt idx="0">
                  <c:v>Massa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6.1706080818446155E-2"/>
                  <c:y val="-3.049737130269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Hoja4!$D$237:$I$237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Hoja4!$D$239:$I$239</c:f>
              <c:numCache>
                <c:formatCode>General</c:formatCode>
                <c:ptCount val="6"/>
                <c:pt idx="0">
                  <c:v>28.9</c:v>
                </c:pt>
                <c:pt idx="1">
                  <c:v>46</c:v>
                </c:pt>
                <c:pt idx="2">
                  <c:v>26.9</c:v>
                </c:pt>
                <c:pt idx="3">
                  <c:v>24.1</c:v>
                </c:pt>
                <c:pt idx="4">
                  <c:v>19.399999999999999</c:v>
                </c:pt>
                <c:pt idx="5">
                  <c:v>20.8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Hoja4!$C$240</c:f>
              <c:strCache>
                <c:ptCount val="1"/>
                <c:pt idx="0">
                  <c:v>Carrió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Hoja4!$D$237:$I$237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Hoja4!$D$240:$I$240</c:f>
              <c:numCache>
                <c:formatCode>General</c:formatCode>
                <c:ptCount val="6"/>
                <c:pt idx="0">
                  <c:v>14</c:v>
                </c:pt>
                <c:pt idx="1">
                  <c:v>7.4</c:v>
                </c:pt>
                <c:pt idx="2">
                  <c:v>11.4</c:v>
                </c:pt>
                <c:pt idx="3">
                  <c:v>11.5</c:v>
                </c:pt>
                <c:pt idx="4">
                  <c:v>9</c:v>
                </c:pt>
                <c:pt idx="5">
                  <c:v>11.7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76384"/>
        <c:axId val="101377920"/>
      </c:lineChart>
      <c:catAx>
        <c:axId val="10137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377920"/>
        <c:crosses val="autoZero"/>
        <c:auto val="1"/>
        <c:lblAlgn val="ctr"/>
        <c:lblOffset val="100"/>
        <c:noMultiLvlLbl val="0"/>
      </c:catAx>
      <c:valAx>
        <c:axId val="10137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3763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593228332581849"/>
          <c:y val="0.90200524885641531"/>
          <c:w val="0.80310205052059846"/>
          <c:h val="7.76631702751220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Hoja1!$AJ$253</c:f>
              <c:strCache>
                <c:ptCount val="1"/>
                <c:pt idx="0">
                  <c:v>Massa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Hoja1!$AK$252:$AP$252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Hoja1!$AK$253:$AP$253</c:f>
              <c:numCache>
                <c:formatCode>General</c:formatCode>
                <c:ptCount val="6"/>
                <c:pt idx="0">
                  <c:v>33.799999999999997</c:v>
                </c:pt>
                <c:pt idx="1">
                  <c:v>36.299999999999997</c:v>
                </c:pt>
                <c:pt idx="2">
                  <c:v>26.2</c:v>
                </c:pt>
                <c:pt idx="3">
                  <c:v>23.7</c:v>
                </c:pt>
                <c:pt idx="4">
                  <c:v>19.100000000000001</c:v>
                </c:pt>
                <c:pt idx="5">
                  <c:v>20.399999999999999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Hoja1!$AJ$254</c:f>
              <c:strCache>
                <c:ptCount val="1"/>
                <c:pt idx="0">
                  <c:v>Scioli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Hoja1!$AK$252:$AP$252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Hoja1!$AK$254:$AP$254</c:f>
              <c:numCache>
                <c:formatCode>General</c:formatCode>
                <c:ptCount val="6"/>
                <c:pt idx="0">
                  <c:v>5.8</c:v>
                </c:pt>
                <c:pt idx="1">
                  <c:v>14.4</c:v>
                </c:pt>
                <c:pt idx="2">
                  <c:v>15.3</c:v>
                </c:pt>
                <c:pt idx="3">
                  <c:v>14</c:v>
                </c:pt>
                <c:pt idx="4">
                  <c:v>14.8</c:v>
                </c:pt>
                <c:pt idx="5">
                  <c:v>13.6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Hoja1!$AJ$255</c:f>
              <c:strCache>
                <c:ptCount val="1"/>
                <c:pt idx="0">
                  <c:v>Cristina Kirchner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Hoja1!$AK$252:$AP$252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Hoja1!$AK$255:$AP$255</c:f>
              <c:numCache>
                <c:formatCode>General</c:formatCode>
                <c:ptCount val="6"/>
                <c:pt idx="0">
                  <c:v>21.1</c:v>
                </c:pt>
                <c:pt idx="1">
                  <c:v>13.6</c:v>
                </c:pt>
                <c:pt idx="2">
                  <c:v>11.7</c:v>
                </c:pt>
                <c:pt idx="3">
                  <c:v>10.7</c:v>
                </c:pt>
                <c:pt idx="4">
                  <c:v>8.9</c:v>
                </c:pt>
                <c:pt idx="5">
                  <c:v>11.8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Hoja1!$AJ$256</c:f>
              <c:strCache>
                <c:ptCount val="1"/>
                <c:pt idx="0">
                  <c:v>Macri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Hoja1!$AK$252:$AP$252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Hoja1!$AK$256:$AP$256</c:f>
              <c:numCache>
                <c:formatCode>General</c:formatCode>
                <c:ptCount val="6"/>
                <c:pt idx="0">
                  <c:v>9.5</c:v>
                </c:pt>
                <c:pt idx="1">
                  <c:v>11.7</c:v>
                </c:pt>
                <c:pt idx="2">
                  <c:v>15.8</c:v>
                </c:pt>
                <c:pt idx="3">
                  <c:v>17</c:v>
                </c:pt>
                <c:pt idx="4">
                  <c:v>22.1</c:v>
                </c:pt>
                <c:pt idx="5">
                  <c:v>22.4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765504"/>
        <c:axId val="103767040"/>
      </c:lineChart>
      <c:catAx>
        <c:axId val="10376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3767040"/>
        <c:crosses val="autoZero"/>
        <c:auto val="1"/>
        <c:lblAlgn val="ctr"/>
        <c:lblOffset val="100"/>
        <c:noMultiLvlLbl val="0"/>
      </c:catAx>
      <c:valAx>
        <c:axId val="103767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7655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aseline="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Hoja1!$AJ$261</c:f>
              <c:strCache>
                <c:ptCount val="1"/>
                <c:pt idx="0">
                  <c:v>Sergio Massa por el Frente Renovador</c:v>
                </c:pt>
              </c:strCache>
            </c:strRef>
          </c:tx>
          <c:marker>
            <c:symbol val="none"/>
          </c:marker>
          <c:dLbls>
            <c:dLbl>
              <c:idx val="5"/>
              <c:layout>
                <c:manualLayout>
                  <c:x val="3.2966222859974192E-3"/>
                  <c:y val="1.5336460200074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Hoja1!$AK$260:$AP$260</c:f>
              <c:strCache>
                <c:ptCount val="6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Hoja1!$AK$261:$AP$261</c:f>
              <c:numCache>
                <c:formatCode>0.0</c:formatCode>
                <c:ptCount val="6"/>
                <c:pt idx="0">
                  <c:v>28</c:v>
                </c:pt>
                <c:pt idx="1">
                  <c:v>28.3</c:v>
                </c:pt>
                <c:pt idx="2">
                  <c:v>25.1</c:v>
                </c:pt>
                <c:pt idx="3">
                  <c:v>25</c:v>
                </c:pt>
                <c:pt idx="4" formatCode="General">
                  <c:v>19.7</c:v>
                </c:pt>
                <c:pt idx="5" formatCode="General">
                  <c:v>20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Hoja1!$AJ$262</c:f>
              <c:strCache>
                <c:ptCount val="1"/>
                <c:pt idx="0">
                  <c:v>Daniel Scioli por el FPV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0"/>
                  <c:y val="-2.6838805350130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Hoja1!$AK$260:$AP$260</c:f>
              <c:strCache>
                <c:ptCount val="6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Hoja1!$AK$262:$AP$262</c:f>
              <c:numCache>
                <c:formatCode>0.0</c:formatCode>
                <c:ptCount val="6"/>
                <c:pt idx="0">
                  <c:v>21.5</c:v>
                </c:pt>
                <c:pt idx="1">
                  <c:v>19.899999999999999</c:v>
                </c:pt>
                <c:pt idx="2">
                  <c:v>20.9</c:v>
                </c:pt>
                <c:pt idx="3">
                  <c:v>21</c:v>
                </c:pt>
                <c:pt idx="4" formatCode="General">
                  <c:v>22.5</c:v>
                </c:pt>
                <c:pt idx="5" formatCode="General">
                  <c:v>23.7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Hoja1!$AJ$263</c:f>
              <c:strCache>
                <c:ptCount val="1"/>
                <c:pt idx="0">
                  <c:v>Mauricio Macri por el PRO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6.5932445719945965E-3"/>
                  <c:y val="-1.5336460200074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Hoja1!$AK$260:$AP$260</c:f>
              <c:strCache>
                <c:ptCount val="6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Hoja1!$AK$263:$AP$263</c:f>
              <c:numCache>
                <c:formatCode>0.0</c:formatCode>
                <c:ptCount val="6"/>
                <c:pt idx="0">
                  <c:v>18.3</c:v>
                </c:pt>
                <c:pt idx="1">
                  <c:v>18.3</c:v>
                </c:pt>
                <c:pt idx="2">
                  <c:v>18.3</c:v>
                </c:pt>
                <c:pt idx="3">
                  <c:v>19</c:v>
                </c:pt>
                <c:pt idx="4" formatCode="General">
                  <c:v>23.6</c:v>
                </c:pt>
                <c:pt idx="5" formatCode="General">
                  <c:v>21.5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Hoja1!$AJ$264</c:f>
              <c:strCache>
                <c:ptCount val="1"/>
                <c:pt idx="0">
                  <c:v>Hermes Binner (Cobos en octubre) UNEN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Hoja1!$AK$260:$AP$260</c:f>
              <c:strCache>
                <c:ptCount val="6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Hoja1!$AK$264:$AP$264</c:f>
              <c:numCache>
                <c:formatCode>0.0</c:formatCode>
                <c:ptCount val="6"/>
                <c:pt idx="0">
                  <c:v>7</c:v>
                </c:pt>
                <c:pt idx="1">
                  <c:v>7.7</c:v>
                </c:pt>
                <c:pt idx="2">
                  <c:v>5.6</c:v>
                </c:pt>
                <c:pt idx="3">
                  <c:v>5</c:v>
                </c:pt>
                <c:pt idx="4" formatCode="General">
                  <c:v>7.3</c:v>
                </c:pt>
                <c:pt idx="5" formatCode="General">
                  <c:v>3.3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122048"/>
        <c:axId val="105136128"/>
      </c:lineChart>
      <c:catAx>
        <c:axId val="10512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136128"/>
        <c:crosses val="autoZero"/>
        <c:auto val="1"/>
        <c:lblAlgn val="ctr"/>
        <c:lblOffset val="100"/>
        <c:noMultiLvlLbl val="0"/>
      </c:catAx>
      <c:valAx>
        <c:axId val="1051361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051220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Hoja2!$I$22:$I$24</c:f>
              <c:strCache>
                <c:ptCount val="3"/>
                <c:pt idx="0">
                  <c:v>Scioli</c:v>
                </c:pt>
                <c:pt idx="1">
                  <c:v>Massa</c:v>
                </c:pt>
                <c:pt idx="2">
                  <c:v>Ns</c:v>
                </c:pt>
              </c:strCache>
            </c:strRef>
          </c:cat>
          <c:val>
            <c:numRef>
              <c:f>Hoja2!$J$22:$J$24</c:f>
              <c:numCache>
                <c:formatCode>General</c:formatCode>
                <c:ptCount val="3"/>
                <c:pt idx="0">
                  <c:v>33.5</c:v>
                </c:pt>
                <c:pt idx="1">
                  <c:v>45.2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203200"/>
        <c:axId val="105204736"/>
      </c:barChart>
      <c:catAx>
        <c:axId val="10520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204736"/>
        <c:crosses val="autoZero"/>
        <c:auto val="1"/>
        <c:lblAlgn val="ctr"/>
        <c:lblOffset val="100"/>
        <c:noMultiLvlLbl val="0"/>
      </c:catAx>
      <c:valAx>
        <c:axId val="10520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203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87380805926714"/>
          <c:y val="4.6276739453192071E-2"/>
          <c:w val="0.80780760132343021"/>
          <c:h val="0.8155274413954005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'1'!$B$1028:$B$1030</c:f>
              <c:strCache>
                <c:ptCount val="3"/>
                <c:pt idx="0">
                  <c:v>Scioli</c:v>
                </c:pt>
                <c:pt idx="1">
                  <c:v>Massa</c:v>
                </c:pt>
                <c:pt idx="2">
                  <c:v>Ns</c:v>
                </c:pt>
              </c:strCache>
            </c:strRef>
          </c:cat>
          <c:val>
            <c:numRef>
              <c:f>'1'!$C$1028:$C$1030</c:f>
              <c:numCache>
                <c:formatCode>General</c:formatCode>
                <c:ptCount val="3"/>
                <c:pt idx="0">
                  <c:v>37</c:v>
                </c:pt>
                <c:pt idx="1">
                  <c:v>45.3</c:v>
                </c:pt>
                <c:pt idx="2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444864"/>
        <c:axId val="107446656"/>
      </c:barChart>
      <c:catAx>
        <c:axId val="107444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7446656"/>
        <c:crosses val="autoZero"/>
        <c:auto val="1"/>
        <c:lblAlgn val="ctr"/>
        <c:lblOffset val="100"/>
        <c:noMultiLvlLbl val="0"/>
      </c:catAx>
      <c:valAx>
        <c:axId val="107446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444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Hoja3!$F$102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Hoja3!$G$101:$L$101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Hoja3!$G$102:$L$102</c:f>
              <c:numCache>
                <c:formatCode>General</c:formatCode>
                <c:ptCount val="6"/>
                <c:pt idx="0">
                  <c:v>58.7</c:v>
                </c:pt>
                <c:pt idx="1">
                  <c:v>50.8</c:v>
                </c:pt>
                <c:pt idx="2">
                  <c:v>51.2</c:v>
                </c:pt>
                <c:pt idx="3">
                  <c:v>45.5</c:v>
                </c:pt>
                <c:pt idx="4">
                  <c:v>45.2</c:v>
                </c:pt>
                <c:pt idx="5">
                  <c:v>45.3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Hoja3!$F$103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Hoja3!$G$101:$L$101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Hoja3!$G$103:$L$103</c:f>
              <c:numCache>
                <c:formatCode>General</c:formatCode>
                <c:ptCount val="6"/>
                <c:pt idx="0">
                  <c:v>34</c:v>
                </c:pt>
                <c:pt idx="1">
                  <c:v>31.7</c:v>
                </c:pt>
                <c:pt idx="2">
                  <c:v>32.9</c:v>
                </c:pt>
                <c:pt idx="3">
                  <c:v>34.5</c:v>
                </c:pt>
                <c:pt idx="4">
                  <c:v>33.5</c:v>
                </c:pt>
                <c:pt idx="5">
                  <c:v>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798336"/>
        <c:axId val="112808320"/>
      </c:lineChart>
      <c:catAx>
        <c:axId val="11279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2808320"/>
        <c:crosses val="autoZero"/>
        <c:auto val="1"/>
        <c:lblAlgn val="ctr"/>
        <c:lblOffset val="100"/>
        <c:noMultiLvlLbl val="0"/>
      </c:catAx>
      <c:valAx>
        <c:axId val="112808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798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99054747741752"/>
          <c:y val="0.10007729264243601"/>
          <c:w val="0.82500945252258251"/>
          <c:h val="0.6741089521062422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Hoja2!$I$27:$I$29</c:f>
              <c:strCache>
                <c:ptCount val="3"/>
                <c:pt idx="0">
                  <c:v>Massa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Hoja2!$J$27:$J$29</c:f>
              <c:numCache>
                <c:formatCode>General</c:formatCode>
                <c:ptCount val="3"/>
                <c:pt idx="0">
                  <c:v>40.299999999999997</c:v>
                </c:pt>
                <c:pt idx="1">
                  <c:v>38.299999999999997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392064"/>
        <c:axId val="112393600"/>
      </c:barChart>
      <c:catAx>
        <c:axId val="11239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2393600"/>
        <c:crosses val="autoZero"/>
        <c:auto val="1"/>
        <c:lblAlgn val="ctr"/>
        <c:lblOffset val="100"/>
        <c:noMultiLvlLbl val="0"/>
      </c:catAx>
      <c:valAx>
        <c:axId val="11239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392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568192"/>
        <c:axId val="112569728"/>
      </c:barChart>
      <c:catAx>
        <c:axId val="112568192"/>
        <c:scaling>
          <c:orientation val="minMax"/>
        </c:scaling>
        <c:delete val="0"/>
        <c:axPos val="b"/>
        <c:majorTickMark val="out"/>
        <c:minorTickMark val="none"/>
        <c:tickLblPos val="nextTo"/>
        <c:crossAx val="112569728"/>
        <c:crosses val="autoZero"/>
        <c:auto val="1"/>
        <c:lblAlgn val="ctr"/>
        <c:lblOffset val="100"/>
        <c:noMultiLvlLbl val="0"/>
      </c:catAx>
      <c:valAx>
        <c:axId val="112569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568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38812716361052"/>
          <c:y val="0.12322129243109316"/>
          <c:w val="0.82281787123399497"/>
          <c:h val="0.723337462762829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'1'!$B$1033:$B$1035</c:f>
              <c:strCache>
                <c:ptCount val="3"/>
                <c:pt idx="0">
                  <c:v>Massa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'1'!$C$1033:$C$1035</c:f>
              <c:numCache>
                <c:formatCode>General</c:formatCode>
                <c:ptCount val="3"/>
                <c:pt idx="0">
                  <c:v>37.6</c:v>
                </c:pt>
                <c:pt idx="1">
                  <c:v>32.799999999999997</c:v>
                </c:pt>
                <c:pt idx="2">
                  <c:v>29.7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695744"/>
        <c:axId val="113709824"/>
      </c:barChart>
      <c:catAx>
        <c:axId val="11369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3709824"/>
        <c:crosses val="autoZero"/>
        <c:auto val="1"/>
        <c:lblAlgn val="ctr"/>
        <c:lblOffset val="100"/>
        <c:noMultiLvlLbl val="0"/>
      </c:catAx>
      <c:valAx>
        <c:axId val="113709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695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927296"/>
        <c:axId val="113928832"/>
      </c:barChart>
      <c:catAx>
        <c:axId val="113927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13928832"/>
        <c:crosses val="autoZero"/>
        <c:auto val="1"/>
        <c:lblAlgn val="ctr"/>
        <c:lblOffset val="100"/>
        <c:noMultiLvlLbl val="0"/>
      </c:catAx>
      <c:valAx>
        <c:axId val="113928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927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Hoja3!$F$92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Hoja3!$G$91:$L$91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Hoja3!$G$92:$L$92</c:f>
              <c:numCache>
                <c:formatCode>General</c:formatCode>
                <c:ptCount val="6"/>
                <c:pt idx="0">
                  <c:v>67.099999999999994</c:v>
                </c:pt>
                <c:pt idx="1">
                  <c:v>45.5</c:v>
                </c:pt>
                <c:pt idx="2">
                  <c:v>48.6</c:v>
                </c:pt>
                <c:pt idx="3">
                  <c:v>43.8</c:v>
                </c:pt>
                <c:pt idx="4">
                  <c:v>40.299999999999997</c:v>
                </c:pt>
                <c:pt idx="5">
                  <c:v>42.9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Hoja3!$F$93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Hoja3!$G$91:$L$91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Hoja3!$G$93:$L$93</c:f>
              <c:numCache>
                <c:formatCode>General</c:formatCode>
                <c:ptCount val="6"/>
                <c:pt idx="0">
                  <c:v>21.2</c:v>
                </c:pt>
                <c:pt idx="1">
                  <c:v>25</c:v>
                </c:pt>
                <c:pt idx="2">
                  <c:v>28.6</c:v>
                </c:pt>
                <c:pt idx="3">
                  <c:v>28.1</c:v>
                </c:pt>
                <c:pt idx="4">
                  <c:v>38.299999999999997</c:v>
                </c:pt>
                <c:pt idx="5">
                  <c:v>42.8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54880"/>
        <c:axId val="114156672"/>
      </c:lineChart>
      <c:catAx>
        <c:axId val="11415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156672"/>
        <c:crosses val="autoZero"/>
        <c:auto val="1"/>
        <c:lblAlgn val="ctr"/>
        <c:lblOffset val="100"/>
        <c:noMultiLvlLbl val="0"/>
      </c:catAx>
      <c:valAx>
        <c:axId val="11415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1548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70410449918578"/>
          <c:y val="6.5104461942257219E-2"/>
          <c:w val="0.81974316144473591"/>
          <c:h val="0.6493594300712410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Hoja2!$I$32:$I$34</c:f>
              <c:strCache>
                <c:ptCount val="3"/>
                <c:pt idx="0">
                  <c:v>Scioli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Hoja2!$J$32:$J$34</c:f>
              <c:numCache>
                <c:formatCode>General</c:formatCode>
                <c:ptCount val="3"/>
                <c:pt idx="0">
                  <c:v>35.6</c:v>
                </c:pt>
                <c:pt idx="1">
                  <c:v>48.5</c:v>
                </c:pt>
                <c:pt idx="2">
                  <c:v>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166784"/>
        <c:axId val="114414336"/>
      </c:barChart>
      <c:catAx>
        <c:axId val="114166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414336"/>
        <c:crosses val="autoZero"/>
        <c:auto val="1"/>
        <c:lblAlgn val="ctr"/>
        <c:lblOffset val="100"/>
        <c:noMultiLvlLbl val="0"/>
      </c:catAx>
      <c:valAx>
        <c:axId val="11441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16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'1'!$B$1038:$B$1040</c:f>
              <c:strCache>
                <c:ptCount val="3"/>
                <c:pt idx="0">
                  <c:v>Scioli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'1'!$C$1038:$C$1040</c:f>
              <c:numCache>
                <c:formatCode>General</c:formatCode>
                <c:ptCount val="3"/>
                <c:pt idx="0">
                  <c:v>42.9</c:v>
                </c:pt>
                <c:pt idx="1">
                  <c:v>42.8</c:v>
                </c:pt>
                <c:pt idx="2">
                  <c:v>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954624"/>
        <c:axId val="114956160"/>
      </c:barChart>
      <c:catAx>
        <c:axId val="11495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956160"/>
        <c:crosses val="autoZero"/>
        <c:auto val="1"/>
        <c:lblAlgn val="ctr"/>
        <c:lblOffset val="100"/>
        <c:noMultiLvlLbl val="0"/>
      </c:catAx>
      <c:valAx>
        <c:axId val="114956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95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Hoja3!$F$97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Hoja3!$G$96:$L$96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Hoja3!$G$97:$L$97</c:f>
              <c:numCache>
                <c:formatCode>General</c:formatCode>
                <c:ptCount val="6"/>
                <c:pt idx="0">
                  <c:v>55.4</c:v>
                </c:pt>
                <c:pt idx="1">
                  <c:v>40.700000000000003</c:v>
                </c:pt>
                <c:pt idx="2">
                  <c:v>44.6</c:v>
                </c:pt>
                <c:pt idx="3">
                  <c:v>40.1</c:v>
                </c:pt>
                <c:pt idx="4">
                  <c:v>35.6</c:v>
                </c:pt>
                <c:pt idx="5">
                  <c:v>37.6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Hoja3!$F$98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Hoja3!$G$96:$L$96</c:f>
              <c:strCache>
                <c:ptCount val="6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Hoja3!$G$98:$L$98</c:f>
              <c:numCache>
                <c:formatCode>General</c:formatCode>
                <c:ptCount val="6"/>
                <c:pt idx="0">
                  <c:v>36</c:v>
                </c:pt>
                <c:pt idx="1">
                  <c:v>36.9</c:v>
                </c:pt>
                <c:pt idx="2">
                  <c:v>39</c:v>
                </c:pt>
                <c:pt idx="3">
                  <c:v>39</c:v>
                </c:pt>
                <c:pt idx="4">
                  <c:v>48.5</c:v>
                </c:pt>
                <c:pt idx="5">
                  <c:v>32.799999999999997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344128"/>
        <c:axId val="115345664"/>
      </c:lineChart>
      <c:catAx>
        <c:axId val="11534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5345664"/>
        <c:crosses val="autoZero"/>
        <c:auto val="1"/>
        <c:lblAlgn val="ctr"/>
        <c:lblOffset val="100"/>
        <c:noMultiLvlLbl val="0"/>
      </c:catAx>
      <c:valAx>
        <c:axId val="11534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3441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479315904755802"/>
          <c:y val="1.8932668573052223E-2"/>
          <c:w val="0.61752257772905395"/>
          <c:h val="0.772298434909336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'1'!$C$11</c:f>
              <c:strCache>
                <c:ptCount val="1"/>
                <c:pt idx="0">
                  <c:v>Scioli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'1'!$B$12:$B$17</c:f>
              <c:strCache>
                <c:ptCount val="6"/>
                <c:pt idx="0">
                  <c:v> Mejorar la seguridad</c:v>
                </c:pt>
                <c:pt idx="1">
                  <c:v> Combatir la corrupción</c:v>
                </c:pt>
                <c:pt idx="2">
                  <c:v> Bajar la inflación</c:v>
                </c:pt>
                <c:pt idx="3">
                  <c:v> Resolver el problema con los fondos buitres</c:v>
                </c:pt>
                <c:pt idx="4">
                  <c:v>  Hacer una buena política social</c:v>
                </c:pt>
                <c:pt idx="5">
                  <c:v>Manejar la deuda externa</c:v>
                </c:pt>
              </c:strCache>
            </c:strRef>
          </c:cat>
          <c:val>
            <c:numRef>
              <c:f>'1'!$C$12:$C$17</c:f>
              <c:numCache>
                <c:formatCode>General</c:formatCode>
                <c:ptCount val="6"/>
                <c:pt idx="0">
                  <c:v>23.3</c:v>
                </c:pt>
                <c:pt idx="1">
                  <c:v>18.2</c:v>
                </c:pt>
                <c:pt idx="2">
                  <c:v>18.7</c:v>
                </c:pt>
                <c:pt idx="3">
                  <c:v>20</c:v>
                </c:pt>
                <c:pt idx="4">
                  <c:v>30.2</c:v>
                </c:pt>
                <c:pt idx="5">
                  <c:v>18</c:v>
                </c:pt>
              </c:numCache>
            </c:numRef>
          </c:val>
        </c:ser>
        <c:ser>
          <c:idx val="1"/>
          <c:order val="1"/>
          <c:tx>
            <c:strRef>
              <c:f>'1'!$D$11</c:f>
              <c:strCache>
                <c:ptCount val="1"/>
                <c:pt idx="0">
                  <c:v>Massa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'1'!$B$12:$B$17</c:f>
              <c:strCache>
                <c:ptCount val="6"/>
                <c:pt idx="0">
                  <c:v> Mejorar la seguridad</c:v>
                </c:pt>
                <c:pt idx="1">
                  <c:v> Combatir la corrupción</c:v>
                </c:pt>
                <c:pt idx="2">
                  <c:v> Bajar la inflación</c:v>
                </c:pt>
                <c:pt idx="3">
                  <c:v> Resolver el problema con los fondos buitres</c:v>
                </c:pt>
                <c:pt idx="4">
                  <c:v>  Hacer una buena política social</c:v>
                </c:pt>
                <c:pt idx="5">
                  <c:v>Manejar la deuda externa</c:v>
                </c:pt>
              </c:strCache>
            </c:strRef>
          </c:cat>
          <c:val>
            <c:numRef>
              <c:f>'1'!$D$12:$D$17</c:f>
              <c:numCache>
                <c:formatCode>General</c:formatCode>
                <c:ptCount val="6"/>
                <c:pt idx="0">
                  <c:v>23.7</c:v>
                </c:pt>
                <c:pt idx="1">
                  <c:v>18</c:v>
                </c:pt>
                <c:pt idx="2">
                  <c:v>17.600000000000001</c:v>
                </c:pt>
                <c:pt idx="3">
                  <c:v>17.7</c:v>
                </c:pt>
                <c:pt idx="4">
                  <c:v>21.5</c:v>
                </c:pt>
                <c:pt idx="5">
                  <c:v>14.8</c:v>
                </c:pt>
              </c:numCache>
            </c:numRef>
          </c:val>
        </c:ser>
        <c:ser>
          <c:idx val="2"/>
          <c:order val="2"/>
          <c:tx>
            <c:strRef>
              <c:f>'1'!$E$11</c:f>
              <c:strCache>
                <c:ptCount val="1"/>
                <c:pt idx="0">
                  <c:v>Macri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'1'!$B$12:$B$17</c:f>
              <c:strCache>
                <c:ptCount val="6"/>
                <c:pt idx="0">
                  <c:v> Mejorar la seguridad</c:v>
                </c:pt>
                <c:pt idx="1">
                  <c:v> Combatir la corrupción</c:v>
                </c:pt>
                <c:pt idx="2">
                  <c:v> Bajar la inflación</c:v>
                </c:pt>
                <c:pt idx="3">
                  <c:v> Resolver el problema con los fondos buitres</c:v>
                </c:pt>
                <c:pt idx="4">
                  <c:v>  Hacer una buena política social</c:v>
                </c:pt>
                <c:pt idx="5">
                  <c:v>Manejar la deuda externa</c:v>
                </c:pt>
              </c:strCache>
            </c:strRef>
          </c:cat>
          <c:val>
            <c:numRef>
              <c:f>'1'!$E$12:$E$17</c:f>
              <c:numCache>
                <c:formatCode>General</c:formatCode>
                <c:ptCount val="6"/>
                <c:pt idx="0">
                  <c:v>27.2</c:v>
                </c:pt>
                <c:pt idx="1">
                  <c:v>24.3</c:v>
                </c:pt>
                <c:pt idx="2">
                  <c:v>27.1</c:v>
                </c:pt>
                <c:pt idx="3">
                  <c:v>25</c:v>
                </c:pt>
                <c:pt idx="4">
                  <c:v>17.600000000000001</c:v>
                </c:pt>
                <c:pt idx="5">
                  <c:v>27.5</c:v>
                </c:pt>
              </c:numCache>
            </c:numRef>
          </c:val>
        </c:ser>
        <c:ser>
          <c:idx val="3"/>
          <c:order val="3"/>
          <c:tx>
            <c:strRef>
              <c:f>'1'!$F$11</c:f>
              <c:strCache>
                <c:ptCount val="1"/>
                <c:pt idx="0">
                  <c:v>Ninguno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'1'!$B$12:$B$17</c:f>
              <c:strCache>
                <c:ptCount val="6"/>
                <c:pt idx="0">
                  <c:v> Mejorar la seguridad</c:v>
                </c:pt>
                <c:pt idx="1">
                  <c:v> Combatir la corrupción</c:v>
                </c:pt>
                <c:pt idx="2">
                  <c:v> Bajar la inflación</c:v>
                </c:pt>
                <c:pt idx="3">
                  <c:v> Resolver el problema con los fondos buitres</c:v>
                </c:pt>
                <c:pt idx="4">
                  <c:v>  Hacer una buena política social</c:v>
                </c:pt>
                <c:pt idx="5">
                  <c:v>Manejar la deuda externa</c:v>
                </c:pt>
              </c:strCache>
            </c:strRef>
          </c:cat>
          <c:val>
            <c:numRef>
              <c:f>'1'!$F$12:$F$17</c:f>
              <c:numCache>
                <c:formatCode>General</c:formatCode>
                <c:ptCount val="6"/>
                <c:pt idx="0">
                  <c:v>21</c:v>
                </c:pt>
                <c:pt idx="1">
                  <c:v>28.5</c:v>
                </c:pt>
                <c:pt idx="2">
                  <c:v>23.7</c:v>
                </c:pt>
                <c:pt idx="3">
                  <c:v>20.7</c:v>
                </c:pt>
                <c:pt idx="4">
                  <c:v>19.7</c:v>
                </c:pt>
                <c:pt idx="5">
                  <c:v>22.9</c:v>
                </c:pt>
              </c:numCache>
            </c:numRef>
          </c:val>
        </c:ser>
        <c:ser>
          <c:idx val="4"/>
          <c:order val="4"/>
          <c:tx>
            <c:strRef>
              <c:f>'1'!$G$11</c:f>
              <c:strCache>
                <c:ptCount val="1"/>
                <c:pt idx="0">
                  <c:v>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'1'!$B$12:$B$17</c:f>
              <c:strCache>
                <c:ptCount val="6"/>
                <c:pt idx="0">
                  <c:v> Mejorar la seguridad</c:v>
                </c:pt>
                <c:pt idx="1">
                  <c:v> Combatir la corrupción</c:v>
                </c:pt>
                <c:pt idx="2">
                  <c:v> Bajar la inflación</c:v>
                </c:pt>
                <c:pt idx="3">
                  <c:v> Resolver el problema con los fondos buitres</c:v>
                </c:pt>
                <c:pt idx="4">
                  <c:v>  Hacer una buena política social</c:v>
                </c:pt>
                <c:pt idx="5">
                  <c:v>Manejar la deuda externa</c:v>
                </c:pt>
              </c:strCache>
            </c:strRef>
          </c:cat>
          <c:val>
            <c:numRef>
              <c:f>'1'!$G$12:$G$17</c:f>
              <c:numCache>
                <c:formatCode>General</c:formatCode>
                <c:ptCount val="6"/>
                <c:pt idx="0">
                  <c:v>4.8</c:v>
                </c:pt>
                <c:pt idx="1">
                  <c:v>11</c:v>
                </c:pt>
                <c:pt idx="2">
                  <c:v>12.8</c:v>
                </c:pt>
                <c:pt idx="3">
                  <c:v>16.5</c:v>
                </c:pt>
                <c:pt idx="4">
                  <c:v>11.1</c:v>
                </c:pt>
                <c:pt idx="5">
                  <c:v>16.8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619328"/>
        <c:axId val="115620864"/>
      </c:barChart>
      <c:catAx>
        <c:axId val="1156193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15620864"/>
        <c:crosses val="autoZero"/>
        <c:auto val="1"/>
        <c:lblAlgn val="ctr"/>
        <c:lblOffset val="100"/>
        <c:noMultiLvlLbl val="0"/>
      </c:catAx>
      <c:valAx>
        <c:axId val="11562086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56193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'1'!$B$1085:$B$1093</c:f>
              <c:strCache>
                <c:ptCount val="9"/>
                <c:pt idx="0">
                  <c:v>Daniel Scioli</c:v>
                </c:pt>
                <c:pt idx="1">
                  <c:v>Mauricio Macri</c:v>
                </c:pt>
                <c:pt idx="2">
                  <c:v>Sergio Massa</c:v>
                </c:pt>
                <c:pt idx="3">
                  <c:v>Lilita Carrió</c:v>
                </c:pt>
                <c:pt idx="4">
                  <c:v>Julian Dominguez</c:v>
                </c:pt>
                <c:pt idx="5">
                  <c:v>Ricardo Saenz</c:v>
                </c:pt>
                <c:pt idx="6">
                  <c:v>Hermes Binner</c:v>
                </c:pt>
                <c:pt idx="7">
                  <c:v>Agustin Rossi</c:v>
                </c:pt>
                <c:pt idx="8">
                  <c:v>Ns/Nc</c:v>
                </c:pt>
              </c:strCache>
            </c:strRef>
          </c:cat>
          <c:val>
            <c:numRef>
              <c:f>'1'!$C$1085:$C$1093</c:f>
              <c:numCache>
                <c:formatCode>General</c:formatCode>
                <c:ptCount val="9"/>
                <c:pt idx="0">
                  <c:v>34</c:v>
                </c:pt>
                <c:pt idx="1">
                  <c:v>23.6</c:v>
                </c:pt>
                <c:pt idx="2">
                  <c:v>17</c:v>
                </c:pt>
                <c:pt idx="3">
                  <c:v>10.4</c:v>
                </c:pt>
                <c:pt idx="4">
                  <c:v>1.9</c:v>
                </c:pt>
                <c:pt idx="5">
                  <c:v>0.8</c:v>
                </c:pt>
                <c:pt idx="6">
                  <c:v>0.6</c:v>
                </c:pt>
                <c:pt idx="7">
                  <c:v>0.6</c:v>
                </c:pt>
                <c:pt idx="8">
                  <c:v>11.2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537856"/>
        <c:axId val="120539392"/>
      </c:barChart>
      <c:catAx>
        <c:axId val="120537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539392"/>
        <c:crosses val="autoZero"/>
        <c:auto val="1"/>
        <c:lblAlgn val="ctr"/>
        <c:lblOffset val="100"/>
        <c:noMultiLvlLbl val="0"/>
      </c:catAx>
      <c:valAx>
        <c:axId val="120539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537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09857101195684"/>
          <c:y val="3.0866359269839369E-2"/>
          <c:w val="0.63741884828499007"/>
          <c:h val="0.831260441148104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'1'!$C$29</c:f>
              <c:strCache>
                <c:ptCount val="1"/>
                <c:pt idx="0">
                  <c:v>Derogar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'1'!$B$30:$B$44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a las empresas de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'1'!$C$30:$C$44</c:f>
              <c:numCache>
                <c:formatCode>General</c:formatCode>
                <c:ptCount val="15"/>
                <c:pt idx="0">
                  <c:v>3.4</c:v>
                </c:pt>
                <c:pt idx="1">
                  <c:v>4</c:v>
                </c:pt>
                <c:pt idx="2">
                  <c:v>6.4</c:v>
                </c:pt>
                <c:pt idx="3">
                  <c:v>7.2</c:v>
                </c:pt>
                <c:pt idx="4">
                  <c:v>7.5</c:v>
                </c:pt>
                <c:pt idx="5">
                  <c:v>8.1999999999999993</c:v>
                </c:pt>
                <c:pt idx="6">
                  <c:v>13.9</c:v>
                </c:pt>
                <c:pt idx="7">
                  <c:v>14.4</c:v>
                </c:pt>
                <c:pt idx="8">
                  <c:v>15.2</c:v>
                </c:pt>
                <c:pt idx="9">
                  <c:v>15.5</c:v>
                </c:pt>
                <c:pt idx="10">
                  <c:v>16.3</c:v>
                </c:pt>
                <c:pt idx="11">
                  <c:v>19.7</c:v>
                </c:pt>
                <c:pt idx="12">
                  <c:v>22.9</c:v>
                </c:pt>
                <c:pt idx="13">
                  <c:v>25.1</c:v>
                </c:pt>
                <c:pt idx="14">
                  <c:v>25.3</c:v>
                </c:pt>
              </c:numCache>
            </c:numRef>
          </c:val>
        </c:ser>
        <c:ser>
          <c:idx val="1"/>
          <c:order val="1"/>
          <c:tx>
            <c:strRef>
              <c:f>'1'!$D$29</c:f>
              <c:strCache>
                <c:ptCount val="1"/>
                <c:pt idx="0">
                  <c:v>Modificar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'1'!$B$30:$B$44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a las empresas de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'1'!$D$30:$D$44</c:f>
              <c:numCache>
                <c:formatCode>General</c:formatCode>
                <c:ptCount val="15"/>
                <c:pt idx="0">
                  <c:v>31.8</c:v>
                </c:pt>
                <c:pt idx="1">
                  <c:v>10</c:v>
                </c:pt>
                <c:pt idx="2">
                  <c:v>29</c:v>
                </c:pt>
                <c:pt idx="3">
                  <c:v>36.1</c:v>
                </c:pt>
                <c:pt idx="4">
                  <c:v>39.799999999999997</c:v>
                </c:pt>
                <c:pt idx="5">
                  <c:v>42.5</c:v>
                </c:pt>
                <c:pt idx="6">
                  <c:v>24.4</c:v>
                </c:pt>
                <c:pt idx="7">
                  <c:v>26.1</c:v>
                </c:pt>
                <c:pt idx="8">
                  <c:v>40.200000000000003</c:v>
                </c:pt>
                <c:pt idx="9">
                  <c:v>31.8</c:v>
                </c:pt>
                <c:pt idx="10">
                  <c:v>26</c:v>
                </c:pt>
                <c:pt idx="11">
                  <c:v>36.700000000000003</c:v>
                </c:pt>
                <c:pt idx="12">
                  <c:v>38.4</c:v>
                </c:pt>
                <c:pt idx="13">
                  <c:v>43.5</c:v>
                </c:pt>
                <c:pt idx="14">
                  <c:v>37.700000000000003</c:v>
                </c:pt>
              </c:numCache>
            </c:numRef>
          </c:val>
        </c:ser>
        <c:ser>
          <c:idx val="2"/>
          <c:order val="2"/>
          <c:tx>
            <c:strRef>
              <c:f>'1'!$E$29</c:f>
              <c:strCache>
                <c:ptCount val="1"/>
                <c:pt idx="0">
                  <c:v>No modificar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'1'!$B$30:$B$44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a las empresas de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'1'!$E$30:$E$44</c:f>
              <c:numCache>
                <c:formatCode>General</c:formatCode>
                <c:ptCount val="15"/>
                <c:pt idx="0">
                  <c:v>38.5</c:v>
                </c:pt>
                <c:pt idx="1">
                  <c:v>77.5</c:v>
                </c:pt>
                <c:pt idx="2">
                  <c:v>57.8</c:v>
                </c:pt>
                <c:pt idx="3">
                  <c:v>46.4</c:v>
                </c:pt>
                <c:pt idx="4">
                  <c:v>31.3</c:v>
                </c:pt>
                <c:pt idx="5">
                  <c:v>38.1</c:v>
                </c:pt>
                <c:pt idx="6">
                  <c:v>27.7</c:v>
                </c:pt>
                <c:pt idx="7">
                  <c:v>28.4</c:v>
                </c:pt>
                <c:pt idx="8">
                  <c:v>28.8</c:v>
                </c:pt>
                <c:pt idx="9">
                  <c:v>41.7</c:v>
                </c:pt>
                <c:pt idx="10">
                  <c:v>29.2</c:v>
                </c:pt>
                <c:pt idx="11">
                  <c:v>34.299999999999997</c:v>
                </c:pt>
                <c:pt idx="12">
                  <c:v>25</c:v>
                </c:pt>
                <c:pt idx="13">
                  <c:v>18.899999999999999</c:v>
                </c:pt>
                <c:pt idx="14">
                  <c:v>24.3</c:v>
                </c:pt>
              </c:numCache>
            </c:numRef>
          </c:val>
        </c:ser>
        <c:ser>
          <c:idx val="3"/>
          <c:order val="3"/>
          <c:tx>
            <c:strRef>
              <c:f>'1'!$F$29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'1'!$B$30:$B$44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a las empresas de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'1'!$F$30:$F$44</c:f>
              <c:numCache>
                <c:formatCode>General</c:formatCode>
                <c:ptCount val="15"/>
                <c:pt idx="0">
                  <c:v>26.2</c:v>
                </c:pt>
                <c:pt idx="1">
                  <c:v>8.5</c:v>
                </c:pt>
                <c:pt idx="2">
                  <c:v>6.8</c:v>
                </c:pt>
                <c:pt idx="3">
                  <c:v>10.4</c:v>
                </c:pt>
                <c:pt idx="4">
                  <c:v>21.4</c:v>
                </c:pt>
                <c:pt idx="5">
                  <c:v>11.2</c:v>
                </c:pt>
                <c:pt idx="6">
                  <c:v>34.1</c:v>
                </c:pt>
                <c:pt idx="7">
                  <c:v>31.1</c:v>
                </c:pt>
                <c:pt idx="8">
                  <c:v>15.9</c:v>
                </c:pt>
                <c:pt idx="9">
                  <c:v>11.1</c:v>
                </c:pt>
                <c:pt idx="10">
                  <c:v>28.6</c:v>
                </c:pt>
                <c:pt idx="11">
                  <c:v>9.3000000000000007</c:v>
                </c:pt>
                <c:pt idx="12">
                  <c:v>13.7</c:v>
                </c:pt>
                <c:pt idx="13">
                  <c:v>12.5</c:v>
                </c:pt>
                <c:pt idx="14">
                  <c:v>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265728"/>
        <c:axId val="120288000"/>
      </c:barChart>
      <c:catAx>
        <c:axId val="1202657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0288000"/>
        <c:crosses val="autoZero"/>
        <c:auto val="1"/>
        <c:lblAlgn val="ctr"/>
        <c:lblOffset val="100"/>
        <c:noMultiLvlLbl val="0"/>
      </c:catAx>
      <c:valAx>
        <c:axId val="1202880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20265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4871569518534387"/>
          <c:y val="0.92908412931802153"/>
          <c:w val="0.49376828348599167"/>
          <c:h val="7.09158706819784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'1'!$I$50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'1'!$H$51:$H$65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de Abastecimiento</c:v>
                </c:pt>
                <c:pt idx="4">
                  <c:v>  Ley Antiterrorista</c:v>
                </c:pt>
                <c:pt idx="5">
                  <c:v> Acuerdo con Iran por el tema de la AMIA</c:v>
                </c:pt>
                <c:pt idx="6">
                  <c:v>  Subsidios a las empresas de transporte y de energía </c:v>
                </c:pt>
                <c:pt idx="7">
                  <c:v>  Ley de medios</c:v>
                </c:pt>
                <c:pt idx="8">
                  <c:v>  Precios Cuidados</c:v>
                </c:pt>
                <c:pt idx="9">
                  <c:v>  Ley de pago soberano</c:v>
                </c:pt>
                <c:pt idx="10">
                  <c:v>  Impuesto a la ganancia de trabajadores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'1'!$I$51:$I$65</c:f>
              <c:numCache>
                <c:formatCode>General</c:formatCode>
                <c:ptCount val="15"/>
                <c:pt idx="0">
                  <c:v>4.5999999999999996</c:v>
                </c:pt>
                <c:pt idx="1">
                  <c:v>5.4</c:v>
                </c:pt>
                <c:pt idx="2">
                  <c:v>8.1</c:v>
                </c:pt>
                <c:pt idx="3">
                  <c:v>10.8</c:v>
                </c:pt>
                <c:pt idx="4">
                  <c:v>11.5</c:v>
                </c:pt>
                <c:pt idx="5">
                  <c:v>11.7</c:v>
                </c:pt>
                <c:pt idx="6">
                  <c:v>12.4</c:v>
                </c:pt>
                <c:pt idx="7">
                  <c:v>14.2</c:v>
                </c:pt>
                <c:pt idx="8">
                  <c:v>16.100000000000001</c:v>
                </c:pt>
                <c:pt idx="9">
                  <c:v>16.8</c:v>
                </c:pt>
                <c:pt idx="10">
                  <c:v>18.2</c:v>
                </c:pt>
                <c:pt idx="11">
                  <c:v>20.3</c:v>
                </c:pt>
                <c:pt idx="12">
                  <c:v>20.8</c:v>
                </c:pt>
                <c:pt idx="13">
                  <c:v>27.2</c:v>
                </c:pt>
                <c:pt idx="14">
                  <c:v>28.6</c:v>
                </c:pt>
              </c:numCache>
            </c:numRef>
          </c:val>
        </c:ser>
        <c:ser>
          <c:idx val="1"/>
          <c:order val="1"/>
          <c:tx>
            <c:strRef>
              <c:f>'1'!$J$50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'1'!$H$51:$H$65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de Abastecimiento</c:v>
                </c:pt>
                <c:pt idx="4">
                  <c:v>  Ley Antiterrorista</c:v>
                </c:pt>
                <c:pt idx="5">
                  <c:v> Acuerdo con Iran por el tema de la AMIA</c:v>
                </c:pt>
                <c:pt idx="6">
                  <c:v>  Subsidios a las empresas de transporte y de energía </c:v>
                </c:pt>
                <c:pt idx="7">
                  <c:v>  Ley de medios</c:v>
                </c:pt>
                <c:pt idx="8">
                  <c:v>  Precios Cuidados</c:v>
                </c:pt>
                <c:pt idx="9">
                  <c:v>  Ley de pago soberano</c:v>
                </c:pt>
                <c:pt idx="10">
                  <c:v>  Impuesto a la ganancia de trabajadores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'1'!$J$51:$J$65</c:f>
              <c:numCache>
                <c:formatCode>General</c:formatCode>
                <c:ptCount val="15"/>
                <c:pt idx="0">
                  <c:v>10.9</c:v>
                </c:pt>
                <c:pt idx="1">
                  <c:v>32.799999999999997</c:v>
                </c:pt>
                <c:pt idx="2">
                  <c:v>32.299999999999997</c:v>
                </c:pt>
                <c:pt idx="3">
                  <c:v>44.6</c:v>
                </c:pt>
                <c:pt idx="4">
                  <c:v>29.5</c:v>
                </c:pt>
                <c:pt idx="5">
                  <c:v>25</c:v>
                </c:pt>
                <c:pt idx="6">
                  <c:v>38.299999999999997</c:v>
                </c:pt>
                <c:pt idx="7">
                  <c:v>48.2</c:v>
                </c:pt>
                <c:pt idx="8">
                  <c:v>37.700000000000003</c:v>
                </c:pt>
                <c:pt idx="9">
                  <c:v>34.299999999999997</c:v>
                </c:pt>
                <c:pt idx="10">
                  <c:v>48.5</c:v>
                </c:pt>
                <c:pt idx="11">
                  <c:v>48.3</c:v>
                </c:pt>
                <c:pt idx="12">
                  <c:v>44.1</c:v>
                </c:pt>
                <c:pt idx="13">
                  <c:v>44.4</c:v>
                </c:pt>
                <c:pt idx="14">
                  <c:v>42.2</c:v>
                </c:pt>
              </c:numCache>
            </c:numRef>
          </c:val>
        </c:ser>
        <c:ser>
          <c:idx val="2"/>
          <c:order val="2"/>
          <c:tx>
            <c:strRef>
              <c:f>'1'!$K$50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'1'!$H$51:$H$65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de Abastecimiento</c:v>
                </c:pt>
                <c:pt idx="4">
                  <c:v>  Ley Antiterrorista</c:v>
                </c:pt>
                <c:pt idx="5">
                  <c:v> Acuerdo con Iran por el tema de la AMIA</c:v>
                </c:pt>
                <c:pt idx="6">
                  <c:v>  Subsidios a las empresas de transporte y de energía </c:v>
                </c:pt>
                <c:pt idx="7">
                  <c:v>  Ley de medios</c:v>
                </c:pt>
                <c:pt idx="8">
                  <c:v>  Precios Cuidados</c:v>
                </c:pt>
                <c:pt idx="9">
                  <c:v>  Ley de pago soberano</c:v>
                </c:pt>
                <c:pt idx="10">
                  <c:v>  Impuesto a la ganancia de trabajadores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'1'!$K$51:$K$65</c:f>
              <c:numCache>
                <c:formatCode>General</c:formatCode>
                <c:ptCount val="15"/>
                <c:pt idx="0">
                  <c:v>64.900000000000006</c:v>
                </c:pt>
                <c:pt idx="1">
                  <c:v>25.7</c:v>
                </c:pt>
                <c:pt idx="2">
                  <c:v>43.8</c:v>
                </c:pt>
                <c:pt idx="3">
                  <c:v>15.1</c:v>
                </c:pt>
                <c:pt idx="4">
                  <c:v>21.2</c:v>
                </c:pt>
                <c:pt idx="5">
                  <c:v>18.3</c:v>
                </c:pt>
                <c:pt idx="6">
                  <c:v>30.8</c:v>
                </c:pt>
                <c:pt idx="7">
                  <c:v>13.9</c:v>
                </c:pt>
                <c:pt idx="8">
                  <c:v>25.7</c:v>
                </c:pt>
                <c:pt idx="9">
                  <c:v>12.8</c:v>
                </c:pt>
                <c:pt idx="10">
                  <c:v>11.9</c:v>
                </c:pt>
                <c:pt idx="11">
                  <c:v>8.9</c:v>
                </c:pt>
                <c:pt idx="12">
                  <c:v>19.100000000000001</c:v>
                </c:pt>
                <c:pt idx="13">
                  <c:v>6</c:v>
                </c:pt>
                <c:pt idx="14">
                  <c:v>8.6999999999999993</c:v>
                </c:pt>
              </c:numCache>
            </c:numRef>
          </c:val>
        </c:ser>
        <c:ser>
          <c:idx val="3"/>
          <c:order val="3"/>
          <c:tx>
            <c:strRef>
              <c:f>'1'!$L$50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'1'!$H$51:$H$65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de Abastecimiento</c:v>
                </c:pt>
                <c:pt idx="4">
                  <c:v>  Ley Antiterrorista</c:v>
                </c:pt>
                <c:pt idx="5">
                  <c:v> Acuerdo con Iran por el tema de la AMIA</c:v>
                </c:pt>
                <c:pt idx="6">
                  <c:v>  Subsidios a las empresas de transporte y de energía </c:v>
                </c:pt>
                <c:pt idx="7">
                  <c:v>  Ley de medios</c:v>
                </c:pt>
                <c:pt idx="8">
                  <c:v>  Precios Cuidados</c:v>
                </c:pt>
                <c:pt idx="9">
                  <c:v>  Ley de pago soberano</c:v>
                </c:pt>
                <c:pt idx="10">
                  <c:v>  Impuesto a la ganancia de trabajadores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'1'!$L$51:$L$65</c:f>
              <c:numCache>
                <c:formatCode>General</c:formatCode>
                <c:ptCount val="15"/>
                <c:pt idx="0">
                  <c:v>19.600000000000001</c:v>
                </c:pt>
                <c:pt idx="1">
                  <c:v>36.1</c:v>
                </c:pt>
                <c:pt idx="2">
                  <c:v>15.8</c:v>
                </c:pt>
                <c:pt idx="3">
                  <c:v>29.5</c:v>
                </c:pt>
                <c:pt idx="4">
                  <c:v>37.700000000000003</c:v>
                </c:pt>
                <c:pt idx="5">
                  <c:v>45</c:v>
                </c:pt>
                <c:pt idx="6">
                  <c:v>18.399999999999999</c:v>
                </c:pt>
                <c:pt idx="7">
                  <c:v>23.6</c:v>
                </c:pt>
                <c:pt idx="8">
                  <c:v>20.399999999999999</c:v>
                </c:pt>
                <c:pt idx="9">
                  <c:v>36.1</c:v>
                </c:pt>
                <c:pt idx="10">
                  <c:v>21.4</c:v>
                </c:pt>
                <c:pt idx="11">
                  <c:v>22.5</c:v>
                </c:pt>
                <c:pt idx="12">
                  <c:v>16.100000000000001</c:v>
                </c:pt>
                <c:pt idx="13">
                  <c:v>22.4</c:v>
                </c:pt>
                <c:pt idx="14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461184"/>
        <c:axId val="120462720"/>
      </c:barChart>
      <c:catAx>
        <c:axId val="1204611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0462720"/>
        <c:crosses val="autoZero"/>
        <c:auto val="1"/>
        <c:lblAlgn val="ctr"/>
        <c:lblOffset val="100"/>
        <c:noMultiLvlLbl val="0"/>
      </c:catAx>
      <c:valAx>
        <c:axId val="12046272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204611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'1'!$D$105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'1'!$C$106:$C$120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Antiterrorista</c:v>
                </c:pt>
                <c:pt idx="4">
                  <c:v> Acuerdo con Iran por el tema de la AMIA</c:v>
                </c:pt>
                <c:pt idx="5">
                  <c:v>  Ley de Abastecimiento</c:v>
                </c:pt>
                <c:pt idx="6">
                  <c:v>  Ley de medios</c:v>
                </c:pt>
                <c:pt idx="7">
                  <c:v>  Subsidios a las empresas de transporte y de energía </c:v>
                </c:pt>
                <c:pt idx="8">
                  <c:v>  Precios Cuidados</c:v>
                </c:pt>
                <c:pt idx="9">
                  <c:v>  Impuesto a la ganancia de trabajadores</c:v>
                </c:pt>
                <c:pt idx="10">
                  <c:v>  Ley de pago soberano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'1'!$D$106:$D$120</c:f>
              <c:numCache>
                <c:formatCode>General</c:formatCode>
                <c:ptCount val="15"/>
                <c:pt idx="0">
                  <c:v>8.5</c:v>
                </c:pt>
                <c:pt idx="1">
                  <c:v>10.4</c:v>
                </c:pt>
                <c:pt idx="2">
                  <c:v>16.5</c:v>
                </c:pt>
                <c:pt idx="3">
                  <c:v>17.5</c:v>
                </c:pt>
                <c:pt idx="4">
                  <c:v>18.2</c:v>
                </c:pt>
                <c:pt idx="5">
                  <c:v>21.3</c:v>
                </c:pt>
                <c:pt idx="6">
                  <c:v>23.6</c:v>
                </c:pt>
                <c:pt idx="7">
                  <c:v>23.9</c:v>
                </c:pt>
                <c:pt idx="8">
                  <c:v>25.6</c:v>
                </c:pt>
                <c:pt idx="9">
                  <c:v>26.7</c:v>
                </c:pt>
                <c:pt idx="10">
                  <c:v>29.9</c:v>
                </c:pt>
                <c:pt idx="11">
                  <c:v>33.4</c:v>
                </c:pt>
                <c:pt idx="12">
                  <c:v>35.1</c:v>
                </c:pt>
                <c:pt idx="13">
                  <c:v>39.9</c:v>
                </c:pt>
                <c:pt idx="14">
                  <c:v>42.5</c:v>
                </c:pt>
              </c:numCache>
            </c:numRef>
          </c:val>
        </c:ser>
        <c:ser>
          <c:idx val="1"/>
          <c:order val="1"/>
          <c:tx>
            <c:strRef>
              <c:f>'1'!$E$105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'1'!$C$106:$C$120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Antiterrorista</c:v>
                </c:pt>
                <c:pt idx="4">
                  <c:v> Acuerdo con Iran por el tema de la AMIA</c:v>
                </c:pt>
                <c:pt idx="5">
                  <c:v>  Ley de Abastecimiento</c:v>
                </c:pt>
                <c:pt idx="6">
                  <c:v>  Ley de medios</c:v>
                </c:pt>
                <c:pt idx="7">
                  <c:v>  Subsidios a las empresas de transporte y de energía </c:v>
                </c:pt>
                <c:pt idx="8">
                  <c:v>  Precios Cuidados</c:v>
                </c:pt>
                <c:pt idx="9">
                  <c:v>  Impuesto a la ganancia de trabajadores</c:v>
                </c:pt>
                <c:pt idx="10">
                  <c:v>  Ley de pago soberano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'1'!$E$106:$E$120</c:f>
              <c:numCache>
                <c:formatCode>General</c:formatCode>
                <c:ptCount val="15"/>
                <c:pt idx="0">
                  <c:v>17</c:v>
                </c:pt>
                <c:pt idx="1">
                  <c:v>36.1</c:v>
                </c:pt>
                <c:pt idx="2">
                  <c:v>40.9</c:v>
                </c:pt>
                <c:pt idx="3">
                  <c:v>32.9</c:v>
                </c:pt>
                <c:pt idx="4">
                  <c:v>27.3</c:v>
                </c:pt>
                <c:pt idx="5">
                  <c:v>41.9</c:v>
                </c:pt>
                <c:pt idx="6">
                  <c:v>51.6</c:v>
                </c:pt>
                <c:pt idx="7">
                  <c:v>40.5</c:v>
                </c:pt>
                <c:pt idx="8">
                  <c:v>40.5</c:v>
                </c:pt>
                <c:pt idx="9">
                  <c:v>44.2</c:v>
                </c:pt>
                <c:pt idx="10">
                  <c:v>28.4</c:v>
                </c:pt>
                <c:pt idx="11">
                  <c:v>40.5</c:v>
                </c:pt>
                <c:pt idx="12">
                  <c:v>41.5</c:v>
                </c:pt>
                <c:pt idx="13">
                  <c:v>38.700000000000003</c:v>
                </c:pt>
                <c:pt idx="14">
                  <c:v>35.200000000000003</c:v>
                </c:pt>
              </c:numCache>
            </c:numRef>
          </c:val>
        </c:ser>
        <c:ser>
          <c:idx val="2"/>
          <c:order val="2"/>
          <c:tx>
            <c:strRef>
              <c:f>'1'!$F$105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'1'!$C$106:$C$120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Antiterrorista</c:v>
                </c:pt>
                <c:pt idx="4">
                  <c:v> Acuerdo con Iran por el tema de la AMIA</c:v>
                </c:pt>
                <c:pt idx="5">
                  <c:v>  Ley de Abastecimiento</c:v>
                </c:pt>
                <c:pt idx="6">
                  <c:v>  Ley de medios</c:v>
                </c:pt>
                <c:pt idx="7">
                  <c:v>  Subsidios a las empresas de transporte y de energía </c:v>
                </c:pt>
                <c:pt idx="8">
                  <c:v>  Precios Cuidados</c:v>
                </c:pt>
                <c:pt idx="9">
                  <c:v>  Impuesto a la ganancia de trabajadores</c:v>
                </c:pt>
                <c:pt idx="10">
                  <c:v>  Ley de pago soberano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'1'!$F$106:$F$120</c:f>
              <c:numCache>
                <c:formatCode>General</c:formatCode>
                <c:ptCount val="15"/>
                <c:pt idx="0">
                  <c:v>57</c:v>
                </c:pt>
                <c:pt idx="1">
                  <c:v>19.600000000000001</c:v>
                </c:pt>
                <c:pt idx="2">
                  <c:v>29.7</c:v>
                </c:pt>
                <c:pt idx="3">
                  <c:v>16.600000000000001</c:v>
                </c:pt>
                <c:pt idx="4">
                  <c:v>14.9</c:v>
                </c:pt>
                <c:pt idx="5">
                  <c:v>11.9</c:v>
                </c:pt>
                <c:pt idx="6">
                  <c:v>8.6</c:v>
                </c:pt>
                <c:pt idx="7">
                  <c:v>19.899999999999999</c:v>
                </c:pt>
                <c:pt idx="8">
                  <c:v>16.3</c:v>
                </c:pt>
                <c:pt idx="9">
                  <c:v>11</c:v>
                </c:pt>
                <c:pt idx="10">
                  <c:v>10.199999999999999</c:v>
                </c:pt>
                <c:pt idx="11">
                  <c:v>6.7</c:v>
                </c:pt>
                <c:pt idx="12">
                  <c:v>11.6</c:v>
                </c:pt>
                <c:pt idx="13">
                  <c:v>5</c:v>
                </c:pt>
                <c:pt idx="14">
                  <c:v>4.8</c:v>
                </c:pt>
              </c:numCache>
            </c:numRef>
          </c:val>
        </c:ser>
        <c:ser>
          <c:idx val="3"/>
          <c:order val="3"/>
          <c:tx>
            <c:strRef>
              <c:f>'1'!$G$105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'1'!$C$106:$C$120</c:f>
              <c:strCache>
                <c:ptCount val="15"/>
                <c:pt idx="0">
                  <c:v>  Ley de Matrimonio Igualitario</c:v>
                </c:pt>
                <c:pt idx="1">
                  <c:v> Codigo Civil</c:v>
                </c:pt>
                <c:pt idx="2">
                  <c:v> Asignacion Universal por Hijo</c:v>
                </c:pt>
                <c:pt idx="3">
                  <c:v>  Ley Antiterrorista</c:v>
                </c:pt>
                <c:pt idx="4">
                  <c:v> Acuerdo con Iran por el tema de la AMIA</c:v>
                </c:pt>
                <c:pt idx="5">
                  <c:v>  Ley de Abastecimiento</c:v>
                </c:pt>
                <c:pt idx="6">
                  <c:v>  Ley de medios</c:v>
                </c:pt>
                <c:pt idx="7">
                  <c:v>  Subsidios a las empresas de transporte y de energía </c:v>
                </c:pt>
                <c:pt idx="8">
                  <c:v>  Precios Cuidados</c:v>
                </c:pt>
                <c:pt idx="9">
                  <c:v>  Impuesto a la ganancia de trabajadores</c:v>
                </c:pt>
                <c:pt idx="10">
                  <c:v>  Ley de pago soberano</c:v>
                </c:pt>
                <c:pt idx="11">
                  <c:v> Retenciones a las productos del campo</c:v>
                </c:pt>
                <c:pt idx="12">
                  <c:v>  Futbol para Todos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'1'!$G$106:$G$120</c:f>
              <c:numCache>
                <c:formatCode>General</c:formatCode>
                <c:ptCount val="15"/>
                <c:pt idx="0">
                  <c:v>17.5</c:v>
                </c:pt>
                <c:pt idx="1">
                  <c:v>33.9</c:v>
                </c:pt>
                <c:pt idx="2">
                  <c:v>12.9</c:v>
                </c:pt>
                <c:pt idx="3">
                  <c:v>33.1</c:v>
                </c:pt>
                <c:pt idx="4">
                  <c:v>39.6</c:v>
                </c:pt>
                <c:pt idx="5">
                  <c:v>24.9</c:v>
                </c:pt>
                <c:pt idx="6">
                  <c:v>16.2</c:v>
                </c:pt>
                <c:pt idx="7">
                  <c:v>15.7</c:v>
                </c:pt>
                <c:pt idx="8">
                  <c:v>17.600000000000001</c:v>
                </c:pt>
                <c:pt idx="9">
                  <c:v>18</c:v>
                </c:pt>
                <c:pt idx="10">
                  <c:v>31.4</c:v>
                </c:pt>
                <c:pt idx="11">
                  <c:v>19.399999999999999</c:v>
                </c:pt>
                <c:pt idx="12">
                  <c:v>11.8</c:v>
                </c:pt>
                <c:pt idx="13">
                  <c:v>16.3</c:v>
                </c:pt>
                <c:pt idx="14">
                  <c:v>17.600000000000001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712832"/>
        <c:axId val="122714368"/>
      </c:barChart>
      <c:catAx>
        <c:axId val="1227128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2714368"/>
        <c:crosses val="autoZero"/>
        <c:auto val="1"/>
        <c:lblAlgn val="ctr"/>
        <c:lblOffset val="100"/>
        <c:noMultiLvlLbl val="0"/>
      </c:catAx>
      <c:valAx>
        <c:axId val="12271436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227128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'1'!$D$133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1.4803534944268771E-3"/>
                  <c:y val="-3.0696177214106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'1'!$C$134:$C$148</c:f>
              <c:strCache>
                <c:ptCount val="15"/>
                <c:pt idx="0">
                  <c:v> Codigo Civil</c:v>
                </c:pt>
                <c:pt idx="1">
                  <c:v> Asignacion Universal por Hijo</c:v>
                </c:pt>
                <c:pt idx="2">
                  <c:v>  Ley de Matrimonio Igualitario</c:v>
                </c:pt>
                <c:pt idx="3">
                  <c:v>  Ley de medios</c:v>
                </c:pt>
                <c:pt idx="4">
                  <c:v>  Subsidios a las empresas de transporte y de energía </c:v>
                </c:pt>
                <c:pt idx="5">
                  <c:v>  Futbol para Todos</c:v>
                </c:pt>
                <c:pt idx="6">
                  <c:v>  Ley de Abastecimiento</c:v>
                </c:pt>
                <c:pt idx="7">
                  <c:v>  Ley de pago soberano</c:v>
                </c:pt>
                <c:pt idx="8">
                  <c:v>  Ley Antiterrorista</c:v>
                </c:pt>
                <c:pt idx="9">
                  <c:v>  Precios Cuidados</c:v>
                </c:pt>
                <c:pt idx="10">
                  <c:v> Acuerdo con Iran por el tema de la AMIA</c:v>
                </c:pt>
                <c:pt idx="11">
                  <c:v> Retenciones a las productos del campo</c:v>
                </c:pt>
                <c:pt idx="12">
                  <c:v>  Impuesto a la ganancia de trabajadores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'1'!$D$134:$D$148</c:f>
              <c:numCache>
                <c:formatCode>General</c:formatCode>
                <c:ptCount val="15"/>
                <c:pt idx="0">
                  <c:v>0.4</c:v>
                </c:pt>
                <c:pt idx="1">
                  <c:v>0.6</c:v>
                </c:pt>
                <c:pt idx="2">
                  <c:v>1</c:v>
                </c:pt>
                <c:pt idx="3">
                  <c:v>1.1000000000000001</c:v>
                </c:pt>
                <c:pt idx="4">
                  <c:v>1.3</c:v>
                </c:pt>
                <c:pt idx="5">
                  <c:v>1.5</c:v>
                </c:pt>
                <c:pt idx="6">
                  <c:v>1.6</c:v>
                </c:pt>
                <c:pt idx="7">
                  <c:v>2.1</c:v>
                </c:pt>
                <c:pt idx="8">
                  <c:v>2.2999999999999998</c:v>
                </c:pt>
                <c:pt idx="9">
                  <c:v>2.6</c:v>
                </c:pt>
                <c:pt idx="10">
                  <c:v>2.9</c:v>
                </c:pt>
                <c:pt idx="11">
                  <c:v>3</c:v>
                </c:pt>
                <c:pt idx="12">
                  <c:v>3.4</c:v>
                </c:pt>
                <c:pt idx="13">
                  <c:v>4.5</c:v>
                </c:pt>
                <c:pt idx="14">
                  <c:v>5.8</c:v>
                </c:pt>
              </c:numCache>
            </c:numRef>
          </c:val>
        </c:ser>
        <c:ser>
          <c:idx val="1"/>
          <c:order val="1"/>
          <c:tx>
            <c:strRef>
              <c:f>'1'!$E$133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'1'!$C$134:$C$148</c:f>
              <c:strCache>
                <c:ptCount val="15"/>
                <c:pt idx="0">
                  <c:v> Codigo Civil</c:v>
                </c:pt>
                <c:pt idx="1">
                  <c:v> Asignacion Universal por Hijo</c:v>
                </c:pt>
                <c:pt idx="2">
                  <c:v>  Ley de Matrimonio Igualitario</c:v>
                </c:pt>
                <c:pt idx="3">
                  <c:v>  Ley de medios</c:v>
                </c:pt>
                <c:pt idx="4">
                  <c:v>  Subsidios a las empresas de transporte y de energía </c:v>
                </c:pt>
                <c:pt idx="5">
                  <c:v>  Futbol para Todos</c:v>
                </c:pt>
                <c:pt idx="6">
                  <c:v>  Ley de Abastecimiento</c:v>
                </c:pt>
                <c:pt idx="7">
                  <c:v>  Ley de pago soberano</c:v>
                </c:pt>
                <c:pt idx="8">
                  <c:v>  Ley Antiterrorista</c:v>
                </c:pt>
                <c:pt idx="9">
                  <c:v>  Precios Cuidados</c:v>
                </c:pt>
                <c:pt idx="10">
                  <c:v> Acuerdo con Iran por el tema de la AMIA</c:v>
                </c:pt>
                <c:pt idx="11">
                  <c:v> Retenciones a las productos del campo</c:v>
                </c:pt>
                <c:pt idx="12">
                  <c:v>  Impuesto a la ganancia de trabajadores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'1'!$E$134:$E$148</c:f>
              <c:numCache>
                <c:formatCode>General</c:formatCode>
                <c:ptCount val="15"/>
                <c:pt idx="0">
                  <c:v>9.1999999999999993</c:v>
                </c:pt>
                <c:pt idx="1">
                  <c:v>6.5</c:v>
                </c:pt>
                <c:pt idx="2">
                  <c:v>2.5</c:v>
                </c:pt>
                <c:pt idx="3">
                  <c:v>13.6</c:v>
                </c:pt>
                <c:pt idx="4">
                  <c:v>14.6</c:v>
                </c:pt>
                <c:pt idx="5">
                  <c:v>18</c:v>
                </c:pt>
                <c:pt idx="6">
                  <c:v>10.7</c:v>
                </c:pt>
                <c:pt idx="7">
                  <c:v>13.4</c:v>
                </c:pt>
                <c:pt idx="8">
                  <c:v>10.5</c:v>
                </c:pt>
                <c:pt idx="9">
                  <c:v>16.7</c:v>
                </c:pt>
                <c:pt idx="10">
                  <c:v>9</c:v>
                </c:pt>
                <c:pt idx="11">
                  <c:v>31.6</c:v>
                </c:pt>
                <c:pt idx="12">
                  <c:v>31.5</c:v>
                </c:pt>
                <c:pt idx="13">
                  <c:v>34.1</c:v>
                </c:pt>
                <c:pt idx="14">
                  <c:v>29.6</c:v>
                </c:pt>
              </c:numCache>
            </c:numRef>
          </c:val>
        </c:ser>
        <c:ser>
          <c:idx val="2"/>
          <c:order val="2"/>
          <c:tx>
            <c:strRef>
              <c:f>'1'!$F$133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'1'!$C$134:$C$148</c:f>
              <c:strCache>
                <c:ptCount val="15"/>
                <c:pt idx="0">
                  <c:v> Codigo Civil</c:v>
                </c:pt>
                <c:pt idx="1">
                  <c:v> Asignacion Universal por Hijo</c:v>
                </c:pt>
                <c:pt idx="2">
                  <c:v>  Ley de Matrimonio Igualitario</c:v>
                </c:pt>
                <c:pt idx="3">
                  <c:v>  Ley de medios</c:v>
                </c:pt>
                <c:pt idx="4">
                  <c:v>  Subsidios a las empresas de transporte y de energía </c:v>
                </c:pt>
                <c:pt idx="5">
                  <c:v>  Futbol para Todos</c:v>
                </c:pt>
                <c:pt idx="6">
                  <c:v>  Ley de Abastecimiento</c:v>
                </c:pt>
                <c:pt idx="7">
                  <c:v>  Ley de pago soberano</c:v>
                </c:pt>
                <c:pt idx="8">
                  <c:v>  Ley Antiterrorista</c:v>
                </c:pt>
                <c:pt idx="9">
                  <c:v>  Precios Cuidados</c:v>
                </c:pt>
                <c:pt idx="10">
                  <c:v> Acuerdo con Iran por el tema de la AMIA</c:v>
                </c:pt>
                <c:pt idx="11">
                  <c:v> Retenciones a las productos del campo</c:v>
                </c:pt>
                <c:pt idx="12">
                  <c:v>  Impuesto a la ganancia de trabajadores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'1'!$F$134:$F$148</c:f>
              <c:numCache>
                <c:formatCode>General</c:formatCode>
                <c:ptCount val="15"/>
                <c:pt idx="0">
                  <c:v>65.400000000000006</c:v>
                </c:pt>
                <c:pt idx="1">
                  <c:v>85</c:v>
                </c:pt>
                <c:pt idx="2">
                  <c:v>87.2</c:v>
                </c:pt>
                <c:pt idx="3">
                  <c:v>72.599999999999994</c:v>
                </c:pt>
                <c:pt idx="4">
                  <c:v>75.099999999999994</c:v>
                </c:pt>
                <c:pt idx="5">
                  <c:v>71</c:v>
                </c:pt>
                <c:pt idx="6">
                  <c:v>66.8</c:v>
                </c:pt>
                <c:pt idx="7">
                  <c:v>58.1</c:v>
                </c:pt>
                <c:pt idx="8">
                  <c:v>60.3</c:v>
                </c:pt>
                <c:pt idx="9">
                  <c:v>69.400000000000006</c:v>
                </c:pt>
                <c:pt idx="10">
                  <c:v>58.8</c:v>
                </c:pt>
                <c:pt idx="11">
                  <c:v>49.4</c:v>
                </c:pt>
                <c:pt idx="12">
                  <c:v>52.1</c:v>
                </c:pt>
                <c:pt idx="13">
                  <c:v>47</c:v>
                </c:pt>
                <c:pt idx="14">
                  <c:v>49.1</c:v>
                </c:pt>
              </c:numCache>
            </c:numRef>
          </c:val>
        </c:ser>
        <c:ser>
          <c:idx val="3"/>
          <c:order val="3"/>
          <c:tx>
            <c:strRef>
              <c:f>'1'!$G$133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'1'!$C$134:$C$148</c:f>
              <c:strCache>
                <c:ptCount val="15"/>
                <c:pt idx="0">
                  <c:v> Codigo Civil</c:v>
                </c:pt>
                <c:pt idx="1">
                  <c:v> Asignacion Universal por Hijo</c:v>
                </c:pt>
                <c:pt idx="2">
                  <c:v>  Ley de Matrimonio Igualitario</c:v>
                </c:pt>
                <c:pt idx="3">
                  <c:v>  Ley de medios</c:v>
                </c:pt>
                <c:pt idx="4">
                  <c:v>  Subsidios a las empresas de transporte y de energía </c:v>
                </c:pt>
                <c:pt idx="5">
                  <c:v>  Futbol para Todos</c:v>
                </c:pt>
                <c:pt idx="6">
                  <c:v>  Ley de Abastecimiento</c:v>
                </c:pt>
                <c:pt idx="7">
                  <c:v>  Ley de pago soberano</c:v>
                </c:pt>
                <c:pt idx="8">
                  <c:v>  Ley Antiterrorista</c:v>
                </c:pt>
                <c:pt idx="9">
                  <c:v>  Precios Cuidados</c:v>
                </c:pt>
                <c:pt idx="10">
                  <c:v> Acuerdo con Iran por el tema de la AMIA</c:v>
                </c:pt>
                <c:pt idx="11">
                  <c:v> Retenciones a las productos del campo</c:v>
                </c:pt>
                <c:pt idx="12">
                  <c:v>  Impuesto a la ganancia de trabajadores</c:v>
                </c:pt>
                <c:pt idx="13">
                  <c:v>  Restricciones para importaciones</c:v>
                </c:pt>
                <c:pt idx="14">
                  <c:v> Cepo al dólar</c:v>
                </c:pt>
              </c:strCache>
            </c:strRef>
          </c:cat>
          <c:val>
            <c:numRef>
              <c:f>'1'!$G$134:$G$148</c:f>
              <c:numCache>
                <c:formatCode>General</c:formatCode>
                <c:ptCount val="15"/>
                <c:pt idx="0">
                  <c:v>25</c:v>
                </c:pt>
                <c:pt idx="1">
                  <c:v>7.9</c:v>
                </c:pt>
                <c:pt idx="2">
                  <c:v>9.3000000000000007</c:v>
                </c:pt>
                <c:pt idx="3">
                  <c:v>12.7</c:v>
                </c:pt>
                <c:pt idx="4">
                  <c:v>8.9</c:v>
                </c:pt>
                <c:pt idx="5">
                  <c:v>9.5</c:v>
                </c:pt>
                <c:pt idx="6">
                  <c:v>21</c:v>
                </c:pt>
                <c:pt idx="7">
                  <c:v>26.4</c:v>
                </c:pt>
                <c:pt idx="8">
                  <c:v>26.8</c:v>
                </c:pt>
                <c:pt idx="9">
                  <c:v>11.4</c:v>
                </c:pt>
                <c:pt idx="10">
                  <c:v>29.3</c:v>
                </c:pt>
                <c:pt idx="11">
                  <c:v>15.9</c:v>
                </c:pt>
                <c:pt idx="12">
                  <c:v>13</c:v>
                </c:pt>
                <c:pt idx="13">
                  <c:v>14.3</c:v>
                </c:pt>
                <c:pt idx="14">
                  <c:v>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875264"/>
        <c:axId val="122758272"/>
      </c:barChart>
      <c:catAx>
        <c:axId val="1228752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2758272"/>
        <c:crosses val="autoZero"/>
        <c:auto val="1"/>
        <c:lblAlgn val="ctr"/>
        <c:lblOffset val="100"/>
        <c:noMultiLvlLbl val="0"/>
      </c:catAx>
      <c:valAx>
        <c:axId val="12275827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2287526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'1'!$H$7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'1'!$G$8:$G$22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'1'!$H$8:$H$22</c:f>
              <c:numCache>
                <c:formatCode>General</c:formatCode>
                <c:ptCount val="15"/>
                <c:pt idx="0">
                  <c:v>3.4</c:v>
                </c:pt>
                <c:pt idx="1">
                  <c:v>4</c:v>
                </c:pt>
                <c:pt idx="2">
                  <c:v>6.4</c:v>
                </c:pt>
                <c:pt idx="3">
                  <c:v>7.2</c:v>
                </c:pt>
                <c:pt idx="4">
                  <c:v>7.5</c:v>
                </c:pt>
                <c:pt idx="5">
                  <c:v>8.1999999999999993</c:v>
                </c:pt>
                <c:pt idx="6">
                  <c:v>13.9</c:v>
                </c:pt>
                <c:pt idx="7">
                  <c:v>14.4</c:v>
                </c:pt>
                <c:pt idx="8">
                  <c:v>15.2</c:v>
                </c:pt>
                <c:pt idx="9">
                  <c:v>15.5</c:v>
                </c:pt>
                <c:pt idx="10">
                  <c:v>16.3</c:v>
                </c:pt>
                <c:pt idx="11">
                  <c:v>19.7</c:v>
                </c:pt>
                <c:pt idx="12">
                  <c:v>22.9</c:v>
                </c:pt>
                <c:pt idx="13">
                  <c:v>25.1</c:v>
                </c:pt>
                <c:pt idx="14">
                  <c:v>25.3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'1'!$I$7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cat>
            <c:strRef>
              <c:f>'1'!$G$8:$G$22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'1'!$I$8:$I$22</c:f>
              <c:numCache>
                <c:formatCode>General</c:formatCode>
                <c:ptCount val="15"/>
                <c:pt idx="0">
                  <c:v>5.4</c:v>
                </c:pt>
                <c:pt idx="1">
                  <c:v>4.5999999999999996</c:v>
                </c:pt>
                <c:pt idx="2">
                  <c:v>8.1</c:v>
                </c:pt>
                <c:pt idx="3">
                  <c:v>12.4</c:v>
                </c:pt>
                <c:pt idx="4">
                  <c:v>10.8</c:v>
                </c:pt>
                <c:pt idx="5">
                  <c:v>14.2</c:v>
                </c:pt>
                <c:pt idx="6">
                  <c:v>11.7</c:v>
                </c:pt>
                <c:pt idx="7">
                  <c:v>11.5</c:v>
                </c:pt>
                <c:pt idx="8">
                  <c:v>20.3</c:v>
                </c:pt>
                <c:pt idx="9">
                  <c:v>16.100000000000001</c:v>
                </c:pt>
                <c:pt idx="10">
                  <c:v>16.8</c:v>
                </c:pt>
                <c:pt idx="11">
                  <c:v>20.8</c:v>
                </c:pt>
                <c:pt idx="12">
                  <c:v>27.2</c:v>
                </c:pt>
                <c:pt idx="13">
                  <c:v>18.2</c:v>
                </c:pt>
                <c:pt idx="14">
                  <c:v>28.6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'1'!$J$7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'1'!$G$8:$G$22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'1'!$J$8:$J$22</c:f>
              <c:numCache>
                <c:formatCode>General</c:formatCode>
                <c:ptCount val="15"/>
                <c:pt idx="0">
                  <c:v>10.4</c:v>
                </c:pt>
                <c:pt idx="1">
                  <c:v>8.5</c:v>
                </c:pt>
                <c:pt idx="2">
                  <c:v>16.5</c:v>
                </c:pt>
                <c:pt idx="3">
                  <c:v>23.9</c:v>
                </c:pt>
                <c:pt idx="4">
                  <c:v>21.3</c:v>
                </c:pt>
                <c:pt idx="5">
                  <c:v>23.6</c:v>
                </c:pt>
                <c:pt idx="6">
                  <c:v>18.2</c:v>
                </c:pt>
                <c:pt idx="7">
                  <c:v>17.5</c:v>
                </c:pt>
                <c:pt idx="8">
                  <c:v>33.4</c:v>
                </c:pt>
                <c:pt idx="9">
                  <c:v>25.6</c:v>
                </c:pt>
                <c:pt idx="10">
                  <c:v>29.9</c:v>
                </c:pt>
                <c:pt idx="11">
                  <c:v>35.1</c:v>
                </c:pt>
                <c:pt idx="12">
                  <c:v>39.9</c:v>
                </c:pt>
                <c:pt idx="13">
                  <c:v>26.7</c:v>
                </c:pt>
                <c:pt idx="14">
                  <c:v>42.5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'1'!$K$7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cat>
            <c:strRef>
              <c:f>'1'!$G$8:$G$22</c:f>
              <c:strCache>
                <c:ptCount val="15"/>
                <c:pt idx="0">
                  <c:v> Codigo Civil</c:v>
                </c:pt>
                <c:pt idx="1">
                  <c:v>  Ley de Matrimonio Igualitario</c:v>
                </c:pt>
                <c:pt idx="2">
                  <c:v> Asignacion Universal por Hijo</c:v>
                </c:pt>
                <c:pt idx="3">
                  <c:v>  Subsidios transporte y de energía </c:v>
                </c:pt>
                <c:pt idx="4">
                  <c:v>  Ley de Abastecimiento</c:v>
                </c:pt>
                <c:pt idx="5">
                  <c:v>  Ley de medios</c:v>
                </c:pt>
                <c:pt idx="6">
                  <c:v> Acuerdo con Iran por el tema de la AMIA</c:v>
                </c:pt>
                <c:pt idx="7">
                  <c:v>  Ley Antiterrorista</c:v>
                </c:pt>
                <c:pt idx="8">
                  <c:v> Retenciones a las productos del campo</c:v>
                </c:pt>
                <c:pt idx="9">
                  <c:v>  Precios Cuidados</c:v>
                </c:pt>
                <c:pt idx="10">
                  <c:v>  Ley de pago soberano</c:v>
                </c:pt>
                <c:pt idx="11">
                  <c:v>  Futbol para Todos</c:v>
                </c:pt>
                <c:pt idx="12">
                  <c:v>  Restricciones para importaciones</c:v>
                </c:pt>
                <c:pt idx="13">
                  <c:v>  Impuesto a la ganancia de trabajadores</c:v>
                </c:pt>
                <c:pt idx="14">
                  <c:v> Cepo al dólar</c:v>
                </c:pt>
              </c:strCache>
            </c:strRef>
          </c:cat>
          <c:val>
            <c:numRef>
              <c:f>'1'!$K$8:$K$22</c:f>
              <c:numCache>
                <c:formatCode>General</c:formatCode>
                <c:ptCount val="15"/>
                <c:pt idx="0">
                  <c:v>0.4</c:v>
                </c:pt>
                <c:pt idx="1">
                  <c:v>1</c:v>
                </c:pt>
                <c:pt idx="2">
                  <c:v>0.6</c:v>
                </c:pt>
                <c:pt idx="3">
                  <c:v>1.3</c:v>
                </c:pt>
                <c:pt idx="4">
                  <c:v>1.6</c:v>
                </c:pt>
                <c:pt idx="5">
                  <c:v>1.1000000000000001</c:v>
                </c:pt>
                <c:pt idx="6">
                  <c:v>2.9</c:v>
                </c:pt>
                <c:pt idx="7">
                  <c:v>2.2999999999999998</c:v>
                </c:pt>
                <c:pt idx="8">
                  <c:v>3</c:v>
                </c:pt>
                <c:pt idx="9">
                  <c:v>2.6</c:v>
                </c:pt>
                <c:pt idx="10">
                  <c:v>2.1</c:v>
                </c:pt>
                <c:pt idx="11">
                  <c:v>1.5</c:v>
                </c:pt>
                <c:pt idx="12">
                  <c:v>4.5</c:v>
                </c:pt>
                <c:pt idx="13">
                  <c:v>3.4</c:v>
                </c:pt>
                <c:pt idx="14">
                  <c:v>5.8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913920"/>
        <c:axId val="122915456"/>
      </c:lineChart>
      <c:catAx>
        <c:axId val="12291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22915456"/>
        <c:crosses val="autoZero"/>
        <c:auto val="1"/>
        <c:lblAlgn val="ctr"/>
        <c:lblOffset val="100"/>
        <c:noMultiLvlLbl val="0"/>
      </c:catAx>
      <c:valAx>
        <c:axId val="122915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913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Hoja1!$B$6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Hoja1!$A$7:$A$21</c:f>
              <c:strCache>
                <c:ptCount val="15"/>
                <c:pt idx="0">
                  <c:v>  Ley de Matrimonio Igualitario</c:v>
                </c:pt>
                <c:pt idx="1">
                  <c:v> Acuerdo con Iran por el tema de la AMIA</c:v>
                </c:pt>
                <c:pt idx="2">
                  <c:v>  Ley de pago soberano</c:v>
                </c:pt>
                <c:pt idx="3">
                  <c:v>  Ley Antiterrorista</c:v>
                </c:pt>
                <c:pt idx="4">
                  <c:v> Asignacion Universal por Hijo</c:v>
                </c:pt>
                <c:pt idx="5">
                  <c:v>  Precios Cuidados</c:v>
                </c:pt>
                <c:pt idx="6">
                  <c:v> Codigo Civil</c:v>
                </c:pt>
                <c:pt idx="7">
                  <c:v>  Subsidios a las empresas de transporte y de energía </c:v>
                </c:pt>
                <c:pt idx="8">
                  <c:v>  Futbol para Todos</c:v>
                </c:pt>
                <c:pt idx="9">
                  <c:v> Cepo al dólar</c:v>
                </c:pt>
                <c:pt idx="10">
                  <c:v>  Restricciones para importaciones</c:v>
                </c:pt>
                <c:pt idx="11">
                  <c:v>  Ley de Abastecimiento</c:v>
                </c:pt>
                <c:pt idx="12">
                  <c:v> Retenciones a las productos del campo</c:v>
                </c:pt>
                <c:pt idx="13">
                  <c:v>  Ley de medios</c:v>
                </c:pt>
                <c:pt idx="14">
                  <c:v>  Impuesto a la ganancia de trabajadores</c:v>
                </c:pt>
              </c:strCache>
            </c:strRef>
          </c:cat>
          <c:val>
            <c:numRef>
              <c:f>Hoja1!$B$7:$B$21</c:f>
              <c:numCache>
                <c:formatCode>General</c:formatCode>
                <c:ptCount val="15"/>
                <c:pt idx="0">
                  <c:v>10</c:v>
                </c:pt>
                <c:pt idx="1">
                  <c:v>24.4</c:v>
                </c:pt>
                <c:pt idx="2">
                  <c:v>26</c:v>
                </c:pt>
                <c:pt idx="3">
                  <c:v>26.1</c:v>
                </c:pt>
                <c:pt idx="4">
                  <c:v>29</c:v>
                </c:pt>
                <c:pt idx="5">
                  <c:v>31.8</c:v>
                </c:pt>
                <c:pt idx="6">
                  <c:v>31.8</c:v>
                </c:pt>
                <c:pt idx="7">
                  <c:v>36.1</c:v>
                </c:pt>
                <c:pt idx="8">
                  <c:v>36.700000000000003</c:v>
                </c:pt>
                <c:pt idx="9">
                  <c:v>37.700000000000003</c:v>
                </c:pt>
                <c:pt idx="10">
                  <c:v>38.4</c:v>
                </c:pt>
                <c:pt idx="11">
                  <c:v>39.799999999999997</c:v>
                </c:pt>
                <c:pt idx="12">
                  <c:v>40.200000000000003</c:v>
                </c:pt>
                <c:pt idx="13">
                  <c:v>42.5</c:v>
                </c:pt>
                <c:pt idx="14">
                  <c:v>43.5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Hoja1!$C$6</c:f>
              <c:strCache>
                <c:ptCount val="1"/>
                <c:pt idx="0">
                  <c:v>MASSA </c:v>
                </c:pt>
              </c:strCache>
            </c:strRef>
          </c:tx>
          <c:marker>
            <c:symbol val="none"/>
          </c:marker>
          <c:cat>
            <c:strRef>
              <c:f>Hoja1!$A$7:$A$21</c:f>
              <c:strCache>
                <c:ptCount val="15"/>
                <c:pt idx="0">
                  <c:v>  Ley de Matrimonio Igualitario</c:v>
                </c:pt>
                <c:pt idx="1">
                  <c:v> Acuerdo con Iran por el tema de la AMIA</c:v>
                </c:pt>
                <c:pt idx="2">
                  <c:v>  Ley de pago soberano</c:v>
                </c:pt>
                <c:pt idx="3">
                  <c:v>  Ley Antiterrorista</c:v>
                </c:pt>
                <c:pt idx="4">
                  <c:v> Asignacion Universal por Hijo</c:v>
                </c:pt>
                <c:pt idx="5">
                  <c:v>  Precios Cuidados</c:v>
                </c:pt>
                <c:pt idx="6">
                  <c:v> Codigo Civil</c:v>
                </c:pt>
                <c:pt idx="7">
                  <c:v>  Subsidios a las empresas de transporte y de energía </c:v>
                </c:pt>
                <c:pt idx="8">
                  <c:v>  Futbol para Todos</c:v>
                </c:pt>
                <c:pt idx="9">
                  <c:v> Cepo al dólar</c:v>
                </c:pt>
                <c:pt idx="10">
                  <c:v>  Restricciones para importaciones</c:v>
                </c:pt>
                <c:pt idx="11">
                  <c:v>  Ley de Abastecimiento</c:v>
                </c:pt>
                <c:pt idx="12">
                  <c:v> Retenciones a las productos del campo</c:v>
                </c:pt>
                <c:pt idx="13">
                  <c:v>  Ley de medios</c:v>
                </c:pt>
                <c:pt idx="14">
                  <c:v>  Impuesto a la ganancia de trabajadores</c:v>
                </c:pt>
              </c:strCache>
            </c:strRef>
          </c:cat>
          <c:val>
            <c:numRef>
              <c:f>Hoja1!$C$7:$C$21</c:f>
              <c:numCache>
                <c:formatCode>General</c:formatCode>
                <c:ptCount val="15"/>
                <c:pt idx="0">
                  <c:v>10.9</c:v>
                </c:pt>
                <c:pt idx="1">
                  <c:v>25</c:v>
                </c:pt>
                <c:pt idx="2">
                  <c:v>34.299999999999997</c:v>
                </c:pt>
                <c:pt idx="3">
                  <c:v>29.5</c:v>
                </c:pt>
                <c:pt idx="4">
                  <c:v>32.299999999999997</c:v>
                </c:pt>
                <c:pt idx="5">
                  <c:v>37.700000000000003</c:v>
                </c:pt>
                <c:pt idx="6">
                  <c:v>32.799999999999997</c:v>
                </c:pt>
                <c:pt idx="7">
                  <c:v>38.299999999999997</c:v>
                </c:pt>
                <c:pt idx="8">
                  <c:v>44.1</c:v>
                </c:pt>
                <c:pt idx="9">
                  <c:v>42.2</c:v>
                </c:pt>
                <c:pt idx="10">
                  <c:v>44.4</c:v>
                </c:pt>
                <c:pt idx="11">
                  <c:v>44.6</c:v>
                </c:pt>
                <c:pt idx="12">
                  <c:v>48.3</c:v>
                </c:pt>
                <c:pt idx="13">
                  <c:v>48.2</c:v>
                </c:pt>
                <c:pt idx="14">
                  <c:v>48.5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Hoja1!$D$6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Hoja1!$A$7:$A$21</c:f>
              <c:strCache>
                <c:ptCount val="15"/>
                <c:pt idx="0">
                  <c:v>  Ley de Matrimonio Igualitario</c:v>
                </c:pt>
                <c:pt idx="1">
                  <c:v> Acuerdo con Iran por el tema de la AMIA</c:v>
                </c:pt>
                <c:pt idx="2">
                  <c:v>  Ley de pago soberano</c:v>
                </c:pt>
                <c:pt idx="3">
                  <c:v>  Ley Antiterrorista</c:v>
                </c:pt>
                <c:pt idx="4">
                  <c:v> Asignacion Universal por Hijo</c:v>
                </c:pt>
                <c:pt idx="5">
                  <c:v>  Precios Cuidados</c:v>
                </c:pt>
                <c:pt idx="6">
                  <c:v> Codigo Civil</c:v>
                </c:pt>
                <c:pt idx="7">
                  <c:v>  Subsidios a las empresas de transporte y de energía </c:v>
                </c:pt>
                <c:pt idx="8">
                  <c:v>  Futbol para Todos</c:v>
                </c:pt>
                <c:pt idx="9">
                  <c:v> Cepo al dólar</c:v>
                </c:pt>
                <c:pt idx="10">
                  <c:v>  Restricciones para importaciones</c:v>
                </c:pt>
                <c:pt idx="11">
                  <c:v>  Ley de Abastecimiento</c:v>
                </c:pt>
                <c:pt idx="12">
                  <c:v> Retenciones a las productos del campo</c:v>
                </c:pt>
                <c:pt idx="13">
                  <c:v>  Ley de medios</c:v>
                </c:pt>
                <c:pt idx="14">
                  <c:v>  Impuesto a la ganancia de trabajadores</c:v>
                </c:pt>
              </c:strCache>
            </c:strRef>
          </c:cat>
          <c:val>
            <c:numRef>
              <c:f>Hoja1!$D$7:$D$21</c:f>
              <c:numCache>
                <c:formatCode>General</c:formatCode>
                <c:ptCount val="15"/>
                <c:pt idx="0">
                  <c:v>17</c:v>
                </c:pt>
                <c:pt idx="1">
                  <c:v>27.3</c:v>
                </c:pt>
                <c:pt idx="2">
                  <c:v>28.4</c:v>
                </c:pt>
                <c:pt idx="3">
                  <c:v>32.9</c:v>
                </c:pt>
                <c:pt idx="4">
                  <c:v>40.9</c:v>
                </c:pt>
                <c:pt idx="5">
                  <c:v>40.5</c:v>
                </c:pt>
                <c:pt idx="6">
                  <c:v>36.1</c:v>
                </c:pt>
                <c:pt idx="7">
                  <c:v>40.5</c:v>
                </c:pt>
                <c:pt idx="8">
                  <c:v>41.5</c:v>
                </c:pt>
                <c:pt idx="9">
                  <c:v>35.200000000000003</c:v>
                </c:pt>
                <c:pt idx="10">
                  <c:v>38.700000000000003</c:v>
                </c:pt>
                <c:pt idx="11">
                  <c:v>41.9</c:v>
                </c:pt>
                <c:pt idx="12">
                  <c:v>40.5</c:v>
                </c:pt>
                <c:pt idx="13">
                  <c:v>51.6</c:v>
                </c:pt>
                <c:pt idx="14">
                  <c:v>44.2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Hoja1!$E$6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Hoja1!$A$7:$A$21</c:f>
              <c:strCache>
                <c:ptCount val="15"/>
                <c:pt idx="0">
                  <c:v>  Ley de Matrimonio Igualitario</c:v>
                </c:pt>
                <c:pt idx="1">
                  <c:v> Acuerdo con Iran por el tema de la AMIA</c:v>
                </c:pt>
                <c:pt idx="2">
                  <c:v>  Ley de pago soberano</c:v>
                </c:pt>
                <c:pt idx="3">
                  <c:v>  Ley Antiterrorista</c:v>
                </c:pt>
                <c:pt idx="4">
                  <c:v> Asignacion Universal por Hijo</c:v>
                </c:pt>
                <c:pt idx="5">
                  <c:v>  Precios Cuidados</c:v>
                </c:pt>
                <c:pt idx="6">
                  <c:v> Codigo Civil</c:v>
                </c:pt>
                <c:pt idx="7">
                  <c:v>  Subsidios a las empresas de transporte y de energía </c:v>
                </c:pt>
                <c:pt idx="8">
                  <c:v>  Futbol para Todos</c:v>
                </c:pt>
                <c:pt idx="9">
                  <c:v> Cepo al dólar</c:v>
                </c:pt>
                <c:pt idx="10">
                  <c:v>  Restricciones para importaciones</c:v>
                </c:pt>
                <c:pt idx="11">
                  <c:v>  Ley de Abastecimiento</c:v>
                </c:pt>
                <c:pt idx="12">
                  <c:v> Retenciones a las productos del campo</c:v>
                </c:pt>
                <c:pt idx="13">
                  <c:v>  Ley de medios</c:v>
                </c:pt>
                <c:pt idx="14">
                  <c:v>  Impuesto a la ganancia de trabajadores</c:v>
                </c:pt>
              </c:strCache>
            </c:strRef>
          </c:cat>
          <c:val>
            <c:numRef>
              <c:f>Hoja1!$E$7:$E$21</c:f>
              <c:numCache>
                <c:formatCode>General</c:formatCode>
                <c:ptCount val="15"/>
                <c:pt idx="0">
                  <c:v>2.5</c:v>
                </c:pt>
                <c:pt idx="1">
                  <c:v>9</c:v>
                </c:pt>
                <c:pt idx="2">
                  <c:v>13.4</c:v>
                </c:pt>
                <c:pt idx="3">
                  <c:v>10.5</c:v>
                </c:pt>
                <c:pt idx="4">
                  <c:v>6.5</c:v>
                </c:pt>
                <c:pt idx="5">
                  <c:v>16.7</c:v>
                </c:pt>
                <c:pt idx="6">
                  <c:v>9.1999999999999993</c:v>
                </c:pt>
                <c:pt idx="7">
                  <c:v>14.6</c:v>
                </c:pt>
                <c:pt idx="8">
                  <c:v>18</c:v>
                </c:pt>
                <c:pt idx="9">
                  <c:v>29.6</c:v>
                </c:pt>
                <c:pt idx="10">
                  <c:v>34.1</c:v>
                </c:pt>
                <c:pt idx="11">
                  <c:v>10.7</c:v>
                </c:pt>
                <c:pt idx="12">
                  <c:v>31.6</c:v>
                </c:pt>
                <c:pt idx="13">
                  <c:v>13.6</c:v>
                </c:pt>
                <c:pt idx="14">
                  <c:v>31.5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067392"/>
        <c:axId val="122946304"/>
      </c:lineChart>
      <c:catAx>
        <c:axId val="12306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946304"/>
        <c:crosses val="autoZero"/>
        <c:auto val="1"/>
        <c:lblAlgn val="ctr"/>
        <c:lblOffset val="100"/>
        <c:noMultiLvlLbl val="0"/>
      </c:catAx>
      <c:valAx>
        <c:axId val="12294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0673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Hoja2!$A$2:$A$16</c:f>
              <c:strCache>
                <c:ptCount val="15"/>
                <c:pt idx="0">
                  <c:v>  Impuesto a la ganancia de trabajadores</c:v>
                </c:pt>
                <c:pt idx="1">
                  <c:v> Cepo al dólar</c:v>
                </c:pt>
                <c:pt idx="2">
                  <c:v>  Restricciones para importaciones</c:v>
                </c:pt>
                <c:pt idx="3">
                  <c:v> Acuerdo con Iran por el tema de la AMIA</c:v>
                </c:pt>
                <c:pt idx="4">
                  <c:v>  Ley Antiterrorista</c:v>
                </c:pt>
                <c:pt idx="5">
                  <c:v> Retenciones a las productos del campo</c:v>
                </c:pt>
                <c:pt idx="6">
                  <c:v>  Ley de pago soberano</c:v>
                </c:pt>
                <c:pt idx="7">
                  <c:v>  Ley de Abastecimiento</c:v>
                </c:pt>
                <c:pt idx="8">
                  <c:v>  Futbol para Todos</c:v>
                </c:pt>
                <c:pt idx="9">
                  <c:v>  Ley de medios</c:v>
                </c:pt>
                <c:pt idx="10">
                  <c:v> Codigo Civil</c:v>
                </c:pt>
                <c:pt idx="11">
                  <c:v>  Precios Cuidados</c:v>
                </c:pt>
                <c:pt idx="12">
                  <c:v>  Subsidios a  transporte y  energía </c:v>
                </c:pt>
                <c:pt idx="13">
                  <c:v> Asignacion Universal por Hijo</c:v>
                </c:pt>
                <c:pt idx="14">
                  <c:v>  Ley de Matrimonio Igualitario</c:v>
                </c:pt>
              </c:strCache>
            </c:strRef>
          </c:cat>
          <c:val>
            <c:numRef>
              <c:f>Hoja2!$B$2:$B$16</c:f>
              <c:numCache>
                <c:formatCode>General</c:formatCode>
                <c:ptCount val="15"/>
                <c:pt idx="0">
                  <c:v>18.899999999999999</c:v>
                </c:pt>
                <c:pt idx="1">
                  <c:v>24.3</c:v>
                </c:pt>
                <c:pt idx="2">
                  <c:v>25</c:v>
                </c:pt>
                <c:pt idx="3">
                  <c:v>27.7</c:v>
                </c:pt>
                <c:pt idx="4">
                  <c:v>28.4</c:v>
                </c:pt>
                <c:pt idx="5">
                  <c:v>28.8</c:v>
                </c:pt>
                <c:pt idx="6">
                  <c:v>29.2</c:v>
                </c:pt>
                <c:pt idx="7">
                  <c:v>31.3</c:v>
                </c:pt>
                <c:pt idx="8">
                  <c:v>34.299999999999997</c:v>
                </c:pt>
                <c:pt idx="9">
                  <c:v>38.1</c:v>
                </c:pt>
                <c:pt idx="10">
                  <c:v>38.5</c:v>
                </c:pt>
                <c:pt idx="11">
                  <c:v>41.7</c:v>
                </c:pt>
                <c:pt idx="12">
                  <c:v>46.4</c:v>
                </c:pt>
                <c:pt idx="13">
                  <c:v>57.8</c:v>
                </c:pt>
                <c:pt idx="14">
                  <c:v>77.5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MASSA </c:v>
                </c:pt>
              </c:strCache>
            </c:strRef>
          </c:tx>
          <c:marker>
            <c:symbol val="none"/>
          </c:marker>
          <c:cat>
            <c:strRef>
              <c:f>Hoja2!$A$2:$A$16</c:f>
              <c:strCache>
                <c:ptCount val="15"/>
                <c:pt idx="0">
                  <c:v>  Impuesto a la ganancia de trabajadores</c:v>
                </c:pt>
                <c:pt idx="1">
                  <c:v> Cepo al dólar</c:v>
                </c:pt>
                <c:pt idx="2">
                  <c:v>  Restricciones para importaciones</c:v>
                </c:pt>
                <c:pt idx="3">
                  <c:v> Acuerdo con Iran por el tema de la AMIA</c:v>
                </c:pt>
                <c:pt idx="4">
                  <c:v>  Ley Antiterrorista</c:v>
                </c:pt>
                <c:pt idx="5">
                  <c:v> Retenciones a las productos del campo</c:v>
                </c:pt>
                <c:pt idx="6">
                  <c:v>  Ley de pago soberano</c:v>
                </c:pt>
                <c:pt idx="7">
                  <c:v>  Ley de Abastecimiento</c:v>
                </c:pt>
                <c:pt idx="8">
                  <c:v>  Futbol para Todos</c:v>
                </c:pt>
                <c:pt idx="9">
                  <c:v>  Ley de medios</c:v>
                </c:pt>
                <c:pt idx="10">
                  <c:v> Codigo Civil</c:v>
                </c:pt>
                <c:pt idx="11">
                  <c:v>  Precios Cuidados</c:v>
                </c:pt>
                <c:pt idx="12">
                  <c:v>  Subsidios a  transporte y  energía </c:v>
                </c:pt>
                <c:pt idx="13">
                  <c:v> Asignacion Universal por Hijo</c:v>
                </c:pt>
                <c:pt idx="14">
                  <c:v>  Ley de Matrimonio Igualitario</c:v>
                </c:pt>
              </c:strCache>
            </c:strRef>
          </c:cat>
          <c:val>
            <c:numRef>
              <c:f>Hoja2!$C$2:$C$16</c:f>
              <c:numCache>
                <c:formatCode>General</c:formatCode>
                <c:ptCount val="15"/>
                <c:pt idx="0">
                  <c:v>11.9</c:v>
                </c:pt>
                <c:pt idx="1">
                  <c:v>8.6999999999999993</c:v>
                </c:pt>
                <c:pt idx="2">
                  <c:v>6</c:v>
                </c:pt>
                <c:pt idx="3">
                  <c:v>18.3</c:v>
                </c:pt>
                <c:pt idx="4">
                  <c:v>21.2</c:v>
                </c:pt>
                <c:pt idx="5">
                  <c:v>8.9</c:v>
                </c:pt>
                <c:pt idx="6">
                  <c:v>12.8</c:v>
                </c:pt>
                <c:pt idx="7">
                  <c:v>15.1</c:v>
                </c:pt>
                <c:pt idx="8">
                  <c:v>19.100000000000001</c:v>
                </c:pt>
                <c:pt idx="9">
                  <c:v>13.9</c:v>
                </c:pt>
                <c:pt idx="10">
                  <c:v>25.7</c:v>
                </c:pt>
                <c:pt idx="11">
                  <c:v>25.7</c:v>
                </c:pt>
                <c:pt idx="12">
                  <c:v>30.8</c:v>
                </c:pt>
                <c:pt idx="13">
                  <c:v>43.8</c:v>
                </c:pt>
                <c:pt idx="14">
                  <c:v>64.900000000000006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Hoja2!$A$2:$A$16</c:f>
              <c:strCache>
                <c:ptCount val="15"/>
                <c:pt idx="0">
                  <c:v>  Impuesto a la ganancia de trabajadores</c:v>
                </c:pt>
                <c:pt idx="1">
                  <c:v> Cepo al dólar</c:v>
                </c:pt>
                <c:pt idx="2">
                  <c:v>  Restricciones para importaciones</c:v>
                </c:pt>
                <c:pt idx="3">
                  <c:v> Acuerdo con Iran por el tema de la AMIA</c:v>
                </c:pt>
                <c:pt idx="4">
                  <c:v>  Ley Antiterrorista</c:v>
                </c:pt>
                <c:pt idx="5">
                  <c:v> Retenciones a las productos del campo</c:v>
                </c:pt>
                <c:pt idx="6">
                  <c:v>  Ley de pago soberano</c:v>
                </c:pt>
                <c:pt idx="7">
                  <c:v>  Ley de Abastecimiento</c:v>
                </c:pt>
                <c:pt idx="8">
                  <c:v>  Futbol para Todos</c:v>
                </c:pt>
                <c:pt idx="9">
                  <c:v>  Ley de medios</c:v>
                </c:pt>
                <c:pt idx="10">
                  <c:v> Codigo Civil</c:v>
                </c:pt>
                <c:pt idx="11">
                  <c:v>  Precios Cuidados</c:v>
                </c:pt>
                <c:pt idx="12">
                  <c:v>  Subsidios a  transporte y  energía </c:v>
                </c:pt>
                <c:pt idx="13">
                  <c:v> Asignacion Universal por Hijo</c:v>
                </c:pt>
                <c:pt idx="14">
                  <c:v>  Ley de Matrimonio Igualitario</c:v>
                </c:pt>
              </c:strCache>
            </c:strRef>
          </c:cat>
          <c:val>
            <c:numRef>
              <c:f>Hoja2!$D$2:$D$16</c:f>
              <c:numCache>
                <c:formatCode>General</c:formatCode>
                <c:ptCount val="15"/>
                <c:pt idx="0">
                  <c:v>11</c:v>
                </c:pt>
                <c:pt idx="1">
                  <c:v>4.8</c:v>
                </c:pt>
                <c:pt idx="2">
                  <c:v>5</c:v>
                </c:pt>
                <c:pt idx="3">
                  <c:v>14.9</c:v>
                </c:pt>
                <c:pt idx="4">
                  <c:v>16.600000000000001</c:v>
                </c:pt>
                <c:pt idx="5">
                  <c:v>6.7</c:v>
                </c:pt>
                <c:pt idx="6">
                  <c:v>10.199999999999999</c:v>
                </c:pt>
                <c:pt idx="7">
                  <c:v>11.9</c:v>
                </c:pt>
                <c:pt idx="8">
                  <c:v>11.6</c:v>
                </c:pt>
                <c:pt idx="9">
                  <c:v>8.6</c:v>
                </c:pt>
                <c:pt idx="10">
                  <c:v>19.600000000000001</c:v>
                </c:pt>
                <c:pt idx="11">
                  <c:v>16.3</c:v>
                </c:pt>
                <c:pt idx="12">
                  <c:v>19.899999999999999</c:v>
                </c:pt>
                <c:pt idx="13">
                  <c:v>29.7</c:v>
                </c:pt>
                <c:pt idx="14">
                  <c:v>57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Hoja2!$E$1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cat>
            <c:strRef>
              <c:f>Hoja2!$A$2:$A$16</c:f>
              <c:strCache>
                <c:ptCount val="15"/>
                <c:pt idx="0">
                  <c:v>  Impuesto a la ganancia de trabajadores</c:v>
                </c:pt>
                <c:pt idx="1">
                  <c:v> Cepo al dólar</c:v>
                </c:pt>
                <c:pt idx="2">
                  <c:v>  Restricciones para importaciones</c:v>
                </c:pt>
                <c:pt idx="3">
                  <c:v> Acuerdo con Iran por el tema de la AMIA</c:v>
                </c:pt>
                <c:pt idx="4">
                  <c:v>  Ley Antiterrorista</c:v>
                </c:pt>
                <c:pt idx="5">
                  <c:v> Retenciones a las productos del campo</c:v>
                </c:pt>
                <c:pt idx="6">
                  <c:v>  Ley de pago soberano</c:v>
                </c:pt>
                <c:pt idx="7">
                  <c:v>  Ley de Abastecimiento</c:v>
                </c:pt>
                <c:pt idx="8">
                  <c:v>  Futbol para Todos</c:v>
                </c:pt>
                <c:pt idx="9">
                  <c:v>  Ley de medios</c:v>
                </c:pt>
                <c:pt idx="10">
                  <c:v> Codigo Civil</c:v>
                </c:pt>
                <c:pt idx="11">
                  <c:v>  Precios Cuidados</c:v>
                </c:pt>
                <c:pt idx="12">
                  <c:v>  Subsidios a  transporte y  energía </c:v>
                </c:pt>
                <c:pt idx="13">
                  <c:v> Asignacion Universal por Hijo</c:v>
                </c:pt>
                <c:pt idx="14">
                  <c:v>  Ley de Matrimonio Igualitario</c:v>
                </c:pt>
              </c:strCache>
            </c:strRef>
          </c:cat>
          <c:val>
            <c:numRef>
              <c:f>Hoja2!$E$2:$E$16</c:f>
              <c:numCache>
                <c:formatCode>General</c:formatCode>
                <c:ptCount val="15"/>
                <c:pt idx="0">
                  <c:v>52.1</c:v>
                </c:pt>
                <c:pt idx="1">
                  <c:v>49.1</c:v>
                </c:pt>
                <c:pt idx="2">
                  <c:v>47</c:v>
                </c:pt>
                <c:pt idx="3">
                  <c:v>58.8</c:v>
                </c:pt>
                <c:pt idx="4">
                  <c:v>60.3</c:v>
                </c:pt>
                <c:pt idx="5">
                  <c:v>49.4</c:v>
                </c:pt>
                <c:pt idx="6">
                  <c:v>58.1</c:v>
                </c:pt>
                <c:pt idx="7">
                  <c:v>66.8</c:v>
                </c:pt>
                <c:pt idx="8">
                  <c:v>71</c:v>
                </c:pt>
                <c:pt idx="9">
                  <c:v>72.599999999999994</c:v>
                </c:pt>
                <c:pt idx="10">
                  <c:v>65.400000000000006</c:v>
                </c:pt>
                <c:pt idx="11">
                  <c:v>69.400000000000006</c:v>
                </c:pt>
                <c:pt idx="12">
                  <c:v>75.099999999999994</c:v>
                </c:pt>
                <c:pt idx="13">
                  <c:v>85</c:v>
                </c:pt>
                <c:pt idx="14">
                  <c:v>87.2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237120"/>
        <c:axId val="123238656"/>
      </c:lineChart>
      <c:catAx>
        <c:axId val="12323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238656"/>
        <c:crosses val="autoZero"/>
        <c:auto val="1"/>
        <c:lblAlgn val="ctr"/>
        <c:lblOffset val="100"/>
        <c:noMultiLvlLbl val="0"/>
      </c:catAx>
      <c:valAx>
        <c:axId val="12323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2371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Hoja5!$D$10</c:f>
              <c:strCache>
                <c:ptCount val="1"/>
                <c:pt idx="0">
                  <c:v>Delincuencia / seguridad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Hoja5!$E$10:$J$10</c:f>
              <c:numCache>
                <c:formatCode>General</c:formatCode>
                <c:ptCount val="6"/>
                <c:pt idx="0">
                  <c:v>73</c:v>
                </c:pt>
                <c:pt idx="1">
                  <c:v>79.7</c:v>
                </c:pt>
                <c:pt idx="2">
                  <c:v>73.900000000000006</c:v>
                </c:pt>
                <c:pt idx="3">
                  <c:v>70.8</c:v>
                </c:pt>
                <c:pt idx="4">
                  <c:v>78.3</c:v>
                </c:pt>
                <c:pt idx="5">
                  <c:v>76.099999999999994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Hoja5!$D$11</c:f>
              <c:strCache>
                <c:ptCount val="1"/>
                <c:pt idx="0">
                  <c:v>Inflación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7.5371492436263569E-3"/>
                  <c:y val="-3.6743602562678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566868638527343E-2"/>
                  <c:y val="3.67436025626782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5371492436263014E-3"/>
                  <c:y val="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Hoja5!$E$11:$J$11</c:f>
              <c:numCache>
                <c:formatCode>General</c:formatCode>
                <c:ptCount val="6"/>
                <c:pt idx="0">
                  <c:v>65.8</c:v>
                </c:pt>
                <c:pt idx="1">
                  <c:v>40.200000000000003</c:v>
                </c:pt>
                <c:pt idx="2">
                  <c:v>40.200000000000003</c:v>
                </c:pt>
                <c:pt idx="3">
                  <c:v>37.5</c:v>
                </c:pt>
                <c:pt idx="4">
                  <c:v>48.5</c:v>
                </c:pt>
                <c:pt idx="5">
                  <c:v>44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Hoja5!$D$12</c:f>
              <c:strCache>
                <c:ptCount val="1"/>
                <c:pt idx="0">
                  <c:v>Falta de trabajo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Hoja5!$E$12:$J$12</c:f>
              <c:numCache>
                <c:formatCode>General</c:formatCode>
                <c:ptCount val="6"/>
                <c:pt idx="0">
                  <c:v>15.8</c:v>
                </c:pt>
                <c:pt idx="1">
                  <c:v>20.6</c:v>
                </c:pt>
                <c:pt idx="2">
                  <c:v>27.4</c:v>
                </c:pt>
                <c:pt idx="3">
                  <c:v>28.8</c:v>
                </c:pt>
                <c:pt idx="4">
                  <c:v>28</c:v>
                </c:pt>
                <c:pt idx="5">
                  <c:v>29.3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Hoja5!$D$13</c:f>
              <c:strCache>
                <c:ptCount val="1"/>
                <c:pt idx="0">
                  <c:v>Educación </c:v>
                </c:pt>
              </c:strCache>
            </c:strRef>
          </c:tx>
          <c:marker>
            <c:symbol val="none"/>
          </c:marker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Hoja5!$E$13:$J$13</c:f>
              <c:numCache>
                <c:formatCode>General</c:formatCode>
                <c:ptCount val="6"/>
                <c:pt idx="0">
                  <c:v>15.8</c:v>
                </c:pt>
                <c:pt idx="1">
                  <c:v>39.700000000000003</c:v>
                </c:pt>
                <c:pt idx="2">
                  <c:v>26.7</c:v>
                </c:pt>
                <c:pt idx="3">
                  <c:v>24</c:v>
                </c:pt>
                <c:pt idx="4">
                  <c:v>29.7</c:v>
                </c:pt>
                <c:pt idx="5">
                  <c:v>27.9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Hoja5!$D$14</c:f>
              <c:strCache>
                <c:ptCount val="1"/>
                <c:pt idx="0">
                  <c:v>Corrupción </c:v>
                </c:pt>
              </c:strCache>
            </c:strRef>
          </c:tx>
          <c:marker>
            <c:symbol val="none"/>
          </c:marker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Hoja5!$E$14:$J$14</c:f>
              <c:numCache>
                <c:formatCode>General</c:formatCode>
                <c:ptCount val="6"/>
                <c:pt idx="0">
                  <c:v>24.4</c:v>
                </c:pt>
                <c:pt idx="1">
                  <c:v>11.4</c:v>
                </c:pt>
                <c:pt idx="2">
                  <c:v>22.2</c:v>
                </c:pt>
                <c:pt idx="3">
                  <c:v>27.4</c:v>
                </c:pt>
                <c:pt idx="4">
                  <c:v>24.2</c:v>
                </c:pt>
                <c:pt idx="5">
                  <c:v>21.4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Hoja5!$D$15</c:f>
              <c:strCache>
                <c:ptCount val="1"/>
                <c:pt idx="0">
                  <c:v>Bajos salarios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5.5271789282166566E-17"/>
                  <c:y val="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Hoja5!$E$9:$J$9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Hoja5!$E$15:$J$15</c:f>
              <c:numCache>
                <c:formatCode>General</c:formatCode>
                <c:ptCount val="6"/>
                <c:pt idx="0">
                  <c:v>25.3</c:v>
                </c:pt>
                <c:pt idx="1">
                  <c:v>13.5</c:v>
                </c:pt>
                <c:pt idx="2">
                  <c:v>27.4</c:v>
                </c:pt>
                <c:pt idx="3">
                  <c:v>17.5</c:v>
                </c:pt>
                <c:pt idx="4">
                  <c:v>15.5</c:v>
                </c:pt>
                <c:pt idx="5">
                  <c:v>17.3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79712"/>
        <c:axId val="28581248"/>
      </c:lineChart>
      <c:catAx>
        <c:axId val="2857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581248"/>
        <c:crosses val="autoZero"/>
        <c:auto val="1"/>
        <c:lblAlgn val="ctr"/>
        <c:lblOffset val="100"/>
        <c:noMultiLvlLbl val="0"/>
      </c:catAx>
      <c:valAx>
        <c:axId val="28581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5797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Hoja4!$C$29</c:f>
              <c:strCache>
                <c:ptCount val="1"/>
                <c:pt idx="0">
                  <c:v>Negativa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Hoja4!$D$28:$I$28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Hoja4!$D$29:$I$29</c:f>
              <c:numCache>
                <c:formatCode>General</c:formatCode>
                <c:ptCount val="6"/>
                <c:pt idx="0">
                  <c:v>40.4</c:v>
                </c:pt>
                <c:pt idx="1">
                  <c:v>58.8</c:v>
                </c:pt>
                <c:pt idx="2">
                  <c:v>50.7</c:v>
                </c:pt>
                <c:pt idx="3">
                  <c:v>53.1</c:v>
                </c:pt>
                <c:pt idx="4">
                  <c:v>65.5</c:v>
                </c:pt>
                <c:pt idx="5">
                  <c:v>55.6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69824"/>
        <c:axId val="28671360"/>
      </c:lineChart>
      <c:catAx>
        <c:axId val="2866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671360"/>
        <c:crosses val="autoZero"/>
        <c:auto val="1"/>
        <c:lblAlgn val="ctr"/>
        <c:lblOffset val="100"/>
        <c:noMultiLvlLbl val="0"/>
      </c:catAx>
      <c:valAx>
        <c:axId val="2867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66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s-E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'1'!$B$494:$B$503</c:f>
              <c:strCache>
                <c:ptCount val="10"/>
                <c:pt idx="0">
                  <c:v>Hasta 10</c:v>
                </c:pt>
                <c:pt idx="1">
                  <c:v>&gt;10 a 20</c:v>
                </c:pt>
                <c:pt idx="2">
                  <c:v>&gt;20 a 30</c:v>
                </c:pt>
                <c:pt idx="3">
                  <c:v>&gt;30 a 40</c:v>
                </c:pt>
                <c:pt idx="4">
                  <c:v>&gt;40 a 50</c:v>
                </c:pt>
                <c:pt idx="5">
                  <c:v>&gt;50 a 60</c:v>
                </c:pt>
                <c:pt idx="6">
                  <c:v>&gt;60 a 70</c:v>
                </c:pt>
                <c:pt idx="7">
                  <c:v>&gt;70 a 80</c:v>
                </c:pt>
                <c:pt idx="8">
                  <c:v>&gt;90 a 100</c:v>
                </c:pt>
                <c:pt idx="9">
                  <c:v>Ns/Nc</c:v>
                </c:pt>
              </c:strCache>
            </c:strRef>
          </c:cat>
          <c:val>
            <c:numRef>
              <c:f>'1'!$C$494:$C$503</c:f>
              <c:numCache>
                <c:formatCode>General</c:formatCode>
                <c:ptCount val="10"/>
                <c:pt idx="0">
                  <c:v>5.7</c:v>
                </c:pt>
                <c:pt idx="1">
                  <c:v>19</c:v>
                </c:pt>
                <c:pt idx="2">
                  <c:v>19.399999999999999</c:v>
                </c:pt>
                <c:pt idx="3">
                  <c:v>7.3</c:v>
                </c:pt>
                <c:pt idx="4">
                  <c:v>11.1</c:v>
                </c:pt>
                <c:pt idx="5">
                  <c:v>0.7</c:v>
                </c:pt>
                <c:pt idx="6">
                  <c:v>0.4</c:v>
                </c:pt>
                <c:pt idx="7">
                  <c:v>1</c:v>
                </c:pt>
                <c:pt idx="8">
                  <c:v>3.4</c:v>
                </c:pt>
                <c:pt idx="9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635456"/>
        <c:axId val="63636992"/>
      </c:barChart>
      <c:catAx>
        <c:axId val="63635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3636992"/>
        <c:crosses val="autoZero"/>
        <c:auto val="1"/>
        <c:lblAlgn val="ctr"/>
        <c:lblOffset val="100"/>
        <c:noMultiLvlLbl val="0"/>
      </c:catAx>
      <c:valAx>
        <c:axId val="63636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635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Hoja2!$O$19</c:f>
              <c:strCache>
                <c:ptCount val="1"/>
                <c:pt idx="0">
                  <c:v> Aumento de las tarifas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7.8576213854013553E-3"/>
                  <c:y val="-3.8801244306188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15242770802712E-3"/>
                  <c:y val="-2.116431507610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Hoja2!$P$18:$U$18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Hoja2!$P$19:$U$19</c:f>
              <c:numCache>
                <c:formatCode>General</c:formatCode>
                <c:ptCount val="6"/>
                <c:pt idx="0">
                  <c:v>89.2</c:v>
                </c:pt>
                <c:pt idx="1">
                  <c:v>88.2</c:v>
                </c:pt>
                <c:pt idx="2">
                  <c:v>88.2</c:v>
                </c:pt>
                <c:pt idx="3">
                  <c:v>85.3</c:v>
                </c:pt>
                <c:pt idx="4">
                  <c:v>89.3</c:v>
                </c:pt>
                <c:pt idx="5">
                  <c:v>83.5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Hoja2!$O$20</c:f>
              <c:strCache>
                <c:ptCount val="1"/>
                <c:pt idx="0">
                  <c:v> Aceleración  de la inflación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5715242770802697E-2"/>
                  <c:y val="7.0547716920342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82190867681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430485541606577E-3"/>
                  <c:y val="2.82190867681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Hoja2!$P$18:$U$18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Hoja2!$P$20:$U$20</c:f>
              <c:numCache>
                <c:formatCode>General</c:formatCode>
                <c:ptCount val="6"/>
                <c:pt idx="0">
                  <c:v>88</c:v>
                </c:pt>
                <c:pt idx="1">
                  <c:v>81.8</c:v>
                </c:pt>
                <c:pt idx="2">
                  <c:v>78.099999999999994</c:v>
                </c:pt>
                <c:pt idx="3">
                  <c:v>77.8</c:v>
                </c:pt>
                <c:pt idx="4">
                  <c:v>86.9</c:v>
                </c:pt>
                <c:pt idx="5">
                  <c:v>74.3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Hoja2!$O$21</c:f>
              <c:strCache>
                <c:ptCount val="1"/>
                <c:pt idx="0">
                  <c:v> Una gran devaluación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1.1000669939561898E-2"/>
                  <c:y val="2.82190867681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Hoja2!$P$18:$U$18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Hoja2!$P$21:$U$21</c:f>
              <c:numCache>
                <c:formatCode>General</c:formatCode>
                <c:ptCount val="6"/>
                <c:pt idx="0">
                  <c:v>73.7</c:v>
                </c:pt>
                <c:pt idx="1">
                  <c:v>67.099999999999994</c:v>
                </c:pt>
                <c:pt idx="2">
                  <c:v>60.2</c:v>
                </c:pt>
                <c:pt idx="3">
                  <c:v>67.400000000000006</c:v>
                </c:pt>
                <c:pt idx="4">
                  <c:v>74.5</c:v>
                </c:pt>
                <c:pt idx="5">
                  <c:v>61.9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Hoja2!$O$22</c:f>
              <c:strCache>
                <c:ptCount val="1"/>
                <c:pt idx="0">
                  <c:v>  Mayor desocupación 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2.5144388433284339E-2"/>
                  <c:y val="-3.5273858460171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715242770802596E-2"/>
                  <c:y val="-3.8801244306188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Hoja2!$P$18:$U$18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Hoja2!$P$22:$U$22</c:f>
              <c:numCache>
                <c:formatCode>General</c:formatCode>
                <c:ptCount val="6"/>
                <c:pt idx="0">
                  <c:v>63.5</c:v>
                </c:pt>
                <c:pt idx="1">
                  <c:v>68.7</c:v>
                </c:pt>
                <c:pt idx="2">
                  <c:v>74.7</c:v>
                </c:pt>
                <c:pt idx="3">
                  <c:v>77.2</c:v>
                </c:pt>
                <c:pt idx="4">
                  <c:v>80.400000000000006</c:v>
                </c:pt>
                <c:pt idx="5">
                  <c:v>73.400000000000006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04096"/>
        <c:axId val="66005632"/>
      </c:lineChart>
      <c:catAx>
        <c:axId val="6600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005632"/>
        <c:crosses val="autoZero"/>
        <c:auto val="1"/>
        <c:lblAlgn val="ctr"/>
        <c:lblOffset val="100"/>
        <c:noMultiLvlLbl val="0"/>
      </c:catAx>
      <c:valAx>
        <c:axId val="66005632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0040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Hoja2!$O$42</c:f>
              <c:strCache>
                <c:ptCount val="1"/>
                <c:pt idx="0">
                  <c:v>  Incremento de la delincuencia 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Hoja2!$P$41:$U$41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Hoja2!$P$42:$U$42</c:f>
              <c:numCache>
                <c:formatCode>General</c:formatCode>
                <c:ptCount val="6"/>
                <c:pt idx="0">
                  <c:v>71.599999999999994</c:v>
                </c:pt>
                <c:pt idx="1">
                  <c:v>85.7</c:v>
                </c:pt>
                <c:pt idx="2">
                  <c:v>83.5</c:v>
                </c:pt>
                <c:pt idx="3">
                  <c:v>81.7</c:v>
                </c:pt>
                <c:pt idx="4">
                  <c:v>86.7</c:v>
                </c:pt>
                <c:pt idx="5">
                  <c:v>76.8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Hoja2!$O$43</c:f>
              <c:strCache>
                <c:ptCount val="1"/>
                <c:pt idx="0">
                  <c:v>  Incremento de huelgas de empleados públicos(policías, docentes,médicos)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4865872602849181E-2"/>
                  <c:y val="1.0798119936787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470990552706619E-3"/>
                  <c:y val="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Hoja2!$P$41:$U$41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Hoja2!$P$43:$U$43</c:f>
              <c:numCache>
                <c:formatCode>General</c:formatCode>
                <c:ptCount val="6"/>
                <c:pt idx="0">
                  <c:v>70.900000000000006</c:v>
                </c:pt>
                <c:pt idx="1">
                  <c:v>80.900000000000006</c:v>
                </c:pt>
                <c:pt idx="2">
                  <c:v>76.8</c:v>
                </c:pt>
                <c:pt idx="3">
                  <c:v>64.400000000000006</c:v>
                </c:pt>
                <c:pt idx="4">
                  <c:v>61.4</c:v>
                </c:pt>
                <c:pt idx="5">
                  <c:v>58.4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Hoja2!$O$44</c:f>
              <c:strCache>
                <c:ptCount val="1"/>
                <c:pt idx="0">
                  <c:v> Saqueos, cortes de calle, etc.  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1.5470990552706619E-3"/>
                  <c:y val="-2.1596239873574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470990552706619E-3"/>
                  <c:y val="-2.1596239873574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Hoja2!$P$41:$U$41</c:f>
              <c:strCache>
                <c:ptCount val="6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</c:strCache>
            </c:strRef>
          </c:cat>
          <c:val>
            <c:numRef>
              <c:f>Hoja2!$P$44:$U$44</c:f>
              <c:numCache>
                <c:formatCode>General</c:formatCode>
                <c:ptCount val="6"/>
                <c:pt idx="0">
                  <c:v>64.5</c:v>
                </c:pt>
                <c:pt idx="1">
                  <c:v>61.5</c:v>
                </c:pt>
                <c:pt idx="2">
                  <c:v>60</c:v>
                </c:pt>
                <c:pt idx="3">
                  <c:v>59.7</c:v>
                </c:pt>
                <c:pt idx="4">
                  <c:v>62.2</c:v>
                </c:pt>
                <c:pt idx="5">
                  <c:v>60.4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181376"/>
        <c:axId val="68187264"/>
      </c:lineChart>
      <c:catAx>
        <c:axId val="68181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187264"/>
        <c:crosses val="autoZero"/>
        <c:auto val="1"/>
        <c:lblAlgn val="ctr"/>
        <c:lblOffset val="100"/>
        <c:noMultiLvlLbl val="0"/>
      </c:catAx>
      <c:valAx>
        <c:axId val="68187264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1813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0.32174</cdr:x>
      <cdr:y>0</cdr:y>
    </cdr:from>
    <cdr:to>
      <cdr:x>0.68175</cdr:x>
      <cdr:y>0.14816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64296" y="-2636912"/>
          <a:ext cx="2981202" cy="51210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496FF1-1871-4568-8D07-87B467B4117F}" type="datetimeFigureOut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696913"/>
            <a:ext cx="50355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noProof="0" smtClean="0"/>
              <a:t>Haga clic para modificar el estilo de texto del patrón</a:t>
            </a:r>
          </a:p>
          <a:p>
            <a:pPr lvl="1"/>
            <a:r>
              <a:rPr lang="es-ES" altLang="es-AR" noProof="0" smtClean="0"/>
              <a:t>Segundo nivel</a:t>
            </a:r>
          </a:p>
          <a:p>
            <a:pPr lvl="2"/>
            <a:r>
              <a:rPr lang="es-ES" altLang="es-AR" noProof="0" smtClean="0"/>
              <a:t>Tercer nivel</a:t>
            </a:r>
          </a:p>
          <a:p>
            <a:pPr lvl="3"/>
            <a:r>
              <a:rPr lang="es-ES" altLang="es-AR" noProof="0" smtClean="0"/>
              <a:t>Cuarto nivel</a:t>
            </a:r>
          </a:p>
          <a:p>
            <a:pPr lvl="4"/>
            <a:r>
              <a:rPr lang="es-ES" altLang="es-AR" noProof="0" smtClean="0"/>
              <a:t>Quinto nivel</a:t>
            </a:r>
            <a:endParaRPr lang="es-AR" alt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7BD719-BF67-4118-9D6B-151FB8D47A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298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7BD719-BF67-4118-9D6B-151FB8D47AF4}" type="slidenum">
              <a:rPr lang="es-AR" altLang="es-AR" smtClean="0"/>
              <a:pPr>
                <a:defRPr/>
              </a:pPr>
              <a:t>25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21267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56EB-7FAB-4132-B36D-2652B0647996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86ED1-C93C-4EF8-B14F-7E9B58A23B6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5061-5EA1-4BE6-B83E-A918E7446B8B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0366-2955-46AB-B6E2-428BA26B4DE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72B5C-1FA8-40A0-9699-8A6BE0EC8AD3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1FD9-2C80-45C2-82B2-F774198C452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D2A6-C188-412B-840C-A4B9E5942460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AD140-5B3F-4DEA-A96E-D2CE1F05A5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42C4-63BF-465F-8F6F-52E1E1EADC55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0F2-DFEC-4800-9130-3D34096401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E5EAF-74CB-4E24-86F8-27E52816FD74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E22F-3F80-4245-ABF9-EEE3F4BB88D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DA4A-3DB0-4CB3-9DB7-1BCF33F2FEEE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826F-341D-49FA-9753-E0187380CB6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5558-D611-46CE-AA2A-738DEB900399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1EB7-CDED-4E44-8F20-E52F4AB32F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2E505-5BB2-4597-9CD7-6C0820430F22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0D41-2897-442C-8205-E2F4EC87A03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F10F-64AB-474B-9D61-A1E51B22EA8C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F687-338F-4C20-8969-54722CB3764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735D8-182E-4062-BF77-307B6090A7C3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F94E-AA3B-41CE-986E-D5C733E709E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280A-F0D7-4F64-A799-DA8CB259B8C0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E70C-917C-4CC2-B523-D59BE4AD8F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CAFA-FB55-4A5F-B225-17B7A1F223FD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B3FA-A6DD-4AD9-B503-090734D6F9D1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21BE-5E21-445D-88F3-63CEE55C9980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2A5E7-EF9F-4490-B90E-42FE8E2695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AF85-F7A1-415B-9FE8-2C991932B475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AE2E-6491-442C-842C-B7A03E597A8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40DEB-7028-4B10-90BD-29C4DDF9E665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99365-31F5-4CCE-B70C-5CB21A868F6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F32E-89CE-4AA5-998D-D082B4548183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66B-C12A-4B0B-9558-FB7E5A7E9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9A26-09C0-466E-9AE9-DB0170C85C9F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D6DEE-7360-4439-B9E8-40B02E91FA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0F0D-6862-46CE-9B95-28A8AB5A10DE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7E45-7D50-4D76-9CDF-48A9FDB43C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39A55-4263-46E4-928B-77F3DE163158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CB73E-9D78-495A-BCB3-19C09C3738C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6A1C-52F6-4F7F-AD81-6FC169F584BB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9D20-4402-405B-B08F-017E9E62C1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ACDC-80D8-461B-B128-3E2812A1DA2E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D58B-857A-46C6-B3A7-10490A6EC71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48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60FBD5-1577-4AEA-90DB-B31BF5C0A9B5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47E707-6643-4FAD-9979-449D459BF8B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58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6D5844-C813-4B51-A867-B30EB59C0A2F}" type="datetime1">
              <a:rPr lang="es-AR" altLang="es-AR"/>
              <a:pPr>
                <a:defRPr/>
              </a:pPr>
              <a:t>02/12/2014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314D45-6C3F-41BD-B213-22A663A770E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5" descr="hojas ppt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06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ángulo 6"/>
          <p:cNvSpPr>
            <a:spLocks noChangeArrowheads="1"/>
          </p:cNvSpPr>
          <p:nvPr/>
        </p:nvSpPr>
        <p:spPr bwMode="auto">
          <a:xfrm>
            <a:off x="2649538" y="5634038"/>
            <a:ext cx="46069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1500" b="1" dirty="0">
                <a:solidFill>
                  <a:srgbClr val="7F7F7F"/>
                </a:solidFill>
              </a:rPr>
              <a:t>MEDICIÓN DE HUMOR SOCIAL</a:t>
            </a:r>
            <a:r>
              <a:rPr lang="es-AR" altLang="es-AR" sz="1500" b="1" dirty="0">
                <a:solidFill>
                  <a:srgbClr val="7F7F7F"/>
                </a:solidFill>
              </a:rPr>
              <a:t/>
            </a:r>
            <a:br>
              <a:rPr lang="es-AR" altLang="es-AR" sz="1500" b="1" dirty="0">
                <a:solidFill>
                  <a:srgbClr val="7F7F7F"/>
                </a:solidFill>
              </a:rPr>
            </a:br>
            <a:r>
              <a:rPr lang="es-ES" altLang="es-AR" sz="1500" b="1" dirty="0">
                <a:solidFill>
                  <a:srgbClr val="7F7F7F"/>
                </a:solidFill>
              </a:rPr>
              <a:t>INFORME </a:t>
            </a:r>
            <a:r>
              <a:rPr lang="es-ES" altLang="es-AR" sz="1500" b="1" dirty="0" smtClean="0">
                <a:solidFill>
                  <a:srgbClr val="7F7F7F"/>
                </a:solidFill>
              </a:rPr>
              <a:t> OCTUBRE 2014</a:t>
            </a:r>
            <a:endParaRPr lang="es-AR" altLang="es-AR" sz="1600" dirty="0">
              <a:solidFill>
                <a:srgbClr val="000000"/>
              </a:solidFill>
            </a:endParaRPr>
          </a:p>
        </p:txBody>
      </p:sp>
      <p:sp>
        <p:nvSpPr>
          <p:cNvPr id="36868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249485-6FE1-4B0F-932B-88E40A925C30}" type="slidenum">
              <a:rPr lang="es-AR" altLang="es-AR" b="1" smtClean="0"/>
              <a:pPr/>
              <a:t>1</a:t>
            </a:fld>
            <a:endParaRPr lang="es-AR" altLang="es-A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442913" y="1196975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RIESGOS PERCIBIDOS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1987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989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C6B235-BC81-41F6-8822-EA95BBC76B9A}" type="slidenum">
              <a:rPr lang="es-AR" altLang="es-AR" b="1" smtClean="0">
                <a:solidFill>
                  <a:schemeClr val="bg1"/>
                </a:solidFill>
              </a:rPr>
              <a:pPr/>
              <a:t>10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990" name="7 Marcador de contenido"/>
          <p:cNvSpPr>
            <a:spLocks noGrp="1"/>
          </p:cNvSpPr>
          <p:nvPr>
            <p:ph idx="1"/>
          </p:nvPr>
        </p:nvSpPr>
        <p:spPr>
          <a:xfrm>
            <a:off x="504825" y="2492375"/>
            <a:ext cx="8489950" cy="3313113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Se incluye un set de preguntas destinado a medir la percepción de riesgos, o sea el grado de probabilidad de ocurrencia de eventos críticos.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es-ES" altLang="es-AR" sz="2800" dirty="0" smtClean="0">
              <a:solidFill>
                <a:srgbClr val="595959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Las áreas medidas son los riesgos económicos, los políticos, los sociales y los personales.</a:t>
            </a:r>
          </a:p>
        </p:txBody>
      </p:sp>
      <p:sp>
        <p:nvSpPr>
          <p:cNvPr id="41991" name="6 Rectángulo"/>
          <p:cNvSpPr>
            <a:spLocks noChangeArrowheads="1"/>
          </p:cNvSpPr>
          <p:nvPr/>
        </p:nvSpPr>
        <p:spPr bwMode="auto">
          <a:xfrm>
            <a:off x="7256463" y="333375"/>
            <a:ext cx="162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1 Título"/>
          <p:cNvSpPr>
            <a:spLocks noGrp="1"/>
          </p:cNvSpPr>
          <p:nvPr>
            <p:ph type="title"/>
          </p:nvPr>
        </p:nvSpPr>
        <p:spPr>
          <a:xfrm>
            <a:off x="488950" y="10525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ECONÓMICO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3078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80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07FEAF-E6BA-4DB7-9A06-E8A129C72694}" type="slidenum">
              <a:rPr lang="es-AR" altLang="es-AR" b="1" smtClean="0">
                <a:solidFill>
                  <a:schemeClr val="bg1"/>
                </a:solidFill>
              </a:rPr>
              <a:pPr/>
              <a:t>11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3081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2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958085"/>
              </p:ext>
            </p:extLst>
          </p:nvPr>
        </p:nvGraphicFramePr>
        <p:xfrm>
          <a:off x="848544" y="2564904"/>
          <a:ext cx="808132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1 Título"/>
          <p:cNvSpPr>
            <a:spLocks noGrp="1"/>
          </p:cNvSpPr>
          <p:nvPr>
            <p:ph type="title"/>
          </p:nvPr>
        </p:nvSpPr>
        <p:spPr>
          <a:xfrm>
            <a:off x="560388" y="112553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SOCIAL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4102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898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8A156D-AC07-4082-A223-8C0F989F0C44}" type="slidenum">
              <a:rPr lang="es-AR" altLang="es-AR" b="1" smtClean="0">
                <a:solidFill>
                  <a:schemeClr val="bg1"/>
                </a:solidFill>
              </a:rPr>
              <a:pPr/>
              <a:t>12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05" name="7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2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89941"/>
              </p:ext>
            </p:extLst>
          </p:nvPr>
        </p:nvGraphicFramePr>
        <p:xfrm>
          <a:off x="848544" y="2636912"/>
          <a:ext cx="820891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1 Título"/>
          <p:cNvSpPr>
            <a:spLocks noGrp="1"/>
          </p:cNvSpPr>
          <p:nvPr>
            <p:ph type="title"/>
          </p:nvPr>
        </p:nvSpPr>
        <p:spPr>
          <a:xfrm>
            <a:off x="442913" y="8366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POLÍTICO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5126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50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128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69B15F-08A3-4778-AA03-C18D6F452916}" type="slidenum">
              <a:rPr lang="es-AR" altLang="es-AR" b="1" smtClean="0">
                <a:solidFill>
                  <a:schemeClr val="bg1"/>
                </a:solidFill>
              </a:rPr>
              <a:pPr/>
              <a:t>13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246938" y="333375"/>
            <a:ext cx="20161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AR" b="1" dirty="0" smtClean="0">
                <a:solidFill>
                  <a:srgbClr val="7F7F7F"/>
                </a:solidFill>
              </a:rPr>
              <a:t>OCTUBRE</a:t>
            </a:r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 </a:t>
            </a: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2014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aphicFrame>
        <p:nvGraphicFramePr>
          <p:cNvPr id="9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687444"/>
              </p:ext>
            </p:extLst>
          </p:nvPr>
        </p:nvGraphicFramePr>
        <p:xfrm>
          <a:off x="920552" y="2276872"/>
          <a:ext cx="8342511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43706" y="98072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PERSONAL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209092"/>
              </p:ext>
            </p:extLst>
          </p:nvPr>
        </p:nvGraphicFramePr>
        <p:xfrm>
          <a:off x="855157" y="2420888"/>
          <a:ext cx="8064896" cy="374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88950" y="112553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TABLERO DE SITUACIÓN</a:t>
            </a:r>
            <a:br>
              <a:rPr lang="es-ES" altLang="es-AR" sz="2600" b="1" dirty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>RESUMEN DE RIESGOS</a:t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TENDENCIA ENERO-OCTUBRE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3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59699"/>
              </p:ext>
            </p:extLst>
          </p:nvPr>
        </p:nvGraphicFramePr>
        <p:xfrm>
          <a:off x="724942" y="2204864"/>
          <a:ext cx="8352928" cy="417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56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8585" y="1700213"/>
            <a:ext cx="7344816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AR" sz="2000" dirty="0">
                <a:solidFill>
                  <a:srgbClr val="7F7F7F"/>
                </a:solidFill>
              </a:rPr>
              <a:t>En general ¿Tiene usted capacidad de ahorro?</a:t>
            </a:r>
            <a:endParaRPr lang="es-AR" altLang="es-AR" sz="2000" dirty="0">
              <a:solidFill>
                <a:srgbClr val="7F7F7F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1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805959"/>
              </p:ext>
            </p:extLst>
          </p:nvPr>
        </p:nvGraphicFramePr>
        <p:xfrm>
          <a:off x="848544" y="2780928"/>
          <a:ext cx="82809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8544" y="1700213"/>
            <a:ext cx="8208911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</a:rPr>
              <a:t>EN QUÉ GASTARIA UN DINERO EXTRA</a:t>
            </a:r>
            <a:r>
              <a:rPr lang="es-ES" altLang="es-AR" sz="2000" dirty="0">
                <a:solidFill>
                  <a:srgbClr val="7F7F7F"/>
                </a:solidFill>
                <a:latin typeface="+mj-lt"/>
              </a:rPr>
              <a:t> </a:t>
            </a:r>
            <a:endParaRPr lang="es-ES" altLang="es-AR" sz="2000" dirty="0" smtClean="0">
              <a:solidFill>
                <a:srgbClr val="7F7F7F"/>
              </a:solidFill>
              <a:latin typeface="+mj-lt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4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418671"/>
              </p:ext>
            </p:extLst>
          </p:nvPr>
        </p:nvGraphicFramePr>
        <p:xfrm>
          <a:off x="992560" y="2492375"/>
          <a:ext cx="7937310" cy="3672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25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703263"/>
            <a:ext cx="8915400" cy="1636712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71738" y="1484784"/>
            <a:ext cx="5038725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"/>
              </a:rPr>
              <a:t>DECISIONES DE CONSUMO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r>
              <a:rPr lang="es-ES" altLang="es-AR" sz="2000" dirty="0">
                <a:solidFill>
                  <a:srgbClr val="7F7F7F"/>
                </a:solidFill>
              </a:rPr>
              <a:t>TENDENCIA </a:t>
            </a:r>
            <a:r>
              <a:rPr lang="es-ES" altLang="es-AR" sz="2000" dirty="0" smtClean="0">
                <a:solidFill>
                  <a:srgbClr val="7F7F7F"/>
                </a:solidFill>
              </a:rPr>
              <a:t>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952526"/>
              </p:ext>
            </p:extLst>
          </p:nvPr>
        </p:nvGraphicFramePr>
        <p:xfrm>
          <a:off x="799331" y="2348880"/>
          <a:ext cx="8208911" cy="3816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6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703264"/>
            <a:ext cx="8915400" cy="1636712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5" y="1700213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000" dirty="0">
                <a:solidFill>
                  <a:srgbClr val="7F7F7F"/>
                </a:solidFill>
              </a:rPr>
              <a:t>Propensión al Consumo Nula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r>
              <a:rPr lang="es-ES" altLang="es-AR" sz="2000" dirty="0">
                <a:solidFill>
                  <a:srgbClr val="7F7F7F"/>
                </a:solidFill>
              </a:rPr>
              <a:t>TENDENCIA </a:t>
            </a:r>
            <a:r>
              <a:rPr lang="es-ES" altLang="es-AR" sz="2000" dirty="0" smtClean="0">
                <a:solidFill>
                  <a:srgbClr val="7F7F7F"/>
                </a:solidFill>
              </a:rPr>
              <a:t>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4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095364"/>
              </p:ext>
            </p:extLst>
          </p:nvPr>
        </p:nvGraphicFramePr>
        <p:xfrm>
          <a:off x="920552" y="2708920"/>
          <a:ext cx="800931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95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91552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1 Título"/>
          <p:cNvSpPr>
            <a:spLocks noGrp="1"/>
          </p:cNvSpPr>
          <p:nvPr>
            <p:ph type="title"/>
          </p:nvPr>
        </p:nvSpPr>
        <p:spPr>
          <a:xfrm>
            <a:off x="344488" y="1125538"/>
            <a:ext cx="9288462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PRESENTACIÓN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7892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256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89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1E7902-00CB-4223-8D52-C57CEB305446}" type="slidenum">
              <a:rPr lang="es-AR" altLang="es-AR" smtClean="0">
                <a:solidFill>
                  <a:schemeClr val="bg1"/>
                </a:solidFill>
              </a:rPr>
              <a:pPr/>
              <a:t>2</a:t>
            </a:fld>
            <a:endParaRPr lang="es-AR" altLang="es-AR" dirty="0" smtClean="0">
              <a:solidFill>
                <a:schemeClr val="bg1"/>
              </a:solidFill>
            </a:endParaRPr>
          </a:p>
        </p:txBody>
      </p:sp>
      <p:sp>
        <p:nvSpPr>
          <p:cNvPr id="37896" name="8 Marcador de contenido"/>
          <p:cNvSpPr>
            <a:spLocks noGrp="1"/>
          </p:cNvSpPr>
          <p:nvPr>
            <p:ph idx="1"/>
          </p:nvPr>
        </p:nvSpPr>
        <p:spPr>
          <a:xfrm>
            <a:off x="514350" y="1785938"/>
            <a:ext cx="8902700" cy="45370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El presente es el informe N°10 del Programa de medición periódica de Humor Social.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Consigna los principales resultados obtenidos organizados en cinco capítulos:</a:t>
            </a:r>
          </a:p>
          <a:p>
            <a:pPr eaLnBrk="1" hangingPunct="1"/>
            <a:endParaRPr lang="es-ES" altLang="es-AR" sz="1200" dirty="0" smtClean="0">
              <a:solidFill>
                <a:srgbClr val="595959"/>
              </a:solidFill>
            </a:endParaRP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Tablero de Situación 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Economía personal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Actitudes políticas generales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Opiniones y evaluaciones políticas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Escenario electoral 2015</a:t>
            </a:r>
          </a:p>
        </p:txBody>
      </p:sp>
      <p:sp>
        <p:nvSpPr>
          <p:cNvPr id="37897" name="9 Rectángulo"/>
          <p:cNvSpPr>
            <a:spLocks noChangeArrowheads="1"/>
          </p:cNvSpPr>
          <p:nvPr/>
        </p:nvSpPr>
        <p:spPr bwMode="auto">
          <a:xfrm>
            <a:off x="7256463" y="333375"/>
            <a:ext cx="1945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7738" y="1340768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400" b="1" dirty="0" smtClean="0">
                <a:solidFill>
                  <a:srgbClr val="7F7F7F"/>
                </a:solidFill>
              </a:rPr>
              <a:t>INDICE DE HUMOR SOCIAL</a:t>
            </a:r>
          </a:p>
          <a:p>
            <a:pPr marL="0" indent="0" algn="ctr">
              <a:buNone/>
            </a:pPr>
            <a:r>
              <a:rPr lang="es-AR" altLang="es-AR" sz="2400" b="1" dirty="0">
                <a:solidFill>
                  <a:srgbClr val="7F7F7F"/>
                </a:solidFill>
              </a:rPr>
              <a:t>Humor Social </a:t>
            </a:r>
            <a:r>
              <a:rPr lang="es-AR" altLang="es-AR" sz="2400" b="1" dirty="0" smtClean="0">
                <a:solidFill>
                  <a:srgbClr val="7F7F7F"/>
                </a:solidFill>
              </a:rPr>
              <a:t>Negativo</a:t>
            </a:r>
            <a:endParaRPr lang="es-ES" altLang="es-AR" sz="24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5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724414"/>
              </p:ext>
            </p:extLst>
          </p:nvPr>
        </p:nvGraphicFramePr>
        <p:xfrm>
          <a:off x="920552" y="2996952"/>
          <a:ext cx="82089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3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0512" y="1594205"/>
            <a:ext cx="8496944" cy="864691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endParaRPr lang="es-ES" sz="20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48" y="2704277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15354" y="1194096"/>
            <a:ext cx="77768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INSTITUCIONES </a:t>
            </a:r>
            <a:r>
              <a:rPr lang="es-ES" altLang="es-AR" sz="2000" dirty="0">
                <a:solidFill>
                  <a:srgbClr val="7F7F7F"/>
                </a:solidFill>
              </a:rPr>
              <a:t>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PERSONALISMO</a:t>
            </a:r>
            <a:endParaRPr lang="es-ES" altLang="es-AR" sz="2000" dirty="0">
              <a:solidFill>
                <a:srgbClr val="7F7F7F"/>
              </a:solidFill>
            </a:endParaRPr>
          </a:p>
        </p:txBody>
      </p:sp>
      <p:graphicFrame>
        <p:nvGraphicFramePr>
          <p:cNvPr id="10" name="2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61977"/>
              </p:ext>
            </p:extLst>
          </p:nvPr>
        </p:nvGraphicFramePr>
        <p:xfrm>
          <a:off x="704528" y="2348880"/>
          <a:ext cx="842493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1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3" y="1744782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49" y="2924944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73633" y="1340768"/>
            <a:ext cx="6768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DEMOCRACIAS VS ORDEN</a:t>
            </a:r>
            <a:endParaRPr lang="es-ES" altLang="es-AR" sz="2000" dirty="0">
              <a:solidFill>
                <a:srgbClr val="7F7F7F"/>
              </a:solidFill>
            </a:endParaRPr>
          </a:p>
        </p:txBody>
      </p:sp>
      <p:graphicFrame>
        <p:nvGraphicFramePr>
          <p:cNvPr id="10" name="2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209691"/>
              </p:ext>
            </p:extLst>
          </p:nvPr>
        </p:nvGraphicFramePr>
        <p:xfrm>
          <a:off x="632520" y="2708920"/>
          <a:ext cx="849694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5" y="1700213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endParaRPr lang="es-ES" sz="20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AR" sz="2000" dirty="0" smtClean="0">
              <a:solidFill>
                <a:srgbClr val="7F7F7F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827395" y="1052736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57463" y="1052736"/>
            <a:ext cx="4953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dirty="0" smtClean="0">
                <a:solidFill>
                  <a:srgbClr val="7F7F7F"/>
                </a:solidFill>
              </a:rPr>
              <a:t> ESTADO O MERCADO</a:t>
            </a:r>
            <a:r>
              <a:rPr lang="es-ES" altLang="es-AR" dirty="0">
                <a:solidFill>
                  <a:srgbClr val="7F7F7F"/>
                </a:solidFill>
              </a:rPr>
              <a:t> </a:t>
            </a:r>
            <a:endParaRPr lang="es-ES" altLang="es-AR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s-ES" altLang="es-AR" dirty="0" smtClean="0">
                <a:solidFill>
                  <a:srgbClr val="7F7F7F"/>
                </a:solidFill>
              </a:rPr>
              <a:t>TENDENCIA </a:t>
            </a:r>
            <a:r>
              <a:rPr lang="es-ES" altLang="es-AR" dirty="0">
                <a:solidFill>
                  <a:srgbClr val="7F7F7F"/>
                </a:solidFill>
              </a:rPr>
              <a:t>ENERO-OCTUBRE</a:t>
            </a:r>
            <a:br>
              <a:rPr lang="es-ES" altLang="es-AR" dirty="0">
                <a:solidFill>
                  <a:srgbClr val="7F7F7F"/>
                </a:solidFill>
              </a:rPr>
            </a:br>
            <a:endParaRPr lang="es-AR" dirty="0"/>
          </a:p>
        </p:txBody>
      </p:sp>
      <p:graphicFrame>
        <p:nvGraphicFramePr>
          <p:cNvPr id="11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612334"/>
              </p:ext>
            </p:extLst>
          </p:nvPr>
        </p:nvGraphicFramePr>
        <p:xfrm>
          <a:off x="828675" y="2060848"/>
          <a:ext cx="8410575" cy="396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72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488950" y="1628775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>CON LA POLITICA HACIA LOS FONDOS BUITRE, </a:t>
            </a:r>
            <a:r>
              <a:rPr lang="es-ES" altLang="es-AR" sz="1600" dirty="0">
                <a:solidFill>
                  <a:srgbClr val="7F7F7F"/>
                </a:solidFill>
              </a:rPr>
              <a:t>¿</a:t>
            </a:r>
            <a:r>
              <a:rPr lang="es-ES" altLang="es-AR" sz="1600" dirty="0" smtClean="0">
                <a:solidFill>
                  <a:srgbClr val="7F7F7F"/>
                </a:solidFill>
              </a:rPr>
              <a:t>EL GOBIERNO OBTENDRÁ  RESULTADOS FAVORABLES O PERJUDICIALES PARA EL PAÍS?</a:t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/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9155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4915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2E06F-64EE-4CF8-A927-BCD8F6DF563E}" type="slidenum">
              <a:rPr lang="es-AR" altLang="es-AR" b="1" smtClean="0">
                <a:solidFill>
                  <a:schemeClr val="bg1"/>
                </a:solidFill>
              </a:rPr>
              <a:pPr/>
              <a:t>24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36543"/>
              </p:ext>
            </p:extLst>
          </p:nvPr>
        </p:nvGraphicFramePr>
        <p:xfrm>
          <a:off x="1640632" y="2708919"/>
          <a:ext cx="6624735" cy="2833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128"/>
                <a:gridCol w="1001007"/>
                <a:gridCol w="1242200"/>
                <a:gridCol w="1242200"/>
                <a:gridCol w="1242200"/>
              </a:tblGrid>
              <a:tr h="706098">
                <a:tc>
                  <a:txBody>
                    <a:bodyPr/>
                    <a:lstStyle/>
                    <a:p>
                      <a:pPr algn="l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JULIO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AGOSTO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SEPTIEMBRE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OCTUBRE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favorables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37,8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33,1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474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perjudiciales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35,7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46,1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54,6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507327" y="1628800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>ACUERDO CON LA MODIFICACION DEL CÓDIGO QUE PERMITE EXPULSIÓN DE EXTRANJEROS </a:t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/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2349500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25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71933"/>
              </p:ext>
            </p:extLst>
          </p:nvPr>
        </p:nvGraphicFramePr>
        <p:xfrm>
          <a:off x="1905004" y="2420888"/>
          <a:ext cx="609599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DE GOBIERNOS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1203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120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B3885-6DEA-4CD6-ACB4-24731E35F2F5}" type="slidenum">
              <a:rPr lang="es-AR" altLang="es-AR" b="1" smtClean="0">
                <a:solidFill>
                  <a:schemeClr val="bg1"/>
                </a:solidFill>
              </a:rPr>
              <a:pPr/>
              <a:t>26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679001"/>
              </p:ext>
            </p:extLst>
          </p:nvPr>
        </p:nvGraphicFramePr>
        <p:xfrm>
          <a:off x="1065213" y="2636838"/>
          <a:ext cx="8064500" cy="3167065"/>
        </p:xfrm>
        <a:graphic>
          <a:graphicData uri="http://schemas.openxmlformats.org/drawingml/2006/table">
            <a:tbl>
              <a:tblPr/>
              <a:tblGrid>
                <a:gridCol w="2016125"/>
                <a:gridCol w="2016125"/>
                <a:gridCol w="2016125"/>
                <a:gridCol w="2016125"/>
              </a:tblGrid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Cristina Kirchner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Daniel </a:t>
                      </a:r>
                      <a:r>
                        <a:rPr kumimoji="0" lang="es-ES" altLang="es-A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Scioli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Mauricio </a:t>
                      </a:r>
                      <a:r>
                        <a:rPr kumimoji="0" lang="es-ES" altLang="es-A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Macri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POSITIVA DE GOBIERNOS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22533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253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45FED6-94FF-40CD-A3E4-8239C2DFF2CC}" type="slidenum">
              <a:rPr lang="es-AR" altLang="es-AR" b="1" smtClean="0">
                <a:solidFill>
                  <a:schemeClr val="bg1"/>
                </a:solidFill>
              </a:rPr>
              <a:pPr/>
              <a:t>27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5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149241"/>
              </p:ext>
            </p:extLst>
          </p:nvPr>
        </p:nvGraphicFramePr>
        <p:xfrm>
          <a:off x="1280592" y="2780928"/>
          <a:ext cx="760013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DE DIRIGENTES</a:t>
            </a:r>
            <a:r>
              <a:rPr lang="es-AR" altLang="es-AR" sz="2200" dirty="0" smtClean="0">
                <a:solidFill>
                  <a:srgbClr val="7F7F7F"/>
                </a:solidFill>
              </a:rPr>
              <a:t/>
            </a:r>
            <a:br>
              <a:rPr lang="es-AR" altLang="es-AR" sz="2200" dirty="0" smtClean="0">
                <a:solidFill>
                  <a:srgbClr val="7F7F7F"/>
                </a:solidFill>
              </a:rPr>
            </a:br>
            <a:r>
              <a:rPr lang="es-AR" altLang="es-AR" dirty="0" smtClean="0">
                <a:solidFill>
                  <a:srgbClr val="7F7F7F"/>
                </a:solidFill>
              </a:rPr>
              <a:t/>
            </a:r>
            <a:br>
              <a:rPr lang="es-AR" altLang="es-AR" dirty="0" smtClean="0">
                <a:solidFill>
                  <a:srgbClr val="7F7F7F"/>
                </a:solidFill>
              </a:rPr>
            </a:b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707878"/>
              </p:ext>
            </p:extLst>
          </p:nvPr>
        </p:nvGraphicFramePr>
        <p:xfrm>
          <a:off x="920553" y="1771332"/>
          <a:ext cx="8352929" cy="4348804"/>
        </p:xfrm>
        <a:graphic>
          <a:graphicData uri="http://schemas.openxmlformats.org/drawingml/2006/table">
            <a:tbl>
              <a:tblPr/>
              <a:tblGrid>
                <a:gridCol w="1392408"/>
                <a:gridCol w="1392409"/>
                <a:gridCol w="1392408"/>
                <a:gridCol w="1390887"/>
                <a:gridCol w="1392409"/>
                <a:gridCol w="1392408"/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Ns</a:t>
                      </a: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/</a:t>
                      </a: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nc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Sergio 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Mauricio 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Daniel 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Florencio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Randazzo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Julián Domínguez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José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Urtubey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Sergio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Berni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Hermes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Julio 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Axel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Kicillof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Jorge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Capitanich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Elisa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Carrió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POSITIVA DE PRINCIPALES DIRIGENTES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2200" dirty="0" smtClean="0">
                <a:solidFill>
                  <a:srgbClr val="7F7F7F"/>
                </a:solidFill>
              </a:rPr>
              <a:t/>
            </a:r>
            <a:br>
              <a:rPr lang="es-AR" altLang="es-AR" sz="2200" dirty="0" smtClean="0">
                <a:solidFill>
                  <a:srgbClr val="7F7F7F"/>
                </a:solidFill>
              </a:rPr>
            </a:br>
            <a:r>
              <a:rPr lang="es-AR" altLang="es-AR" dirty="0" smtClean="0">
                <a:solidFill>
                  <a:srgbClr val="7F7F7F"/>
                </a:solidFill>
              </a:rPr>
              <a:t/>
            </a:r>
            <a:br>
              <a:rPr lang="es-AR" altLang="es-AR" dirty="0" smtClean="0">
                <a:solidFill>
                  <a:srgbClr val="7F7F7F"/>
                </a:solidFill>
              </a:rPr>
            </a:b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4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68628"/>
              </p:ext>
            </p:extLst>
          </p:nvPr>
        </p:nvGraphicFramePr>
        <p:xfrm>
          <a:off x="1208584" y="2204864"/>
          <a:ext cx="7865748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40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>
            <a:spLocks noGrp="1"/>
          </p:cNvSpPr>
          <p:nvPr>
            <p:ph type="title"/>
          </p:nvPr>
        </p:nvSpPr>
        <p:spPr>
          <a:xfrm>
            <a:off x="560388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FICHA TÉCNICA DE LA ENCUESTA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pic>
        <p:nvPicPr>
          <p:cNvPr id="38916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93013" y="322263"/>
            <a:ext cx="2492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91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F215CB-20A3-4314-82F1-5A017FA56B26}" type="slidenum">
              <a:rPr lang="es-AR" altLang="es-AR" b="1" smtClean="0">
                <a:solidFill>
                  <a:schemeClr val="bg1"/>
                </a:solidFill>
              </a:rPr>
              <a:pPr/>
              <a:t>3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8920" name="8 Marcador de contenido"/>
          <p:cNvSpPr>
            <a:spLocks noGrp="1"/>
          </p:cNvSpPr>
          <p:nvPr>
            <p:ph idx="1"/>
          </p:nvPr>
        </p:nvSpPr>
        <p:spPr>
          <a:xfrm>
            <a:off x="488950" y="1916113"/>
            <a:ext cx="8915400" cy="392271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UNIVERSO:</a:t>
            </a:r>
            <a:r>
              <a:rPr lang="es-ES" altLang="es-AR" sz="1800" dirty="0" smtClean="0">
                <a:solidFill>
                  <a:srgbClr val="595959"/>
                </a:solidFill>
              </a:rPr>
              <a:t> POBLACIÓN RESIDENTE EN CAPITAL FEDERAL Y CONURBANO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MUESTRA:</a:t>
            </a:r>
            <a:r>
              <a:rPr lang="es-ES" altLang="es-AR" sz="1800" dirty="0" smtClean="0">
                <a:solidFill>
                  <a:srgbClr val="595959"/>
                </a:solidFill>
              </a:rPr>
              <a:t> 500 CASOS, DE LOS CUALES 200 EN CABA Y 300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ERROR ESTADÍSTICO</a:t>
            </a:r>
            <a:r>
              <a:rPr lang="es-ES" altLang="es-AR" sz="1800" dirty="0" smtClean="0">
                <a:solidFill>
                  <a:srgbClr val="595959"/>
                </a:solidFill>
              </a:rPr>
              <a:t>: 4,5%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CUESTIONARIO:</a:t>
            </a:r>
            <a:r>
              <a:rPr lang="es-ES" altLang="es-AR" sz="1800" dirty="0" smtClean="0">
                <a:solidFill>
                  <a:srgbClr val="595959"/>
                </a:solidFill>
              </a:rPr>
              <a:t> CON PREGUNTAS ABIERTAS PRECODIFICAS Y CERRADAS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ENTREVISTAS:</a:t>
            </a:r>
            <a:r>
              <a:rPr lang="es-ES" altLang="es-AR" sz="1800" dirty="0" smtClean="0">
                <a:solidFill>
                  <a:srgbClr val="595959"/>
                </a:solidFill>
              </a:rPr>
              <a:t> TELEFÓNICAS EN CABA Y PRESENCIALES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TRABAJO DE CAMPO: </a:t>
            </a:r>
            <a:r>
              <a:rPr lang="es-ES" altLang="es-AR" sz="1800" dirty="0" smtClean="0">
                <a:solidFill>
                  <a:srgbClr val="595959"/>
                </a:solidFill>
              </a:rPr>
              <a:t>ENTRE LOS DÍAS  27 DE OCTUBRE  Y  8 DE NOVIEMBRE DEL 2014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PROCESAMIENTO:</a:t>
            </a:r>
            <a:r>
              <a:rPr lang="es-ES" altLang="es-AR" sz="1800" dirty="0" smtClean="0">
                <a:solidFill>
                  <a:srgbClr val="595959"/>
                </a:solidFill>
              </a:rPr>
              <a:t> ESTUDIO BABINO-GRINSPON</a:t>
            </a:r>
          </a:p>
          <a:p>
            <a:pPr eaLnBrk="1" hangingPunct="1"/>
            <a:endParaRPr lang="es-ES" altLang="es-AR" sz="2000" dirty="0" smtClean="0"/>
          </a:p>
        </p:txBody>
      </p:sp>
      <p:sp>
        <p:nvSpPr>
          <p:cNvPr id="38921" name="8 Rectángulo"/>
          <p:cNvSpPr>
            <a:spLocks noChangeArrowheads="1"/>
          </p:cNvSpPr>
          <p:nvPr/>
        </p:nvSpPr>
        <p:spPr bwMode="auto">
          <a:xfrm>
            <a:off x="7401272" y="312738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r>
              <a:rPr lang="es-ES" altLang="es-AR" sz="3200" b="1" dirty="0" smtClean="0">
                <a:solidFill>
                  <a:srgbClr val="7F7F7F"/>
                </a:solidFill>
              </a:rPr>
              <a:t/>
            </a:r>
            <a:br>
              <a:rPr lang="es-ES" altLang="es-AR" sz="3200" b="1" dirty="0" smtClean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al </a:t>
            </a:r>
            <a:r>
              <a:rPr lang="es-MX" altLang="es-AR" sz="2000" dirty="0" smtClean="0">
                <a:solidFill>
                  <a:srgbClr val="7F7F7F"/>
                </a:solidFill>
              </a:rPr>
              <a:t>peronismo?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30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98879"/>
              </p:ext>
            </p:extLst>
          </p:nvPr>
        </p:nvGraphicFramePr>
        <p:xfrm>
          <a:off x="1784648" y="2565400"/>
          <a:ext cx="5977259" cy="2447778"/>
        </p:xfrm>
        <a:graphic>
          <a:graphicData uri="http://schemas.openxmlformats.org/drawingml/2006/table">
            <a:tbl>
              <a:tblPr/>
              <a:tblGrid>
                <a:gridCol w="3399991"/>
                <a:gridCol w="2577268"/>
              </a:tblGrid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la Sota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Uribarri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5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9"/>
            <a:ext cx="8915400" cy="140521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>
                <a:solidFill>
                  <a:srgbClr val="7F7F7F"/>
                </a:solidFill>
              </a:rPr>
              <a:t/>
            </a:r>
            <a:br>
              <a:rPr lang="es-ES" altLang="es-AR" sz="32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al </a:t>
            </a:r>
            <a:r>
              <a:rPr lang="es-MX" altLang="es-AR" sz="2000" dirty="0" smtClean="0">
                <a:solidFill>
                  <a:srgbClr val="7F7F7F"/>
                </a:solidFill>
              </a:rPr>
              <a:t>peronismo?</a:t>
            </a:r>
            <a:br>
              <a:rPr lang="es-MX" altLang="es-AR" sz="2000" dirty="0" smtClean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/>
            </a:r>
            <a:br>
              <a:rPr lang="es-MX" altLang="es-AR" sz="2000" dirty="0" smtClean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TENDENCIA ENERO-OCTUBRE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31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8" name="5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461175"/>
              </p:ext>
            </p:extLst>
          </p:nvPr>
        </p:nvGraphicFramePr>
        <p:xfrm>
          <a:off x="943573" y="2348880"/>
          <a:ext cx="81458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48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r>
              <a:rPr lang="es-ES" altLang="es-AR" sz="3200" b="1" dirty="0" smtClean="0">
                <a:solidFill>
                  <a:srgbClr val="7F7F7F"/>
                </a:solidFill>
              </a:rPr>
              <a:t/>
            </a:r>
            <a:br>
              <a:rPr lang="es-ES" altLang="es-AR" sz="3200" b="1" dirty="0" smtClean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</a:t>
            </a:r>
            <a:r>
              <a:rPr lang="es-MX" altLang="es-AR" sz="2000" dirty="0" smtClean="0">
                <a:solidFill>
                  <a:srgbClr val="7F7F7F"/>
                </a:solidFill>
              </a:rPr>
              <a:t>a la oposición?</a:t>
            </a:r>
            <a:r>
              <a:rPr lang="es-AR" altLang="es-AR" sz="3200" dirty="0">
                <a:solidFill>
                  <a:srgbClr val="7F7F7F"/>
                </a:solidFill>
              </a:rPr>
              <a:t/>
            </a:r>
            <a:br>
              <a:rPr lang="es-AR" altLang="es-AR" sz="32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32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409640"/>
              </p:ext>
            </p:extLst>
          </p:nvPr>
        </p:nvGraphicFramePr>
        <p:xfrm>
          <a:off x="1928664" y="2830586"/>
          <a:ext cx="5977259" cy="2447778"/>
        </p:xfrm>
        <a:graphic>
          <a:graphicData uri="http://schemas.openxmlformats.org/drawingml/2006/table">
            <a:tbl>
              <a:tblPr/>
              <a:tblGrid>
                <a:gridCol w="3399991"/>
                <a:gridCol w="2577268"/>
              </a:tblGrid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Carrió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Binner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5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MX" altLang="es-AR" sz="2000" dirty="0">
                <a:solidFill>
                  <a:srgbClr val="7F7F7F"/>
                </a:solidFill>
              </a:rPr>
              <a:t>¿Cuál de estos dirigentes representa mejor </a:t>
            </a:r>
            <a:r>
              <a:rPr lang="es-MX" altLang="es-AR" sz="2000" dirty="0" smtClean="0">
                <a:solidFill>
                  <a:srgbClr val="7F7F7F"/>
                </a:solidFill>
              </a:rPr>
              <a:t>a la oposición?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OCTU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5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200965"/>
              </p:ext>
            </p:extLst>
          </p:nvPr>
        </p:nvGraphicFramePr>
        <p:xfrm>
          <a:off x="848544" y="2420888"/>
          <a:ext cx="7992888" cy="374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92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PREFERENCIA ELECTORAL PARA PRESIDENTE EN 2015 </a:t>
            </a:r>
            <a:r>
              <a:rPr lang="es-AR" altLang="es-AR" sz="2600" dirty="0" smtClean="0">
                <a:solidFill>
                  <a:srgbClr val="7F7F7F"/>
                </a:solidFill>
              </a:rPr>
              <a:t/>
            </a:r>
            <a:br>
              <a:rPr lang="es-AR" altLang="es-AR" sz="2600" dirty="0" smtClean="0">
                <a:solidFill>
                  <a:srgbClr val="7F7F7F"/>
                </a:solidFill>
              </a:rPr>
            </a:br>
            <a:r>
              <a:rPr lang="es-AR" altLang="es-AR" sz="2600" dirty="0" smtClean="0">
                <a:solidFill>
                  <a:srgbClr val="7F7F7F"/>
                </a:solidFill>
              </a:rPr>
              <a:t/>
            </a:r>
            <a:br>
              <a:rPr lang="es-AR" altLang="es-AR" sz="2600" dirty="0" smtClean="0">
                <a:solidFill>
                  <a:srgbClr val="7F7F7F"/>
                </a:solidFill>
              </a:rPr>
            </a:br>
            <a:endParaRPr lang="es-AR" altLang="es-AR" sz="26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ESPONTÁNEA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OCTU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7022"/>
              </p:ext>
            </p:extLst>
          </p:nvPr>
        </p:nvGraphicFramePr>
        <p:xfrm>
          <a:off x="2073275" y="2565400"/>
          <a:ext cx="5688632" cy="3719518"/>
        </p:xfrm>
        <a:graphic>
          <a:graphicData uri="http://schemas.openxmlformats.org/drawingml/2006/table">
            <a:tbl>
              <a:tblPr/>
              <a:tblGrid>
                <a:gridCol w="3235814"/>
                <a:gridCol w="2452818"/>
              </a:tblGrid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Macri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74675" y="540742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endParaRPr lang="es-AR" altLang="es-AR" sz="26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604043" y="1556792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(ESPONTÁNEA) TENDENCIA ENERO-OCTUBRE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OCTU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544639"/>
              </p:ext>
            </p:extLst>
          </p:nvPr>
        </p:nvGraphicFramePr>
        <p:xfrm>
          <a:off x="848544" y="2204864"/>
          <a:ext cx="8289907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54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PREFERENCIA ELECTORAL PARA PRESIDENTE EN 2015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 si no se puede presentar el candidato preferido?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1800" dirty="0" smtClean="0">
                <a:solidFill>
                  <a:srgbClr val="7F7F7F"/>
                </a:solidFill>
              </a:rPr>
              <a:t> 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OCTU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73258"/>
              </p:ext>
            </p:extLst>
          </p:nvPr>
        </p:nvGraphicFramePr>
        <p:xfrm>
          <a:off x="2073275" y="2565400"/>
          <a:ext cx="5688632" cy="3719518"/>
        </p:xfrm>
        <a:graphic>
          <a:graphicData uri="http://schemas.openxmlformats.org/drawingml/2006/table">
            <a:tbl>
              <a:tblPr/>
              <a:tblGrid>
                <a:gridCol w="3235814"/>
                <a:gridCol w="2452818"/>
              </a:tblGrid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3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416496" y="620689"/>
            <a:ext cx="9059416" cy="1296144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PREFERENCIA EN SEGUNDA INSTANCIA, SEGÚN PREFERENCIA EN PRIMERA INSTANCIA</a:t>
            </a:r>
            <a:endParaRPr lang="es-AR" altLang="es-AR" sz="2000" dirty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8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299722"/>
              </p:ext>
            </p:extLst>
          </p:nvPr>
        </p:nvGraphicFramePr>
        <p:xfrm>
          <a:off x="730930" y="2276872"/>
          <a:ext cx="8424167" cy="3845364"/>
        </p:xfrm>
        <a:graphic>
          <a:graphicData uri="http://schemas.openxmlformats.org/drawingml/2006/table">
            <a:tbl>
              <a:tblPr/>
              <a:tblGrid>
                <a:gridCol w="866908"/>
                <a:gridCol w="723140"/>
                <a:gridCol w="802510"/>
                <a:gridCol w="604176"/>
                <a:gridCol w="602726"/>
                <a:gridCol w="721020"/>
                <a:gridCol w="484432"/>
                <a:gridCol w="604175"/>
                <a:gridCol w="602726"/>
                <a:gridCol w="602726"/>
                <a:gridCol w="602726"/>
                <a:gridCol w="604176"/>
                <a:gridCol w="602726"/>
              </a:tblGrid>
              <a:tr h="35403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Scioli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Randazzo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Macri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Carrió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Ns</a:t>
                      </a:r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5403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91177" y="333375"/>
            <a:ext cx="8915400" cy="1646833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DONDE VAN LOS VOTOS A CFK DE PRIMERA INSTANCIA</a:t>
            </a:r>
            <a:endParaRPr lang="es-AR" altLang="es-AR" sz="2000" dirty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7" name="8 Marcador de contenido"/>
          <p:cNvSpPr>
            <a:spLocks noGrp="1"/>
          </p:cNvSpPr>
          <p:nvPr>
            <p:ph idx="1"/>
          </p:nvPr>
        </p:nvSpPr>
        <p:spPr>
          <a:xfrm>
            <a:off x="3360119" y="2420937"/>
            <a:ext cx="3384550" cy="11525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s-ES" sz="1800" dirty="0"/>
              <a:t>VOTOS DE </a:t>
            </a:r>
            <a:r>
              <a:rPr lang="es-ES" sz="1800" b="1" dirty="0"/>
              <a:t>CRISTINA KIRCHNER</a:t>
            </a:r>
          </a:p>
        </p:txBody>
      </p:sp>
      <p:sp>
        <p:nvSpPr>
          <p:cNvPr id="8" name="8 Marcador de contenido"/>
          <p:cNvSpPr txBox="1">
            <a:spLocks/>
          </p:cNvSpPr>
          <p:nvPr/>
        </p:nvSpPr>
        <p:spPr bwMode="auto">
          <a:xfrm>
            <a:off x="560388" y="2997200"/>
            <a:ext cx="2447925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SCIOLI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 </a:t>
            </a:r>
            <a:r>
              <a:rPr lang="es-ES" dirty="0" smtClean="0"/>
              <a:t>SEPT 49%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47%</a:t>
            </a:r>
            <a:endParaRPr lang="es-ES" dirty="0"/>
          </a:p>
        </p:txBody>
      </p:sp>
      <p:sp>
        <p:nvSpPr>
          <p:cNvPr id="9" name="8 Marcador de contenido"/>
          <p:cNvSpPr txBox="1">
            <a:spLocks/>
          </p:cNvSpPr>
          <p:nvPr/>
        </p:nvSpPr>
        <p:spPr bwMode="auto">
          <a:xfrm>
            <a:off x="2360613" y="4149726"/>
            <a:ext cx="2087562" cy="1439514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s-ES" dirty="0"/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RANDAZZO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SEPT 27%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28%</a:t>
            </a:r>
            <a:endParaRPr lang="es-ES" dirty="0"/>
          </a:p>
        </p:txBody>
      </p:sp>
      <p:sp>
        <p:nvSpPr>
          <p:cNvPr id="10" name="8 Marcador de contenido"/>
          <p:cNvSpPr txBox="1">
            <a:spLocks/>
          </p:cNvSpPr>
          <p:nvPr/>
        </p:nvSpPr>
        <p:spPr bwMode="auto">
          <a:xfrm>
            <a:off x="4448175" y="4797425"/>
            <a:ext cx="1728788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MASSA </a:t>
            </a:r>
            <a:endParaRPr lang="es-ES" b="1" dirty="0" smtClean="0"/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SEP 8%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1%</a:t>
            </a:r>
            <a:endParaRPr lang="es-ES" dirty="0"/>
          </a:p>
        </p:txBody>
      </p:sp>
      <p:sp>
        <p:nvSpPr>
          <p:cNvPr id="11" name="8 Marcador de contenido"/>
          <p:cNvSpPr txBox="1">
            <a:spLocks/>
          </p:cNvSpPr>
          <p:nvPr/>
        </p:nvSpPr>
        <p:spPr bwMode="auto">
          <a:xfrm>
            <a:off x="6393160" y="4653136"/>
            <a:ext cx="2449512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OTROS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SEP 6%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10%</a:t>
            </a:r>
            <a:endParaRPr lang="es-ES" dirty="0"/>
          </a:p>
        </p:txBody>
      </p:sp>
      <p:sp>
        <p:nvSpPr>
          <p:cNvPr id="12" name="8 Marcador de contenido"/>
          <p:cNvSpPr txBox="1">
            <a:spLocks/>
          </p:cNvSpPr>
          <p:nvPr/>
        </p:nvSpPr>
        <p:spPr bwMode="auto">
          <a:xfrm>
            <a:off x="7473950" y="2781300"/>
            <a:ext cx="1727200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NO SABE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SEP </a:t>
            </a:r>
            <a:r>
              <a:rPr lang="es-ES" dirty="0"/>
              <a:t>8</a:t>
            </a:r>
            <a:r>
              <a:rPr lang="es-ES" dirty="0" smtClean="0"/>
              <a:t>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14%</a:t>
            </a:r>
            <a:endParaRPr lang="es-ES" dirty="0"/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3296918" y="3573462"/>
            <a:ext cx="86258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5312569" y="3645024"/>
            <a:ext cx="144488" cy="1152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2649539" y="2997200"/>
            <a:ext cx="647379" cy="168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362277" y="3407908"/>
            <a:ext cx="534939" cy="138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757565" y="3116262"/>
            <a:ext cx="64336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</a:t>
            </a:r>
            <a:r>
              <a:rPr lang="es-AR" altLang="es-AR" sz="2000" dirty="0" smtClean="0">
                <a:solidFill>
                  <a:srgbClr val="7F7F7F"/>
                </a:solidFill>
              </a:rPr>
              <a:t>REASIGNANDO LOS VOTOS A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CFK DE PRIMERA INSTANCIA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938766"/>
              </p:ext>
            </p:extLst>
          </p:nvPr>
        </p:nvGraphicFramePr>
        <p:xfrm>
          <a:off x="3368825" y="2492896"/>
          <a:ext cx="3718694" cy="36724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54937"/>
                <a:gridCol w="863757"/>
              </a:tblGrid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22.6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20.6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</a:t>
                      </a:r>
                    </a:p>
                  </a:txBody>
                  <a:tcPr marL="9525" marR="9525" marT="9525" marB="0" anchor="ctr"/>
                </a:tc>
              </a:tr>
              <a:tr h="3771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ctr"/>
                </a:tc>
              </a:tr>
              <a:tr h="3771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</a:tr>
              <a:tr h="3771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</a:tr>
              <a:tr h="36301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>
            <a:spLocks noGrp="1"/>
          </p:cNvSpPr>
          <p:nvPr>
            <p:ph type="title"/>
          </p:nvPr>
        </p:nvSpPr>
        <p:spPr>
          <a:xfrm>
            <a:off x="558006" y="908720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Temas relevantes del mes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pic>
        <p:nvPicPr>
          <p:cNvPr id="38916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93013" y="322263"/>
            <a:ext cx="2492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91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F215CB-20A3-4314-82F1-5A017FA56B26}" type="slidenum">
              <a:rPr lang="es-AR" altLang="es-AR" b="1" smtClean="0">
                <a:solidFill>
                  <a:schemeClr val="bg1"/>
                </a:solidFill>
              </a:rPr>
              <a:pPr/>
              <a:t>4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8920" name="8 Marcador de contenido"/>
          <p:cNvSpPr>
            <a:spLocks noGrp="1"/>
          </p:cNvSpPr>
          <p:nvPr>
            <p:ph idx="1"/>
          </p:nvPr>
        </p:nvSpPr>
        <p:spPr>
          <a:xfrm>
            <a:off x="558006" y="1619251"/>
            <a:ext cx="8915400" cy="3922712"/>
          </a:xfrm>
        </p:spPr>
        <p:txBody>
          <a:bodyPr/>
          <a:lstStyle/>
          <a:p>
            <a:r>
              <a:rPr lang="es-ES" sz="1300" dirty="0" smtClean="0"/>
              <a:t>Se aprobó el nuevo Código Civil</a:t>
            </a:r>
          </a:p>
          <a:p>
            <a:r>
              <a:rPr lang="es-ES" sz="1300" dirty="0" smtClean="0"/>
              <a:t>Protestas de Lear y cortes en la Panamericana</a:t>
            </a:r>
          </a:p>
          <a:p>
            <a:r>
              <a:rPr lang="es-ES" sz="1300" dirty="0" smtClean="0"/>
              <a:t>Preocupación en el mundo por el </a:t>
            </a:r>
            <a:r>
              <a:rPr lang="es-ES" sz="1300" dirty="0" err="1" smtClean="0"/>
              <a:t>Ébola</a:t>
            </a:r>
            <a:endParaRPr lang="es-ES" sz="1300" dirty="0" smtClean="0"/>
          </a:p>
          <a:p>
            <a:r>
              <a:rPr lang="es-ES" sz="1300" dirty="0" smtClean="0"/>
              <a:t>El Banco Central presiona para subir las tasas de los plazos fijos</a:t>
            </a:r>
          </a:p>
          <a:p>
            <a:r>
              <a:rPr lang="es-ES" sz="1300" dirty="0" err="1" smtClean="0"/>
              <a:t>Massa</a:t>
            </a:r>
            <a:r>
              <a:rPr lang="es-ES" sz="1300" dirty="0" smtClean="0"/>
              <a:t> se reunión con Morales en Jujuy</a:t>
            </a:r>
          </a:p>
          <a:p>
            <a:r>
              <a:rPr lang="es-ES" sz="1300" dirty="0" smtClean="0"/>
              <a:t>El oficialismo envió a al Congreso la reforma del Código Procesal Penal</a:t>
            </a:r>
          </a:p>
          <a:p>
            <a:r>
              <a:rPr lang="es-ES" sz="1300" dirty="0" smtClean="0"/>
              <a:t>Cristina presentó un canal ruso con Putin</a:t>
            </a:r>
          </a:p>
          <a:p>
            <a:r>
              <a:rPr lang="es-ES" sz="1300" dirty="0" err="1" smtClean="0"/>
              <a:t>Macri</a:t>
            </a:r>
            <a:r>
              <a:rPr lang="es-ES" sz="1300" dirty="0" smtClean="0"/>
              <a:t> encontró candidato para La Rioja, Ramón Díaz</a:t>
            </a:r>
          </a:p>
          <a:p>
            <a:r>
              <a:rPr lang="es-ES" sz="1300" dirty="0" smtClean="0"/>
              <a:t>Evo se impone en las elecciones de Bolivia</a:t>
            </a:r>
          </a:p>
          <a:p>
            <a:r>
              <a:rPr lang="es-ES" sz="1300" dirty="0" err="1" smtClean="0"/>
              <a:t>Bossio</a:t>
            </a:r>
            <a:r>
              <a:rPr lang="es-ES" sz="1300" dirty="0" smtClean="0"/>
              <a:t> da señales de que competirá por la gobernación de la provincia</a:t>
            </a:r>
          </a:p>
          <a:p>
            <a:r>
              <a:rPr lang="es-ES" sz="1300" dirty="0" smtClean="0"/>
              <a:t>Fuertes señales de la iglesia a favor de las parejas homosexuales</a:t>
            </a:r>
          </a:p>
          <a:p>
            <a:r>
              <a:rPr lang="es-ES" sz="1300" dirty="0" smtClean="0"/>
              <a:t>Murió Antonio Cafiero</a:t>
            </a:r>
          </a:p>
          <a:p>
            <a:r>
              <a:rPr lang="es-ES" sz="1300" dirty="0" smtClean="0"/>
              <a:t>La producción de las Pymes calló un 7,8%</a:t>
            </a:r>
          </a:p>
          <a:p>
            <a:r>
              <a:rPr lang="es-ES" sz="1300" dirty="0" smtClean="0"/>
              <a:t>La inflación llegó en septiembre al 2,48% según las consultoras privadas. Para el </a:t>
            </a:r>
            <a:r>
              <a:rPr lang="es-ES" sz="1300" dirty="0" err="1" smtClean="0"/>
              <a:t>Indec</a:t>
            </a:r>
            <a:r>
              <a:rPr lang="es-ES" sz="1300" dirty="0" smtClean="0"/>
              <a:t> fue de 1,4%</a:t>
            </a:r>
          </a:p>
          <a:p>
            <a:r>
              <a:rPr lang="es-ES" sz="1300" dirty="0" smtClean="0"/>
              <a:t>Se lanzó el ARSAT 1, el primer satélite de comunicaciones fabricado en el país</a:t>
            </a:r>
          </a:p>
          <a:p>
            <a:r>
              <a:rPr lang="es-ES" sz="1300" dirty="0" err="1" smtClean="0"/>
              <a:t>Capitanich</a:t>
            </a:r>
            <a:r>
              <a:rPr lang="es-ES" sz="1300" dirty="0" smtClean="0"/>
              <a:t> mencionó que competirá por la Intendencia de Resistencia</a:t>
            </a:r>
          </a:p>
          <a:p>
            <a:r>
              <a:rPr lang="es-ES" sz="1300" dirty="0" err="1" smtClean="0"/>
              <a:t>Massa</a:t>
            </a:r>
            <a:r>
              <a:rPr lang="es-ES" sz="1300" dirty="0" smtClean="0"/>
              <a:t> se sacó una foto con Cano en Tucumán</a:t>
            </a:r>
          </a:p>
          <a:p>
            <a:r>
              <a:rPr lang="es-ES" sz="1300" dirty="0" err="1" smtClean="0"/>
              <a:t>Randazzo</a:t>
            </a:r>
            <a:r>
              <a:rPr lang="es-ES" sz="1300" dirty="0" smtClean="0"/>
              <a:t> </a:t>
            </a:r>
            <a:r>
              <a:rPr lang="es-ES" sz="1300" dirty="0"/>
              <a:t>criticó la “falta de gestión” de </a:t>
            </a:r>
            <a:r>
              <a:rPr lang="es-ES" sz="1300" dirty="0" err="1"/>
              <a:t>Scioli</a:t>
            </a:r>
            <a:r>
              <a:rPr lang="es-ES" sz="1300" dirty="0"/>
              <a:t> y lo tildó de ser un “emergente de los 90´s”</a:t>
            </a:r>
          </a:p>
          <a:p>
            <a:r>
              <a:rPr lang="es-ES" sz="1300" dirty="0" err="1" smtClean="0"/>
              <a:t>Dilma</a:t>
            </a:r>
            <a:r>
              <a:rPr lang="es-ES" sz="1300" dirty="0" smtClean="0"/>
              <a:t> </a:t>
            </a:r>
            <a:r>
              <a:rPr lang="es-ES" sz="1300" dirty="0"/>
              <a:t>reelecta en Brasil</a:t>
            </a:r>
          </a:p>
          <a:p>
            <a:pPr marL="0" indent="0">
              <a:buNone/>
            </a:pPr>
            <a:r>
              <a:rPr lang="es-ES" sz="2000" dirty="0"/>
              <a:t/>
            </a:r>
            <a:br>
              <a:rPr lang="es-ES" sz="2000" dirty="0"/>
            </a:br>
            <a:endParaRPr lang="es-ES" altLang="es-AR" sz="2000" dirty="0" smtClean="0"/>
          </a:p>
        </p:txBody>
      </p:sp>
      <p:sp>
        <p:nvSpPr>
          <p:cNvPr id="38921" name="8 Rectángulo"/>
          <p:cNvSpPr>
            <a:spLocks noChangeArrowheads="1"/>
          </p:cNvSpPr>
          <p:nvPr/>
        </p:nvSpPr>
        <p:spPr bwMode="auto">
          <a:xfrm>
            <a:off x="7401272" y="312738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40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85562"/>
              </p:ext>
            </p:extLst>
          </p:nvPr>
        </p:nvGraphicFramePr>
        <p:xfrm>
          <a:off x="2792760" y="2204864"/>
          <a:ext cx="4222750" cy="33344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2398"/>
                <a:gridCol w="1020352"/>
              </a:tblGrid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Daniel </a:t>
                      </a:r>
                      <a:r>
                        <a:rPr lang="es-A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Scioli</a:t>
                      </a:r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por el FPV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23.7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Mauricio Macri por el PRO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Sergio Massa por el Frente Renovador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Julio Cobos por el Frente Amplio- UNEN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Jorge Altamira por el Frente de Izquierda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Ninguno de ellos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10.6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1 Título"/>
          <p:cNvSpPr>
            <a:spLocks noGrp="1"/>
          </p:cNvSpPr>
          <p:nvPr>
            <p:ph type="title"/>
          </p:nvPr>
        </p:nvSpPr>
        <p:spPr>
          <a:xfrm>
            <a:off x="574675" y="836612"/>
            <a:ext cx="8915400" cy="158427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MAYO-OCTUBRE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30725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072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2A342E-8C56-4EA9-BE4E-A3A960362A8E}" type="slidenum">
              <a:rPr lang="es-AR" altLang="es-AR" b="1" smtClean="0">
                <a:solidFill>
                  <a:schemeClr val="bg1"/>
                </a:solidFill>
              </a:rPr>
              <a:pPr/>
              <a:t>41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275341"/>
              </p:ext>
            </p:extLst>
          </p:nvPr>
        </p:nvGraphicFramePr>
        <p:xfrm>
          <a:off x="1064568" y="2780928"/>
          <a:ext cx="770485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60512" y="1196752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err="1" smtClean="0">
                <a:solidFill>
                  <a:srgbClr val="7F7F7F"/>
                </a:solidFill>
              </a:rPr>
              <a:t>Scioli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-Massa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>S</a:t>
            </a:r>
            <a:r>
              <a:rPr lang="es-ES" altLang="es-AR" sz="2000" b="1" dirty="0" smtClean="0">
                <a:solidFill>
                  <a:srgbClr val="7F7F7F"/>
                </a:solidFill>
              </a:rPr>
              <a:t>eptiembre                                                           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63507"/>
              </p:ext>
            </p:extLst>
          </p:nvPr>
        </p:nvGraphicFramePr>
        <p:xfrm>
          <a:off x="1496616" y="2780928"/>
          <a:ext cx="287444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428379"/>
              </p:ext>
            </p:extLst>
          </p:nvPr>
        </p:nvGraphicFramePr>
        <p:xfrm>
          <a:off x="5601072" y="2924944"/>
          <a:ext cx="295232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57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60512" y="1196752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Scioli-Massa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FEBRERO-OCTUBRE</a:t>
            </a: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2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725114"/>
              </p:ext>
            </p:extLst>
          </p:nvPr>
        </p:nvGraphicFramePr>
        <p:xfrm>
          <a:off x="1352600" y="2492896"/>
          <a:ext cx="741682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20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488503"/>
              </p:ext>
            </p:extLst>
          </p:nvPr>
        </p:nvGraphicFramePr>
        <p:xfrm>
          <a:off x="1424608" y="2492896"/>
          <a:ext cx="3097361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373143"/>
              </p:ext>
            </p:extLst>
          </p:nvPr>
        </p:nvGraphicFramePr>
        <p:xfrm>
          <a:off x="5817096" y="2636912"/>
          <a:ext cx="228600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090431"/>
              </p:ext>
            </p:extLst>
          </p:nvPr>
        </p:nvGraphicFramePr>
        <p:xfrm>
          <a:off x="5889104" y="2636912"/>
          <a:ext cx="26460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Massa-</a:t>
            </a:r>
            <a:r>
              <a:rPr lang="es-ES" altLang="es-AR" sz="2800" b="1" dirty="0" err="1" smtClean="0">
                <a:solidFill>
                  <a:srgbClr val="7F7F7F"/>
                </a:solidFill>
              </a:rPr>
              <a:t>Macri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Septiembre                                                           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06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908674"/>
              </p:ext>
            </p:extLst>
          </p:nvPr>
        </p:nvGraphicFramePr>
        <p:xfrm>
          <a:off x="5817096" y="2636912"/>
          <a:ext cx="228600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Massa-Macri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FEBRERO-OCTUBRE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 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11" name="2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625915"/>
              </p:ext>
            </p:extLst>
          </p:nvPr>
        </p:nvGraphicFramePr>
        <p:xfrm>
          <a:off x="1064568" y="2564904"/>
          <a:ext cx="792088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64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149259"/>
              </p:ext>
            </p:extLst>
          </p:nvPr>
        </p:nvGraphicFramePr>
        <p:xfrm>
          <a:off x="1424608" y="2636912"/>
          <a:ext cx="314781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21770"/>
              </p:ext>
            </p:extLst>
          </p:nvPr>
        </p:nvGraphicFramePr>
        <p:xfrm>
          <a:off x="5601072" y="2636912"/>
          <a:ext cx="24300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err="1" smtClean="0">
                <a:solidFill>
                  <a:srgbClr val="7F7F7F"/>
                </a:solidFill>
              </a:rPr>
              <a:t>Scioli-Macri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Septiembre                                                           Octubre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7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Scioli-Macri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FEBRERO-OCTUBRE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                                                           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10" name="2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416082"/>
              </p:ext>
            </p:extLst>
          </p:nvPr>
        </p:nvGraphicFramePr>
        <p:xfrm>
          <a:off x="920552" y="2420888"/>
          <a:ext cx="79208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73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CANDIDATO QUE SERA CAPAZ DE…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214820"/>
              </p:ext>
            </p:extLst>
          </p:nvPr>
        </p:nvGraphicFramePr>
        <p:xfrm>
          <a:off x="344488" y="2564904"/>
          <a:ext cx="9001000" cy="335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90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776536" y="979706"/>
            <a:ext cx="8136904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/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CANDIDATO MAS CERCANO AL PAPA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370713"/>
              </p:ext>
            </p:extLst>
          </p:nvPr>
        </p:nvGraphicFramePr>
        <p:xfrm>
          <a:off x="920552" y="2564904"/>
          <a:ext cx="77048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59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Título"/>
          <p:cNvSpPr>
            <a:spLocks noGrp="1"/>
          </p:cNvSpPr>
          <p:nvPr>
            <p:ph type="title"/>
          </p:nvPr>
        </p:nvSpPr>
        <p:spPr>
          <a:xfrm>
            <a:off x="495300" y="1196974"/>
            <a:ext cx="8915400" cy="1007889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145323"/>
              </p:ext>
            </p:extLst>
          </p:nvPr>
        </p:nvGraphicFramePr>
        <p:xfrm>
          <a:off x="704529" y="2492375"/>
          <a:ext cx="8280723" cy="3038475"/>
        </p:xfrm>
        <a:graphic>
          <a:graphicData uri="http://schemas.openxmlformats.org/drawingml/2006/table">
            <a:tbl>
              <a:tblPr/>
              <a:tblGrid>
                <a:gridCol w="2976886"/>
                <a:gridCol w="2976562"/>
                <a:gridCol w="2327275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PRIMERA MENCION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TOTAL MENCIONES</a:t>
                      </a:r>
                    </a:p>
                  </a:txBody>
                  <a:tcPr marL="91434" marR="9143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Delincuencia / seguridad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Inflación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Falta de trabajo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Corrupción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Bajos salarios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Tráfico y consumo de drogas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10.3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Justicia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11.0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07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649068-8449-4888-AA1C-24E888FC6750}" type="slidenum">
              <a:rPr lang="es-AR" altLang="es-AR" b="1" smtClean="0">
                <a:solidFill>
                  <a:schemeClr val="bg1"/>
                </a:solidFill>
              </a:rPr>
              <a:pPr/>
              <a:t>5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41008" name="6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PREFERENCIAS: EL PROXIMO GOBIERNO DEBERA DEROGAR,MODIFICAR O NO MODIFICAR LAS SIGUIENTES MEDIDAS Y LEYES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643589"/>
              </p:ext>
            </p:extLst>
          </p:nvPr>
        </p:nvGraphicFramePr>
        <p:xfrm>
          <a:off x="418285" y="2060848"/>
          <a:ext cx="8658770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36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MASSA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4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582364"/>
              </p:ext>
            </p:extLst>
          </p:nvPr>
        </p:nvGraphicFramePr>
        <p:xfrm>
          <a:off x="440168" y="1949809"/>
          <a:ext cx="8634164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85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MACRI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5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902940"/>
              </p:ext>
            </p:extLst>
          </p:nvPr>
        </p:nvGraphicFramePr>
        <p:xfrm>
          <a:off x="495300" y="1988840"/>
          <a:ext cx="8579032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32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SCIOLI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6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58168"/>
              </p:ext>
            </p:extLst>
          </p:nvPr>
        </p:nvGraphicFramePr>
        <p:xfrm>
          <a:off x="495300" y="1988840"/>
          <a:ext cx="8579032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31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DEROGAR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8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760197"/>
              </p:ext>
            </p:extLst>
          </p:nvPr>
        </p:nvGraphicFramePr>
        <p:xfrm>
          <a:off x="549114" y="1988840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56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MODIFICAR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68754"/>
              </p:ext>
            </p:extLst>
          </p:nvPr>
        </p:nvGraphicFramePr>
        <p:xfrm>
          <a:off x="704528" y="2276872"/>
          <a:ext cx="8496944" cy="38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09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NO MODIFICAR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750548"/>
              </p:ext>
            </p:extLst>
          </p:nvPr>
        </p:nvGraphicFramePr>
        <p:xfrm>
          <a:off x="704528" y="2132856"/>
          <a:ext cx="8568952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2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INTENCION DE VOTO A PRESIDENTE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SEGÚN PROPENSION A DEROGAR, MODIFICAR O CONSERVAR LEYES DEL GOBIERNO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482923"/>
              </p:ext>
            </p:extLst>
          </p:nvPr>
        </p:nvGraphicFramePr>
        <p:xfrm>
          <a:off x="519906" y="2204864"/>
          <a:ext cx="8915400" cy="38514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3080"/>
                <a:gridCol w="1783080"/>
                <a:gridCol w="1783080"/>
                <a:gridCol w="1783080"/>
                <a:gridCol w="1783080"/>
              </a:tblGrid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TOTAL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CONSERVAR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MODIFICAR  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DEROGAR  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373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Daniel Scioli </a:t>
                      </a:r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23.7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40.5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Mauricio Macri </a:t>
                      </a:r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21.5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8.0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25.5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40.6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Sergio Massa </a:t>
                      </a:r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20.0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16.2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25.0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19.3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Julio </a:t>
                      </a:r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7.7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Jorge Altamira </a:t>
                      </a:r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Otros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6.9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8.6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7.5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Ninguno de ellos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10.6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12.2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2676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Ns/Nc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11.7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14.1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9.7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2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PROPENSION A DEROGAR, MODIFICAR O CONSERVAR LEYES DEL GOBIERNO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SEGÚN VOTO A PRESIDENTE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08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67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372423"/>
              </p:ext>
            </p:extLst>
          </p:nvPr>
        </p:nvGraphicFramePr>
        <p:xfrm>
          <a:off x="560514" y="2566988"/>
          <a:ext cx="8784974" cy="15487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6"/>
                <a:gridCol w="619270"/>
                <a:gridCol w="885698"/>
                <a:gridCol w="885698"/>
                <a:gridCol w="885698"/>
                <a:gridCol w="885698"/>
                <a:gridCol w="885698"/>
                <a:gridCol w="885698"/>
                <a:gridCol w="885698"/>
                <a:gridCol w="813692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TOTAL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Sergio Massa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Daniel Scioli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Mauricio Macri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Julio Cobos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Jorge Altamira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Otros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Ninguno de ellos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Ns/Nc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CONSERVAR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42.5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34.5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72.6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15.8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12.7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48.1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32.6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48.8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51.5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MODIFICAR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34.9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43.8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23.5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41.5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32.0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43.0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32.0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29.6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DEROGAR  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22.6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21.8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3.9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42.7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53.3</a:t>
                      </a:r>
                      <a:endParaRPr lang="es-AR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19.9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24.4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19.2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18.8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8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60512" y="764704"/>
            <a:ext cx="8915400" cy="135800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CAPITAL FEDERAL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714107"/>
              </p:ext>
            </p:extLst>
          </p:nvPr>
        </p:nvGraphicFramePr>
        <p:xfrm>
          <a:off x="632522" y="2348880"/>
          <a:ext cx="8505930" cy="36817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6"/>
                <a:gridCol w="1323144"/>
                <a:gridCol w="1417655"/>
                <a:gridCol w="1417655"/>
                <a:gridCol w="1417655"/>
                <a:gridCol w="1417655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Desaprueba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Gabriela Michetti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23.9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31.9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38.1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-14.2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Maria Eugenia Vidal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19.0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27.9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35.5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-16.5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Horacio Rodriguez Larreta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33.0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41.8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7.5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-24.1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 Martin </a:t>
                      </a:r>
                      <a:r>
                        <a:rPr lang="es-AR" sz="1400" u="none" strike="noStrike" dirty="0" smtClean="0">
                          <a:effectLst/>
                        </a:rPr>
                        <a:t>Lousteau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15.6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40.9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31.3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12.3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-15.7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Daniel Filmus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13.4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31.6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47.0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8.0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-33.6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Jorge Taiana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10.3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45.7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23.5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-35.4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Elisa Carrió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9.1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51.0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-41.9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 </a:t>
                      </a:r>
                      <a:r>
                        <a:rPr lang="es-AR" sz="1400" u="none" strike="noStrike" dirty="0" smtClean="0">
                          <a:effectLst/>
                        </a:rPr>
                        <a:t>Aníbal </a:t>
                      </a:r>
                      <a:r>
                        <a:rPr lang="es-AR" sz="1400" u="none" strike="noStrike" dirty="0">
                          <a:effectLst/>
                        </a:rPr>
                        <a:t>Ibarra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8.8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31.7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9.0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-41.7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0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3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1 Título"/>
          <p:cNvSpPr>
            <a:spLocks noGrp="1"/>
          </p:cNvSpPr>
          <p:nvPr>
            <p:ph type="title"/>
          </p:nvPr>
        </p:nvSpPr>
        <p:spPr>
          <a:xfrm>
            <a:off x="495300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4488" y="1628774"/>
            <a:ext cx="8929687" cy="9382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2000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0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TOTAL DE MENCIONES.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0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TENDENCIA 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pic>
        <p:nvPicPr>
          <p:cNvPr id="103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394930205"/>
              </p:ext>
            </p:extLst>
          </p:nvPr>
        </p:nvGraphicFramePr>
        <p:xfrm>
          <a:off x="2419598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33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5EF3B0-93D8-4D6B-BBFF-2FA2E5159E33}" type="slidenum">
              <a:rPr lang="es-AR" altLang="es-AR" b="1" smtClean="0">
                <a:solidFill>
                  <a:schemeClr val="bg1"/>
                </a:solidFill>
              </a:rPr>
              <a:pPr/>
              <a:t>6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1034" name="10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509211"/>
              </p:ext>
            </p:extLst>
          </p:nvPr>
        </p:nvGraphicFramePr>
        <p:xfrm>
          <a:off x="776536" y="2708920"/>
          <a:ext cx="84249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632520" y="908720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CAPITAL FEDERAL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85781"/>
              </p:ext>
            </p:extLst>
          </p:nvPr>
        </p:nvGraphicFramePr>
        <p:xfrm>
          <a:off x="776536" y="2492896"/>
          <a:ext cx="8361918" cy="30054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3653"/>
                <a:gridCol w="1393653"/>
                <a:gridCol w="1393653"/>
                <a:gridCol w="1393653"/>
                <a:gridCol w="1393653"/>
                <a:gridCol w="1393653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Desaprueba su actuación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Ns/nc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 Jorge </a:t>
                      </a:r>
                      <a:r>
                        <a:rPr lang="es-AR" sz="1400" u="none" strike="noStrike" dirty="0" err="1">
                          <a:effectLst/>
                        </a:rPr>
                        <a:t>Telerman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20.2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58.3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17.2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</a:t>
                      </a:r>
                      <a:r>
                        <a:rPr lang="es-AR" sz="1400" u="none" strike="noStrike" dirty="0" smtClean="0">
                          <a:effectLst/>
                        </a:rPr>
                        <a:t>54.0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Claudio Lozano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27.6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-23.5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Gabriela Cerrutti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24.3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30.8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41.0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-26.9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Julio Bárbaro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10.7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21.6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64.2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-18.2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 Victor </a:t>
                      </a:r>
                      <a:r>
                        <a:rPr lang="es-AR" sz="1400" u="none" strike="noStrike" dirty="0" smtClean="0">
                          <a:effectLst/>
                        </a:rPr>
                        <a:t>Santa</a:t>
                      </a:r>
                      <a:r>
                        <a:rPr lang="es-AR" sz="1400" u="none" strike="noStrike" baseline="0" dirty="0" smtClean="0">
                          <a:effectLst/>
                        </a:rPr>
                        <a:t> M</a:t>
                      </a:r>
                      <a:r>
                        <a:rPr lang="es-AR" sz="1400" u="none" strike="noStrike" dirty="0" smtClean="0">
                          <a:effectLst/>
                        </a:rPr>
                        <a:t>aría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0.9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8.7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21.3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69.1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-20.4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Gustavo </a:t>
                      </a:r>
                      <a:r>
                        <a:rPr lang="es-AR" sz="1400" u="none" strike="noStrike" dirty="0" err="1">
                          <a:effectLst/>
                        </a:rPr>
                        <a:t>Marangoni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0.1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7.4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26.3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66.3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-26.2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3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36234" y="979706"/>
            <a:ext cx="9347448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CAPITAL FEDERAL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INTENCION DE VOTO A JEFE DE GOBIERNO 2015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29046"/>
              </p:ext>
            </p:extLst>
          </p:nvPr>
        </p:nvGraphicFramePr>
        <p:xfrm>
          <a:off x="2720752" y="2420888"/>
          <a:ext cx="4886176" cy="3791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35694"/>
                <a:gridCol w="1750482"/>
              </a:tblGrid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Gabriela </a:t>
                      </a:r>
                      <a:r>
                        <a:rPr lang="es-AR" sz="1400" u="none" strike="noStrike" dirty="0" err="1">
                          <a:effectLst/>
                        </a:rPr>
                        <a:t>Michetti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24.0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Daniel Filmus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9.0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Elisa Carrió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7.6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smtClean="0">
                          <a:effectLst/>
                        </a:rPr>
                        <a:t>María </a:t>
                      </a:r>
                      <a:r>
                        <a:rPr lang="es-AR" sz="1400" u="none" strike="noStrike" dirty="0">
                          <a:effectLst/>
                        </a:rPr>
                        <a:t>Eugenia Vidal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7.4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Horacio Rodriguez Larreta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7.0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Martin </a:t>
                      </a:r>
                      <a:r>
                        <a:rPr lang="es-AR" sz="1400" u="none" strike="noStrike" dirty="0" smtClean="0">
                          <a:effectLst/>
                        </a:rPr>
                        <a:t>Lousteau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6.0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Anibal Ibarra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4.2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Sergio Berni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Jorge Taiana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Claudio Lozano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Gabriela Cerrutti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Jorge Telerman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0.6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Ns/Nc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24.3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5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776536" y="979706"/>
            <a:ext cx="927544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PROVINCIA DE BUENOS AIRES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77827"/>
              </p:ext>
            </p:extLst>
          </p:nvPr>
        </p:nvGraphicFramePr>
        <p:xfrm>
          <a:off x="2000672" y="2564904"/>
          <a:ext cx="6604002" cy="28746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0667"/>
                <a:gridCol w="1100667"/>
                <a:gridCol w="1100667"/>
                <a:gridCol w="1100667"/>
                <a:gridCol w="1100667"/>
                <a:gridCol w="1100667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Desaprueba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Randazzo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33.7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34.0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14.9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-16.5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Insaurralde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12.4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34.9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36.8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16.0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-24.4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Maria E.Vidal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18.9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32.9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37.6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-22.4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Giustozzi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7.9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22.1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27.9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42.1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-20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Jorge Macri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7.5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28.2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33.8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Mariotto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7.4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34.7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40.5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-27.3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1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776536" y="979706"/>
            <a:ext cx="9275440" cy="865118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PROVINCIA DE BUENOS AIRES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32604"/>
              </p:ext>
            </p:extLst>
          </p:nvPr>
        </p:nvGraphicFramePr>
        <p:xfrm>
          <a:off x="1784648" y="2276872"/>
          <a:ext cx="7056786" cy="37471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6131"/>
                <a:gridCol w="1176131"/>
                <a:gridCol w="1176131"/>
                <a:gridCol w="1176131"/>
                <a:gridCol w="1176131"/>
                <a:gridCol w="1176131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Desaprueba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  </a:t>
                      </a:r>
                      <a:r>
                        <a:rPr lang="es-AR" sz="1400" u="none" strike="noStrike" dirty="0" smtClean="0">
                          <a:effectLst/>
                        </a:rPr>
                        <a:t>Julián Domínguez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5.1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11.4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32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51.6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-26.9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Chino Navarro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4.9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7.6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34.1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53.4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-29.2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M. Stolbizer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38.7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28.4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28.5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-24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Felipe Solá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18.3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51.7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26.7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-48.3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De Narváez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14.5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57.4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24.7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-54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Cariglino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3.4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11.9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41.7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43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-38.3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Pitrola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8.9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47.8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40.4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-45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  Santiago Montoya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11.1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26.4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59.7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-23.7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9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764704"/>
            <a:ext cx="9635480" cy="122413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PROVINCIA DE BUENOS AIRES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INTENCION DE VOTO A GOBERNADOR 2015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737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708615"/>
              </p:ext>
            </p:extLst>
          </p:nvPr>
        </p:nvGraphicFramePr>
        <p:xfrm>
          <a:off x="1784648" y="2204860"/>
          <a:ext cx="6604000" cy="4090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02000"/>
                <a:gridCol w="3302000"/>
              </a:tblGrid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err="1">
                          <a:effectLst/>
                        </a:rPr>
                        <a:t>Insaurralde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18.0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err="1">
                          <a:effectLst/>
                        </a:rPr>
                        <a:t>Randazzo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12.6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Jorge Macri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11.8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smtClean="0">
                          <a:effectLst/>
                        </a:rPr>
                        <a:t>María </a:t>
                      </a:r>
                      <a:r>
                        <a:rPr lang="es-AR" sz="1400" u="none" strike="noStrike" dirty="0">
                          <a:effectLst/>
                        </a:rPr>
                        <a:t>Eugenia Vidal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8.1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err="1">
                          <a:effectLst/>
                        </a:rPr>
                        <a:t>Giustozzi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7.0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M. </a:t>
                      </a:r>
                      <a:r>
                        <a:rPr lang="es-AR" sz="1400" u="none" strike="noStrike" dirty="0" err="1">
                          <a:effectLst/>
                        </a:rPr>
                        <a:t>Stolbizer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6.6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err="1">
                          <a:effectLst/>
                        </a:rPr>
                        <a:t>Mariotto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2.9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De Narváez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1.9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Pitrola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1.6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>
                          <a:effectLst/>
                        </a:rPr>
                        <a:t>Felipe Solá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1.5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smtClean="0">
                          <a:effectLst/>
                        </a:rPr>
                        <a:t>Otros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10.6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08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16.6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6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1 Título"/>
          <p:cNvSpPr>
            <a:spLocks noGrp="1"/>
          </p:cNvSpPr>
          <p:nvPr>
            <p:ph type="title"/>
          </p:nvPr>
        </p:nvSpPr>
        <p:spPr>
          <a:xfrm>
            <a:off x="560388" y="12684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595959"/>
                </a:solidFill>
              </a:rPr>
              <a:t> </a:t>
            </a:r>
            <a:r>
              <a:rPr lang="es-ES" altLang="es-AR" sz="2000" dirty="0" smtClean="0">
                <a:solidFill>
                  <a:srgbClr val="595959"/>
                </a:solidFill>
              </a:rPr>
              <a:t>EXPECTATIVAS ECONÓMICAS PARA DENTRO DE 1 AÑO</a:t>
            </a:r>
            <a:br>
              <a:rPr lang="es-ES" altLang="es-AR" sz="2000" dirty="0" smtClean="0">
                <a:solidFill>
                  <a:srgbClr val="595959"/>
                </a:solidFill>
              </a:rPr>
            </a:br>
            <a:r>
              <a:rPr lang="es-ES" altLang="es-AR" sz="2000" dirty="0" smtClean="0">
                <a:solidFill>
                  <a:srgbClr val="595959"/>
                </a:solidFill>
              </a:rPr>
              <a:t>TENDENCIA ENERO-OCTUBRE</a:t>
            </a:r>
            <a:r>
              <a:rPr lang="es-AR" altLang="es-AR" sz="2000" dirty="0" smtClean="0">
                <a:solidFill>
                  <a:srgbClr val="595959"/>
                </a:solidFill>
              </a:rPr>
              <a:t/>
            </a:r>
            <a:br>
              <a:rPr lang="es-AR" altLang="es-AR" sz="2000" dirty="0" smtClean="0">
                <a:solidFill>
                  <a:srgbClr val="595959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393B2-D639-4740-BDBD-AB5C76CEA947}" type="slidenum">
              <a:rPr lang="es-AR" altLang="es-AR" b="1" smtClean="0">
                <a:solidFill>
                  <a:schemeClr val="bg1"/>
                </a:solidFill>
              </a:rPr>
              <a:pPr/>
              <a:t>7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2055" name="6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143873"/>
              </p:ext>
            </p:extLst>
          </p:nvPr>
        </p:nvGraphicFramePr>
        <p:xfrm>
          <a:off x="920552" y="2636912"/>
          <a:ext cx="82809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1 Título"/>
          <p:cNvSpPr>
            <a:spLocks noGrp="1"/>
          </p:cNvSpPr>
          <p:nvPr>
            <p:ph type="title"/>
          </p:nvPr>
        </p:nvSpPr>
        <p:spPr>
          <a:xfrm>
            <a:off x="560388" y="12684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595959"/>
                </a:solidFill>
              </a:rPr>
              <a:t> </a:t>
            </a:r>
            <a:r>
              <a:rPr lang="es-ES" altLang="es-AR" sz="2000" dirty="0" smtClean="0">
                <a:solidFill>
                  <a:srgbClr val="595959"/>
                </a:solidFill>
              </a:rPr>
              <a:t>EXPECTATIVAS DE INFLACION ANUAL</a:t>
            </a:r>
            <a:r>
              <a:rPr lang="es-AR" altLang="es-AR" sz="2000" dirty="0" smtClean="0">
                <a:solidFill>
                  <a:srgbClr val="595959"/>
                </a:solidFill>
              </a:rPr>
              <a:t/>
            </a:r>
            <a:br>
              <a:rPr lang="es-AR" altLang="es-AR" sz="2000" dirty="0" smtClean="0">
                <a:solidFill>
                  <a:srgbClr val="595959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393B2-D639-4740-BDBD-AB5C76CEA947}" type="slidenum">
              <a:rPr lang="es-AR" altLang="es-AR" b="1" smtClean="0">
                <a:solidFill>
                  <a:schemeClr val="bg1"/>
                </a:solidFill>
              </a:rPr>
              <a:pPr/>
              <a:t>8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2055" name="6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66124"/>
              </p:ext>
            </p:extLst>
          </p:nvPr>
        </p:nvGraphicFramePr>
        <p:xfrm>
          <a:off x="2139718" y="2852936"/>
          <a:ext cx="5953448" cy="2295525"/>
        </p:xfrm>
        <a:graphic>
          <a:graphicData uri="http://schemas.openxmlformats.org/drawingml/2006/table">
            <a:tbl>
              <a:tblPr/>
              <a:tblGrid>
                <a:gridCol w="2976886"/>
                <a:gridCol w="2976562"/>
              </a:tblGrid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Hasta 10%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al 20 %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</a:t>
                      </a:r>
                      <a:r>
                        <a:rPr lang="es-A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al 30 %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</a:t>
                      </a:r>
                      <a:r>
                        <a:rPr lang="es-A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al 40 %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 que 40%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1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1 Título"/>
          <p:cNvSpPr>
            <a:spLocks noGrp="1"/>
          </p:cNvSpPr>
          <p:nvPr>
            <p:ph type="title"/>
          </p:nvPr>
        </p:nvSpPr>
        <p:spPr>
          <a:xfrm>
            <a:off x="560388" y="12684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595959"/>
                </a:solidFill>
              </a:rPr>
              <a:t>PLUS SALARIAL DEMANDADO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393B2-D639-4740-BDBD-AB5C76CEA947}" type="slidenum">
              <a:rPr lang="es-AR" altLang="es-AR" b="1" smtClean="0">
                <a:solidFill>
                  <a:schemeClr val="bg1"/>
                </a:solidFill>
              </a:rPr>
              <a:pPr/>
              <a:t>9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2055" name="6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832667"/>
              </p:ext>
            </p:extLst>
          </p:nvPr>
        </p:nvGraphicFramePr>
        <p:xfrm>
          <a:off x="920553" y="2564904"/>
          <a:ext cx="782458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96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13655</TotalTime>
  <Words>1775</Words>
  <Application>Microsoft Office PowerPoint</Application>
  <PresentationFormat>A4 (210 x 297 mm)</PresentationFormat>
  <Paragraphs>1074</Paragraphs>
  <Slides>64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64</vt:i4>
      </vt:variant>
    </vt:vector>
  </HeadingPairs>
  <TitlesOfParts>
    <vt:vector size="66" baseType="lpstr">
      <vt:lpstr>Tema de Office</vt:lpstr>
      <vt:lpstr>1_Tema de Office</vt:lpstr>
      <vt:lpstr>Presentación de PowerPoint</vt:lpstr>
      <vt:lpstr> PRESENTACIÓN    </vt:lpstr>
      <vt:lpstr> FICHA TÉCNICA DE LA ENCUESTA   </vt:lpstr>
      <vt:lpstr> Temas relevantes del mes   </vt:lpstr>
      <vt:lpstr> TABLERO DE SITUACIÓN  PRINCIPALES PROBLEMAS  </vt:lpstr>
      <vt:lpstr> TABLERO DE SITUACIÓN  PRINCIPALES PROBLEMAS  </vt:lpstr>
      <vt:lpstr>  TABLERO DE SITUACIÓN   EXPECTATIVAS ECONÓMICAS PARA DENTRO DE 1 AÑO TENDENCIA ENERO-OCTUBRE  </vt:lpstr>
      <vt:lpstr>  TABLERO DE SITUACIÓN   EXPECTATIVAS DE INFLACION ANUAL  </vt:lpstr>
      <vt:lpstr>  TABLERO DE SITUACIÓN  PLUS SALARIAL DEMANDADO </vt:lpstr>
      <vt:lpstr>    TABLERO DE SITUACIÓN RIESGOS PERCIBIDOS   </vt:lpstr>
      <vt:lpstr>    TABLERO DE SITUACIÓN ALTO RIESGO ECONÓMICO PERCIBIDO TENDENCIA ENERO-OCTUBRE   </vt:lpstr>
      <vt:lpstr>    TABLERO DE SITUACIÓN ALTO RIESGO SOCIAL PERCIBIDO TENDENCIA ENERO-OCTUBRE   </vt:lpstr>
      <vt:lpstr>     TABLERO DE SITUACIÓN ALTO RIESGO POLÍTICO PERCIBIDO TENDENCIA ENERO-OCTUBRE   </vt:lpstr>
      <vt:lpstr>   TABLERO DE SITUACIÓN ALTO RIESGO PERSONAL PERCIBIDO TENDENCIA ENERO-OCTUBRE   </vt:lpstr>
      <vt:lpstr>    TABLERO DE SITUACIÓN RESUMEN DE RIESGOS TENDENCIA ENERO-OCTUBRE   </vt:lpstr>
      <vt:lpstr>  ECONOMÍA PERSONAL  </vt:lpstr>
      <vt:lpstr>  ECONOMÍA PERSONAL  </vt:lpstr>
      <vt:lpstr> ECONOMÍA PERSONAL  </vt:lpstr>
      <vt:lpstr>  ECONOMÍA PERSONAL  </vt:lpstr>
      <vt:lpstr>   </vt:lpstr>
      <vt:lpstr>   </vt:lpstr>
      <vt:lpstr>   </vt:lpstr>
      <vt:lpstr>   </vt:lpstr>
      <vt:lpstr>  OPINIONES Y EVALUACIONES POLÍTICAS  CON LA POLITICA HACIA LOS FONDOS BUITRE, ¿EL GOBIERNO OBTENDRÁ  RESULTADOS FAVORABLES O PERJUDICIALES PARA EL PAÍS?    </vt:lpstr>
      <vt:lpstr>  OPINIONES Y EVALUACIONES POLÍTICAS  ACUERDO CON LA MODIFICACION DEL CÓDIGO QUE PERMITE EXPULSIÓN DE EXTRANJEROS     </vt:lpstr>
      <vt:lpstr>  OPINIONES Y EVALUACIONES POLÍTICAS  EVALUACIÓN DE GOBIERNOS  </vt:lpstr>
      <vt:lpstr>  OPINIONES Y EVALUACIONES POLÍTICAS  EVALUACIÓN POSITIVA DE GOBIERNOS  TENDENCIA ENERO-OCTUBRE  </vt:lpstr>
      <vt:lpstr>  OPINIONES Y EVALUACIONES POLÍTICAS EVALUACIÓN DE DIRIGENTES  </vt:lpstr>
      <vt:lpstr>  OPINIONES Y EVALUACIONES POLÍTICAS EVALUACIÓN POSITIVA DE PRINCIPALES DIRIGENTES TENDENCIA ENERO-OCTUBRE  </vt:lpstr>
      <vt:lpstr>     ESCENARIO ELECTORAL 2015  ¿Cuál de estos dirigentes representa mejor al peronismo?    </vt:lpstr>
      <vt:lpstr>     ESCENARIO ELECTORAL 2015  ¿Cuál de estos dirigentes representa mejor al peronismo?  TENDENCIA ENERO-OCTUBRE    </vt:lpstr>
      <vt:lpstr>     ESCENARIO ELECTORAL 2015  ¿Cuál de estos dirigentes representa mejor a la oposición?    </vt:lpstr>
      <vt:lpstr>  ESCENARIO ELECTORAL 2015   </vt:lpstr>
      <vt:lpstr>  ESCENARIO ELECTORAL 2015 PREFERENCIA ELECTORAL PARA PRESIDENTE EN 2015   </vt:lpstr>
      <vt:lpstr>  ESCENARIO ELECTORAL 2015  </vt:lpstr>
      <vt:lpstr>  ESCENARIO ELECTORAL 2015 PREFERENCIA ELECTORAL PARA PRESIDENTE EN 2015   </vt:lpstr>
      <vt:lpstr>  ESCENARIO ELECTORAL 2015 PREFERENCIA EN SEGUNDA INSTANCIA, SEGÚN PREFERENCIA EN PRIMERA INSTANCIA</vt:lpstr>
      <vt:lpstr>  ESCENARIO ELECTORAL 2015 DONDE VAN LOS VOTOS A CFK DE PRIMERA INSTANCIA</vt:lpstr>
      <vt:lpstr>  ESCENARIO ELECTORAL 2015  INTENCIÓN DE VOTO REASIGNANDO LOS VOTOS A  CFK DE PRIMERA INSTANCIA</vt:lpstr>
      <vt:lpstr>  ESCENARIO ELECTORAL 2015  INTENCIÓN DE VOTO CANDIDATO-PARTIDO </vt:lpstr>
      <vt:lpstr>  ESCENARIO ELECTORAL 2015  INTENCIÓN DE VOTO CANDIDATO-PARTIDO  TENDENCIA MAYO-OCTUBRE </vt:lpstr>
      <vt:lpstr>   ESCENARIO ELECTORAL 2015  Scioli-Massa INTENCIÓN DE VOTO EN SEGUNDA VUELTA  Septiembre                                                           Octubre  </vt:lpstr>
      <vt:lpstr>   ESCENARIO ELECTORAL 2015  Scioli-Massa INTENCIÓN DE VOTO EN SEGUNDA VUELTA TENDENCIA FEBRERO-OCTUBRE     </vt:lpstr>
      <vt:lpstr>   </vt:lpstr>
      <vt:lpstr>   </vt:lpstr>
      <vt:lpstr>  </vt:lpstr>
      <vt:lpstr>  </vt:lpstr>
      <vt:lpstr>  ESCENARIO ELECTORAL 2015  CANDIDATO QUE SERA CAPAZ DE…    </vt:lpstr>
      <vt:lpstr>  ESCENARIO ELECTORAL 2015  CANDIDATO MAS CERCANO AL PAPA  </vt:lpstr>
      <vt:lpstr>  OPINIONES Y EVALUACIONES POLÍTICAS PREFERENCIAS: EL PROXIMO GOBIERNO DEBERA DEROGAR,MODIFICAR O NO MODIFICAR LAS SIGUIENTES MEDIDAS Y LEYES </vt:lpstr>
      <vt:lpstr>  OPINIONES Y EVALUACIONES POLÍTICAS  MASSA VA A DEROGAR,MODIFICAR O NO MODIFICAR LAS SIGUIENTES MEDIDAS Y LEYES </vt:lpstr>
      <vt:lpstr>  OPINIONES Y EVALUACIONES POLÍTICAS MACRI VA A DEROGAR,MODIFICAR O NO MODIFICAR LAS SIGUIENTES MEDIDAS Y LEYES </vt:lpstr>
      <vt:lpstr>  OPINIONES Y EVALUACIONES POLÍTICAS SCIOLI VA A DEROGAR,MODIFICAR O NO MODIFICAR LAS SIGUIENTES MEDIDAS Y LEYES </vt:lpstr>
      <vt:lpstr>  OPINIONES Y EVALUACIONES POLÍTICAS  POSICIONAMIENTO COMPARATIVO: PREFERENCIA POR DEROGAR  (RESPONDENTE-MASSA-MACRI-SCIOLI)</vt:lpstr>
      <vt:lpstr>  OPINIONES Y EVALUACIONES POLÍTICAS  POSICIONAMIENTO COMPARATIVO: PREFERENCIA POR MODIFICAR (RESPONDENTE-MASSA-MACRI-SCIOLI)</vt:lpstr>
      <vt:lpstr>  OPINIONES Y EVALUACIONES POLÍTICAS  POSICIONAMIENTO COMPARATIVO: PREFERENCIA POR NO MODIFICAR (RESPONDENTE-MASSA-MACRI-SCIOLI)</vt:lpstr>
      <vt:lpstr>  OPINIONES Y EVALUACIONES POLÍTICAS  INTENCION DE VOTO A PRESIDENTE  SEGÚN PROPENSION A DEROGAR, MODIFICAR O CONSERVAR LEYES DEL GOBIERNO</vt:lpstr>
      <vt:lpstr>  OPINIONES Y EVALUACIONES POLÍTICAS   PROPENSION A DEROGAR, MODIFICAR O CONSERVAR LEYES DEL GOBIERNO  SEGÚN VOTO A PRESIDENTE</vt:lpstr>
      <vt:lpstr>  ESCENARIO ELECTORAL 2015  CAPITAL FEDERAL EVALUACION DE DIRIGENTES </vt:lpstr>
      <vt:lpstr>  ESCENARIO ELECTORAL 2015  CAPITAL FEDERAL EVALUACION DE DIRIGENTES </vt:lpstr>
      <vt:lpstr>  ESCENARIO ELECTORAL 2015  CAPITAL FEDERAL INTENCION DE VOTO A JEFE DE GOBIERNO 2015</vt:lpstr>
      <vt:lpstr>  ESCENARIO ELECTORAL 2015  PROVINCIA DE BUENOS AIRES EVALUACION DE DIRIGENTES</vt:lpstr>
      <vt:lpstr>  ESCENARIO ELECTORAL 2015  PROVINCIA DE BUENOS AIRES EVALUACION DE DIRIGENTES</vt:lpstr>
      <vt:lpstr>  ESCENARIO ELECTORAL 2015  PROVINCIA DE BUENOS AIRES INTENCION DE VOTO A GOBERNADOR 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ENCUESTA PILOTO- 35 CASOS PRINCIPALES RESULTADOS</dc:title>
  <dc:creator>Roberto</dc:creator>
  <cp:lastModifiedBy>Bragaprod1</cp:lastModifiedBy>
  <cp:revision>946</cp:revision>
  <cp:lastPrinted>2014-11-14T14:59:13Z</cp:lastPrinted>
  <dcterms:created xsi:type="dcterms:W3CDTF">2013-12-17T14:56:31Z</dcterms:created>
  <dcterms:modified xsi:type="dcterms:W3CDTF">2014-12-02T20:46:08Z</dcterms:modified>
</cp:coreProperties>
</file>