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theme/themeOverride6.xml" ContentType="application/vnd.openxmlformats-officedocument.themeOverrid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theme/themeOverride7.xml" ContentType="application/vnd.openxmlformats-officedocument.themeOverride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theme/themeOverride8.xml" ContentType="application/vnd.openxmlformats-officedocument.themeOverride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theme/themeOverride9.xml" ContentType="application/vnd.openxmlformats-officedocument.themeOverride+xml"/>
  <Override PartName="/ppt/charts/chart31.xml" ContentType="application/vnd.openxmlformats-officedocument.drawingml.chart+xml"/>
  <Override PartName="/ppt/theme/themeOverride10.xml" ContentType="application/vnd.openxmlformats-officedocument.themeOverride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7"/>
  </p:notesMasterIdLst>
  <p:sldIdLst>
    <p:sldId id="355" r:id="rId3"/>
    <p:sldId id="356" r:id="rId4"/>
    <p:sldId id="357" r:id="rId5"/>
    <p:sldId id="433" r:id="rId6"/>
    <p:sldId id="603" r:id="rId7"/>
    <p:sldId id="391" r:id="rId8"/>
    <p:sldId id="491" r:id="rId9"/>
    <p:sldId id="390" r:id="rId10"/>
    <p:sldId id="363" r:id="rId11"/>
    <p:sldId id="392" r:id="rId12"/>
    <p:sldId id="540" r:id="rId13"/>
    <p:sldId id="541" r:id="rId14"/>
    <p:sldId id="542" r:id="rId15"/>
    <p:sldId id="602" r:id="rId16"/>
    <p:sldId id="259" r:id="rId17"/>
    <p:sldId id="286" r:id="rId18"/>
    <p:sldId id="543" r:id="rId19"/>
    <p:sldId id="399" r:id="rId20"/>
    <p:sldId id="289" r:id="rId21"/>
    <p:sldId id="350" r:id="rId22"/>
    <p:sldId id="400" r:id="rId23"/>
    <p:sldId id="568" r:id="rId24"/>
    <p:sldId id="597" r:id="rId25"/>
    <p:sldId id="569" r:id="rId26"/>
    <p:sldId id="564" r:id="rId27"/>
    <p:sldId id="589" r:id="rId28"/>
    <p:sldId id="604" r:id="rId29"/>
    <p:sldId id="605" r:id="rId30"/>
    <p:sldId id="606" r:id="rId31"/>
    <p:sldId id="607" r:id="rId32"/>
    <p:sldId id="608" r:id="rId33"/>
    <p:sldId id="609" r:id="rId34"/>
    <p:sldId id="610" r:id="rId35"/>
    <p:sldId id="611" r:id="rId36"/>
    <p:sldId id="612" r:id="rId37"/>
    <p:sldId id="613" r:id="rId38"/>
    <p:sldId id="423" r:id="rId39"/>
    <p:sldId id="598" r:id="rId40"/>
    <p:sldId id="553" r:id="rId41"/>
    <p:sldId id="461" r:id="rId42"/>
    <p:sldId id="514" r:id="rId43"/>
    <p:sldId id="307" r:id="rId44"/>
    <p:sldId id="504" r:id="rId45"/>
    <p:sldId id="515" r:id="rId46"/>
    <p:sldId id="574" r:id="rId47"/>
    <p:sldId id="575" r:id="rId48"/>
    <p:sldId id="494" r:id="rId49"/>
    <p:sldId id="374" r:id="rId50"/>
    <p:sldId id="516" r:id="rId51"/>
    <p:sldId id="503" r:id="rId52"/>
    <p:sldId id="595" r:id="rId53"/>
    <p:sldId id="557" r:id="rId54"/>
    <p:sldId id="614" r:id="rId55"/>
    <p:sldId id="594" r:id="rId56"/>
    <p:sldId id="616" r:id="rId57"/>
    <p:sldId id="617" r:id="rId58"/>
    <p:sldId id="618" r:id="rId59"/>
    <p:sldId id="554" r:id="rId60"/>
    <p:sldId id="615" r:id="rId61"/>
    <p:sldId id="468" r:id="rId62"/>
    <p:sldId id="519" r:id="rId63"/>
    <p:sldId id="470" r:id="rId64"/>
    <p:sldId id="581" r:id="rId65"/>
    <p:sldId id="582" r:id="rId66"/>
  </p:sldIdLst>
  <p:sldSz cx="9906000" cy="6858000" type="A4"/>
  <p:notesSz cx="7010400" cy="9296400"/>
  <p:defaultTextStyle>
    <a:defPPr>
      <a:defRPr lang="es-A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EF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6" d="100"/>
          <a:sy n="96" d="100"/>
        </p:scale>
        <p:origin x="-390" y="504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655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7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1ESTEBAN\1sistematico\ENERO\graficos%20enero.xlsx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1ESTEBAN\1sistematico\ENERO\graficos%20enero.xlsx" TargetMode="External"/><Relationship Id="rId1" Type="http://schemas.openxmlformats.org/officeDocument/2006/relationships/themeOverride" Target="../theme/themeOverride6.xm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1ESTEBAN\1sistematico\ENERO\graficos%20enero.xlsx" TargetMode="External"/><Relationship Id="rId1" Type="http://schemas.openxmlformats.org/officeDocument/2006/relationships/themeOverride" Target="../theme/themeOverride7.xm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1ESTEBAN\1sistematico\ENERO\graficos%20enero.xlsx" TargetMode="External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1ESTEBAN\1sistematico\ENERO\graficos%20enero.xlsx" TargetMode="External"/><Relationship Id="rId1" Type="http://schemas.openxmlformats.org/officeDocument/2006/relationships/themeOverride" Target="../theme/themeOverride8.xm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1ESTEBAN\1sistematico\ENERO\graficos%20enero.xlsx" TargetMode="External"/><Relationship Id="rId1" Type="http://schemas.openxmlformats.org/officeDocument/2006/relationships/themeOverride" Target="../theme/themeOverride3.xml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1ESTEBAN\1sistematico\ENERO\graficos%20enero.xlsx" TargetMode="External"/><Relationship Id="rId1" Type="http://schemas.openxmlformats.org/officeDocument/2006/relationships/themeOverride" Target="../theme/themeOverride9.xml"/></Relationships>
</file>

<file path=ppt/charts/_rels/chart3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1ESTEBAN\1sistematico\ENERO\graficos%20enero.xlsx" TargetMode="External"/><Relationship Id="rId1" Type="http://schemas.openxmlformats.org/officeDocument/2006/relationships/themeOverride" Target="../theme/themeOverride10.xm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1ESTEBAN\1sistematico\ENERO\graficos%20enero.xlsx" TargetMode="External"/><Relationship Id="rId1" Type="http://schemas.openxmlformats.org/officeDocument/2006/relationships/themeOverride" Target="../theme/themeOverride4.xml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1ESTEBAN\1sistematico\ENERO\graficos%20enero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Hoja4!$C$51</c:f>
              <c:strCache>
                <c:ptCount val="1"/>
                <c:pt idx="0">
                  <c:v> Que se sucedan cacerolazos  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Hoja4!$D$50:$H$50</c:f>
              <c:strCache>
                <c:ptCount val="5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</c:strCache>
            </c:strRef>
          </c:cat>
          <c:val>
            <c:numRef>
              <c:f>Hoja4!$D$51:$H$51</c:f>
              <c:numCache>
                <c:formatCode>General</c:formatCode>
                <c:ptCount val="5"/>
                <c:pt idx="0">
                  <c:v>70.8</c:v>
                </c:pt>
                <c:pt idx="1">
                  <c:v>53.9</c:v>
                </c:pt>
                <c:pt idx="2">
                  <c:v>48.6</c:v>
                </c:pt>
                <c:pt idx="3">
                  <c:v>43.9</c:v>
                </c:pt>
                <c:pt idx="4">
                  <c:v>54.2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Hoja4!$C$52</c:f>
              <c:strCache>
                <c:ptCount val="1"/>
                <c:pt idx="0">
                  <c:v>  Más cambios de ministros y funcionarios  </c:v>
                </c:pt>
              </c:strCache>
            </c:strRef>
          </c:tx>
          <c:marker>
            <c:symbol val="none"/>
          </c:marker>
          <c:dLbls>
            <c:dLbl>
              <c:idx val="3"/>
              <c:layout>
                <c:manualLayout>
                  <c:x val="1.7658216870016175E-2"/>
                  <c:y val="-1.38199102467561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Hoja4!$D$50:$H$50</c:f>
              <c:strCache>
                <c:ptCount val="5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</c:strCache>
            </c:strRef>
          </c:cat>
          <c:val>
            <c:numRef>
              <c:f>Hoja4!$D$52:$H$52</c:f>
              <c:numCache>
                <c:formatCode>General</c:formatCode>
                <c:ptCount val="5"/>
                <c:pt idx="0">
                  <c:v>47.3</c:v>
                </c:pt>
                <c:pt idx="1">
                  <c:v>33</c:v>
                </c:pt>
                <c:pt idx="2">
                  <c:v>23.4</c:v>
                </c:pt>
                <c:pt idx="3">
                  <c:v>21</c:v>
                </c:pt>
                <c:pt idx="4">
                  <c:v>22.2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Hoja4!$C$53</c:f>
              <c:strCache>
                <c:ptCount val="1"/>
                <c:pt idx="0">
                  <c:v>  Que se unifique la CGT como opositora  </c:v>
                </c:pt>
              </c:strCache>
            </c:strRef>
          </c:tx>
          <c:marker>
            <c:symbol val="none"/>
          </c:marker>
          <c:dLbls>
            <c:dLbl>
              <c:idx val="3"/>
              <c:layout>
                <c:manualLayout>
                  <c:x val="-4.708857832004313E-2"/>
                  <c:y val="-6.334052358249877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1202506030037632E-2"/>
                  <c:y val="3.45497756168903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Hoja4!$D$50:$H$50</c:f>
              <c:strCache>
                <c:ptCount val="5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</c:strCache>
            </c:strRef>
          </c:cat>
          <c:val>
            <c:numRef>
              <c:f>Hoja4!$D$53:$H$53</c:f>
              <c:numCache>
                <c:formatCode>General</c:formatCode>
                <c:ptCount val="5"/>
                <c:pt idx="0">
                  <c:v>23.1</c:v>
                </c:pt>
                <c:pt idx="1">
                  <c:v>38.299999999999997</c:v>
                </c:pt>
                <c:pt idx="2">
                  <c:v>29.9</c:v>
                </c:pt>
                <c:pt idx="3">
                  <c:v>20.6</c:v>
                </c:pt>
                <c:pt idx="4">
                  <c:v>20.9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Hoja4!$C$54</c:f>
              <c:strCache>
                <c:ptCount val="1"/>
                <c:pt idx="0">
                  <c:v> Renuncia del Vicepresidente Boudou  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Hoja4!$D$50:$H$50</c:f>
              <c:strCache>
                <c:ptCount val="5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</c:strCache>
            </c:strRef>
          </c:cat>
          <c:val>
            <c:numRef>
              <c:f>Hoja4!$D$54:$H$54</c:f>
              <c:numCache>
                <c:formatCode>General</c:formatCode>
                <c:ptCount val="5"/>
                <c:pt idx="0">
                  <c:v>10.6</c:v>
                </c:pt>
                <c:pt idx="1">
                  <c:v>16</c:v>
                </c:pt>
                <c:pt idx="2">
                  <c:v>10.5</c:v>
                </c:pt>
                <c:pt idx="3">
                  <c:v>11.9</c:v>
                </c:pt>
                <c:pt idx="4">
                  <c:v>11.9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Hoja4!$C$55</c:f>
              <c:strCache>
                <c:ptCount val="1"/>
                <c:pt idx="0">
                  <c:v> Renuncia de la Presidenta 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3.0901995390093067E-2"/>
                  <c:y val="3.10945260097239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Hoja4!$D$50:$H$50</c:f>
              <c:strCache>
                <c:ptCount val="5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</c:strCache>
            </c:strRef>
          </c:cat>
          <c:val>
            <c:numRef>
              <c:f>Hoja4!$D$55:$H$55</c:f>
              <c:numCache>
                <c:formatCode>General</c:formatCode>
                <c:ptCount val="5"/>
                <c:pt idx="0">
                  <c:v>9.6</c:v>
                </c:pt>
                <c:pt idx="1">
                  <c:v>8.4</c:v>
                </c:pt>
                <c:pt idx="2">
                  <c:v>2.7</c:v>
                </c:pt>
                <c:pt idx="3">
                  <c:v>2.7</c:v>
                </c:pt>
                <c:pt idx="4">
                  <c:v>4.4000000000000004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477312"/>
        <c:axId val="28478848"/>
      </c:lineChart>
      <c:catAx>
        <c:axId val="28477312"/>
        <c:scaling>
          <c:orientation val="minMax"/>
        </c:scaling>
        <c:delete val="0"/>
        <c:axPos val="b"/>
        <c:majorTickMark val="out"/>
        <c:minorTickMark val="none"/>
        <c:tickLblPos val="nextTo"/>
        <c:crossAx val="28478848"/>
        <c:crosses val="autoZero"/>
        <c:auto val="1"/>
        <c:lblAlgn val="ctr"/>
        <c:lblOffset val="100"/>
        <c:noMultiLvlLbl val="0"/>
      </c:catAx>
      <c:valAx>
        <c:axId val="284788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847731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s-AR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Hoja4!$C$70</c:f>
              <c:strCache>
                <c:ptCount val="1"/>
                <c:pt idx="0">
                  <c:v>  Incremento de sueldo menor a la inflación  </c:v>
                </c:pt>
              </c:strCache>
            </c:strRef>
          </c:tx>
          <c:marker>
            <c:symbol val="none"/>
          </c:marker>
          <c:dLbls>
            <c:dLbl>
              <c:idx val="2"/>
              <c:layout>
                <c:manualLayout>
                  <c:x val="1.7897346037317376E-2"/>
                  <c:y val="1.00680372057576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Hoja4!$D$69:$H$69</c:f>
              <c:strCache>
                <c:ptCount val="5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</c:strCache>
            </c:strRef>
          </c:cat>
          <c:val>
            <c:numRef>
              <c:f>Hoja4!$D$70:$H$70</c:f>
              <c:numCache>
                <c:formatCode>General</c:formatCode>
                <c:ptCount val="5"/>
                <c:pt idx="0">
                  <c:v>81.7</c:v>
                </c:pt>
                <c:pt idx="1">
                  <c:v>68.3</c:v>
                </c:pt>
                <c:pt idx="2">
                  <c:v>67.900000000000006</c:v>
                </c:pt>
                <c:pt idx="3">
                  <c:v>65.099999999999994</c:v>
                </c:pt>
                <c:pt idx="4">
                  <c:v>79.7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Hoja4!$C$71</c:f>
              <c:strCache>
                <c:ptCount val="1"/>
                <c:pt idx="0">
                  <c:v>  Sufrir algún tipo de delito  </c:v>
                </c:pt>
              </c:strCache>
            </c:strRef>
          </c:tx>
          <c:marker>
            <c:symbol val="none"/>
          </c:marker>
          <c:dLbls>
            <c:dLbl>
              <c:idx val="1"/>
              <c:layout>
                <c:manualLayout>
                  <c:x val="-3.728613757774453E-2"/>
                  <c:y val="3.356012401919216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6846019055976063E-2"/>
                  <c:y val="1.00680372057576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2811801068415192E-2"/>
                  <c:y val="-2.01360744115152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Hoja4!$D$69:$H$69</c:f>
              <c:strCache>
                <c:ptCount val="5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</c:strCache>
            </c:strRef>
          </c:cat>
          <c:val>
            <c:numRef>
              <c:f>Hoja4!$D$71:$H$71</c:f>
              <c:numCache>
                <c:formatCode>General</c:formatCode>
                <c:ptCount val="5"/>
                <c:pt idx="0">
                  <c:v>74.2</c:v>
                </c:pt>
                <c:pt idx="1">
                  <c:v>71.400000000000006</c:v>
                </c:pt>
                <c:pt idx="2">
                  <c:v>72.599999999999994</c:v>
                </c:pt>
                <c:pt idx="3">
                  <c:v>74.400000000000006</c:v>
                </c:pt>
                <c:pt idx="4">
                  <c:v>80.599999999999994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Hoja4!$C$72</c:f>
              <c:strCache>
                <c:ptCount val="1"/>
                <c:pt idx="0">
                  <c:v> Sufrir cortes de electricidad  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3.728613757774453E-2"/>
                  <c:y val="6.71176055089339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0880237043536937E-2"/>
                  <c:y val="1.00680372057576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Hoja4!$D$69:$H$69</c:f>
              <c:strCache>
                <c:ptCount val="5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</c:strCache>
            </c:strRef>
          </c:cat>
          <c:val>
            <c:numRef>
              <c:f>Hoja4!$D$72:$H$72</c:f>
              <c:numCache>
                <c:formatCode>General</c:formatCode>
                <c:ptCount val="5"/>
                <c:pt idx="0">
                  <c:v>74</c:v>
                </c:pt>
                <c:pt idx="1">
                  <c:v>55.7</c:v>
                </c:pt>
                <c:pt idx="2">
                  <c:v>57.8</c:v>
                </c:pt>
                <c:pt idx="3">
                  <c:v>58</c:v>
                </c:pt>
                <c:pt idx="4">
                  <c:v>70.8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Hoja4!$C$73</c:f>
              <c:strCache>
                <c:ptCount val="1"/>
                <c:pt idx="0">
                  <c:v>  Sufrir inconvenientes con el transporte publico  </c:v>
                </c:pt>
              </c:strCache>
            </c:strRef>
          </c:tx>
          <c:marker>
            <c:symbol val="none"/>
          </c:marker>
          <c:dLbls>
            <c:dLbl>
              <c:idx val="1"/>
              <c:layout>
                <c:manualLayout>
                  <c:x val="2.9828910062195627E-3"/>
                  <c:y val="-6.71202480383843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9217701602622781E-2"/>
                  <c:y val="-6.71202480383843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Hoja4!$D$69:$H$69</c:f>
              <c:strCache>
                <c:ptCount val="5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</c:strCache>
            </c:strRef>
          </c:cat>
          <c:val>
            <c:numRef>
              <c:f>Hoja4!$D$73:$H$73</c:f>
              <c:numCache>
                <c:formatCode>General</c:formatCode>
                <c:ptCount val="5"/>
                <c:pt idx="0">
                  <c:v>62.3</c:v>
                </c:pt>
                <c:pt idx="1">
                  <c:v>58.3</c:v>
                </c:pt>
                <c:pt idx="2">
                  <c:v>58.3</c:v>
                </c:pt>
                <c:pt idx="3">
                  <c:v>50.3</c:v>
                </c:pt>
                <c:pt idx="4">
                  <c:v>52.5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Hoja4!$C$74</c:f>
              <c:strCache>
                <c:ptCount val="1"/>
                <c:pt idx="0">
                  <c:v>  Quedarse sin trabajo  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Hoja4!$D$69:$H$69</c:f>
              <c:strCache>
                <c:ptCount val="5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</c:strCache>
            </c:strRef>
          </c:cat>
          <c:val>
            <c:numRef>
              <c:f>Hoja4!$D$74:$H$74</c:f>
              <c:numCache>
                <c:formatCode>General</c:formatCode>
                <c:ptCount val="5"/>
                <c:pt idx="0">
                  <c:v>28.7</c:v>
                </c:pt>
                <c:pt idx="1">
                  <c:v>33</c:v>
                </c:pt>
                <c:pt idx="2">
                  <c:v>38.6</c:v>
                </c:pt>
                <c:pt idx="3">
                  <c:v>38.299999999999997</c:v>
                </c:pt>
                <c:pt idx="4">
                  <c:v>46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929472"/>
        <c:axId val="55943552"/>
      </c:lineChart>
      <c:catAx>
        <c:axId val="55929472"/>
        <c:scaling>
          <c:orientation val="minMax"/>
        </c:scaling>
        <c:delete val="0"/>
        <c:axPos val="b"/>
        <c:majorTickMark val="out"/>
        <c:minorTickMark val="none"/>
        <c:tickLblPos val="nextTo"/>
        <c:crossAx val="55943552"/>
        <c:crosses val="autoZero"/>
        <c:auto val="1"/>
        <c:lblAlgn val="ctr"/>
        <c:lblOffset val="100"/>
        <c:noMultiLvlLbl val="0"/>
      </c:catAx>
      <c:valAx>
        <c:axId val="559435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592947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es-AR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Hoja1!$C$82</c:f>
              <c:strCache>
                <c:ptCount val="1"/>
                <c:pt idx="0">
                  <c:v>ALTO RIESGO ECONOMICO 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1.4697441025071289E-3"/>
                  <c:y val="-1.03746642529914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697441025071289E-2"/>
                  <c:y val="-1.72911070883191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057641743509980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3889994550112404E-17"/>
                  <c:y val="-2.07493285059829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Hoja1!$D$81:$L$81</c:f>
              <c:strCache>
                <c:ptCount val="9"/>
                <c:pt idx="0">
                  <c:v>ENERO </c:v>
                </c:pt>
                <c:pt idx="1">
                  <c:v>FEBRERO </c:v>
                </c:pt>
                <c:pt idx="2">
                  <c:v>MARZO </c:v>
                </c:pt>
                <c:pt idx="3">
                  <c:v>ABRIL </c:v>
                </c:pt>
                <c:pt idx="4">
                  <c:v>MAYO 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Hoja1!$D$82:$L$82</c:f>
              <c:numCache>
                <c:formatCode>General</c:formatCode>
                <c:ptCount val="9"/>
                <c:pt idx="0">
                  <c:v>62.4</c:v>
                </c:pt>
                <c:pt idx="1">
                  <c:v>54.6</c:v>
                </c:pt>
                <c:pt idx="2">
                  <c:v>64.900000000000006</c:v>
                </c:pt>
                <c:pt idx="3">
                  <c:v>53.8</c:v>
                </c:pt>
                <c:pt idx="4">
                  <c:v>64.5</c:v>
                </c:pt>
                <c:pt idx="5">
                  <c:v>68.099999999999994</c:v>
                </c:pt>
                <c:pt idx="6">
                  <c:v>66.5</c:v>
                </c:pt>
                <c:pt idx="7">
                  <c:v>70</c:v>
                </c:pt>
                <c:pt idx="8">
                  <c:v>75.400000000000006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Hoja1!$C$83</c:f>
              <c:strCache>
                <c:ptCount val="1"/>
                <c:pt idx="0">
                  <c:v>ALTO RIESGO SOCIAL 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3.0864626152649705E-2"/>
                  <c:y val="-3.45822141766383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2622578972706736E-2"/>
                  <c:y val="2.07493285059829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9394882050142578E-2"/>
                  <c:y val="6.91644283532766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9683206495574566E-2"/>
                  <c:y val="3.45822141766383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3804114357663964E-2"/>
                  <c:y val="2.76657713413106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5.8789764100285156E-3"/>
                  <c:y val="-2.42075499236468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Hoja1!$D$81:$L$81</c:f>
              <c:strCache>
                <c:ptCount val="9"/>
                <c:pt idx="0">
                  <c:v>ENERO </c:v>
                </c:pt>
                <c:pt idx="1">
                  <c:v>FEBRERO </c:v>
                </c:pt>
                <c:pt idx="2">
                  <c:v>MARZO </c:v>
                </c:pt>
                <c:pt idx="3">
                  <c:v>ABRIL </c:v>
                </c:pt>
                <c:pt idx="4">
                  <c:v>MAYO 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Hoja1!$D$83:$L$83</c:f>
              <c:numCache>
                <c:formatCode>General</c:formatCode>
                <c:ptCount val="9"/>
                <c:pt idx="0">
                  <c:v>57.1</c:v>
                </c:pt>
                <c:pt idx="1">
                  <c:v>55.2</c:v>
                </c:pt>
                <c:pt idx="2">
                  <c:v>65.7</c:v>
                </c:pt>
                <c:pt idx="3">
                  <c:v>51.3</c:v>
                </c:pt>
                <c:pt idx="4">
                  <c:v>63</c:v>
                </c:pt>
                <c:pt idx="5">
                  <c:v>61.4</c:v>
                </c:pt>
                <c:pt idx="6">
                  <c:v>55</c:v>
                </c:pt>
                <c:pt idx="7">
                  <c:v>60</c:v>
                </c:pt>
                <c:pt idx="8">
                  <c:v>59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Hoja1!$C$84</c:f>
              <c:strCache>
                <c:ptCount val="1"/>
                <c:pt idx="0">
                  <c:v>ALTO RIESGO PERSONAL 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Hoja1!$D$81:$L$81</c:f>
              <c:strCache>
                <c:ptCount val="9"/>
                <c:pt idx="0">
                  <c:v>ENERO </c:v>
                </c:pt>
                <c:pt idx="1">
                  <c:v>FEBRERO </c:v>
                </c:pt>
                <c:pt idx="2">
                  <c:v>MARZO </c:v>
                </c:pt>
                <c:pt idx="3">
                  <c:v>ABRIL </c:v>
                </c:pt>
                <c:pt idx="4">
                  <c:v>MAYO 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Hoja1!$D$84:$L$84</c:f>
              <c:numCache>
                <c:formatCode>General</c:formatCode>
                <c:ptCount val="9"/>
                <c:pt idx="0">
                  <c:v>35.200000000000003</c:v>
                </c:pt>
                <c:pt idx="1">
                  <c:v>35.200000000000003</c:v>
                </c:pt>
                <c:pt idx="2">
                  <c:v>35.299999999999997</c:v>
                </c:pt>
                <c:pt idx="3">
                  <c:v>31.5</c:v>
                </c:pt>
                <c:pt idx="4">
                  <c:v>38.299999999999997</c:v>
                </c:pt>
                <c:pt idx="5">
                  <c:v>43.9</c:v>
                </c:pt>
                <c:pt idx="6">
                  <c:v>38.6</c:v>
                </c:pt>
                <c:pt idx="7">
                  <c:v>40</c:v>
                </c:pt>
                <c:pt idx="8">
                  <c:v>52.6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Hoja1!$C$85</c:f>
              <c:strCache>
                <c:ptCount val="1"/>
                <c:pt idx="0">
                  <c:v>ALTO RIESGO POLITICO 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Hoja1!$D$81:$L$81</c:f>
              <c:strCache>
                <c:ptCount val="9"/>
                <c:pt idx="0">
                  <c:v>ENERO </c:v>
                </c:pt>
                <c:pt idx="1">
                  <c:v>FEBRERO </c:v>
                </c:pt>
                <c:pt idx="2">
                  <c:v>MARZO </c:v>
                </c:pt>
                <c:pt idx="3">
                  <c:v>ABRIL </c:v>
                </c:pt>
                <c:pt idx="4">
                  <c:v>MAYO 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Hoja1!$D$85:$L$85</c:f>
              <c:numCache>
                <c:formatCode>General</c:formatCode>
                <c:ptCount val="9"/>
                <c:pt idx="0">
                  <c:v>3.9</c:v>
                </c:pt>
                <c:pt idx="1">
                  <c:v>7.7</c:v>
                </c:pt>
                <c:pt idx="2">
                  <c:v>8.4</c:v>
                </c:pt>
                <c:pt idx="3">
                  <c:v>4.7</c:v>
                </c:pt>
                <c:pt idx="4">
                  <c:v>3.7</c:v>
                </c:pt>
                <c:pt idx="5">
                  <c:v>5.7</c:v>
                </c:pt>
                <c:pt idx="6">
                  <c:v>4.2</c:v>
                </c:pt>
                <c:pt idx="7">
                  <c:v>5</c:v>
                </c:pt>
                <c:pt idx="8">
                  <c:v>4.4000000000000004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6137088"/>
        <c:axId val="86159360"/>
      </c:lineChart>
      <c:catAx>
        <c:axId val="86137088"/>
        <c:scaling>
          <c:orientation val="minMax"/>
        </c:scaling>
        <c:delete val="0"/>
        <c:axPos val="b"/>
        <c:majorTickMark val="out"/>
        <c:minorTickMark val="none"/>
        <c:tickLblPos val="nextTo"/>
        <c:crossAx val="86159360"/>
        <c:crosses val="autoZero"/>
        <c:auto val="1"/>
        <c:lblAlgn val="ctr"/>
        <c:lblOffset val="100"/>
        <c:noMultiLvlLbl val="0"/>
      </c:catAx>
      <c:valAx>
        <c:axId val="861593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613708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es-AR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Hoja1!$C$93</c:f>
              <c:strCache>
                <c:ptCount val="1"/>
                <c:pt idx="0">
                  <c:v>Si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Hoja1!$D$92:$L$92</c:f>
              <c:strCache>
                <c:ptCount val="9"/>
                <c:pt idx="0">
                  <c:v>ENERO </c:v>
                </c:pt>
                <c:pt idx="1">
                  <c:v>FEBRERO </c:v>
                </c:pt>
                <c:pt idx="2">
                  <c:v>MARZO </c:v>
                </c:pt>
                <c:pt idx="3">
                  <c:v>ABRIL </c:v>
                </c:pt>
                <c:pt idx="4">
                  <c:v>MAYO 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Hoja1!$D$93:$L$93</c:f>
              <c:numCache>
                <c:formatCode>General</c:formatCode>
                <c:ptCount val="9"/>
                <c:pt idx="0">
                  <c:v>29.9</c:v>
                </c:pt>
                <c:pt idx="1">
                  <c:v>19.100000000000001</c:v>
                </c:pt>
                <c:pt idx="2">
                  <c:v>27.2</c:v>
                </c:pt>
                <c:pt idx="3">
                  <c:v>25.1</c:v>
                </c:pt>
                <c:pt idx="4">
                  <c:v>22.7</c:v>
                </c:pt>
                <c:pt idx="5">
                  <c:v>25.6</c:v>
                </c:pt>
                <c:pt idx="6">
                  <c:v>20.9</c:v>
                </c:pt>
                <c:pt idx="7">
                  <c:v>26.1</c:v>
                </c:pt>
                <c:pt idx="8">
                  <c:v>23.5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Hoja1!$C$94</c:f>
              <c:strCache>
                <c:ptCount val="1"/>
                <c:pt idx="0">
                  <c:v>No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Hoja1!$D$92:$L$92</c:f>
              <c:strCache>
                <c:ptCount val="9"/>
                <c:pt idx="0">
                  <c:v>ENERO </c:v>
                </c:pt>
                <c:pt idx="1">
                  <c:v>FEBRERO </c:v>
                </c:pt>
                <c:pt idx="2">
                  <c:v>MARZO </c:v>
                </c:pt>
                <c:pt idx="3">
                  <c:v>ABRIL </c:v>
                </c:pt>
                <c:pt idx="4">
                  <c:v>MAYO 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Hoja1!$D$94:$L$94</c:f>
              <c:numCache>
                <c:formatCode>General</c:formatCode>
                <c:ptCount val="9"/>
                <c:pt idx="0">
                  <c:v>69.5</c:v>
                </c:pt>
                <c:pt idx="1">
                  <c:v>80.3</c:v>
                </c:pt>
                <c:pt idx="2">
                  <c:v>68.8</c:v>
                </c:pt>
                <c:pt idx="3">
                  <c:v>74.3</c:v>
                </c:pt>
                <c:pt idx="4">
                  <c:v>76.900000000000006</c:v>
                </c:pt>
                <c:pt idx="5">
                  <c:v>71.8</c:v>
                </c:pt>
                <c:pt idx="6">
                  <c:v>74.7</c:v>
                </c:pt>
                <c:pt idx="7">
                  <c:v>69.5</c:v>
                </c:pt>
                <c:pt idx="8">
                  <c:v>74.5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720512"/>
        <c:axId val="28722304"/>
      </c:lineChart>
      <c:catAx>
        <c:axId val="28720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AR"/>
          </a:p>
        </c:txPr>
        <c:crossAx val="28722304"/>
        <c:crosses val="autoZero"/>
        <c:auto val="1"/>
        <c:lblAlgn val="ctr"/>
        <c:lblOffset val="100"/>
        <c:noMultiLvlLbl val="0"/>
      </c:catAx>
      <c:valAx>
        <c:axId val="28722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AR"/>
          </a:p>
        </c:txPr>
        <c:crossAx val="28720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s-A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400"/>
      </a:pPr>
      <a:endParaRPr lang="es-AR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Hoja1!$C$108</c:f>
              <c:strCache>
                <c:ptCount val="1"/>
                <c:pt idx="0">
                  <c:v>  El dinero extra lo gastaría en diversos consumos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5.8789764100285156E-3"/>
                  <c:y val="3.52738584601710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9106673332592673E-2"/>
                  <c:y val="-2.11643150761026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0288208717549902E-2"/>
                  <c:y val="-1.05821575380513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8.8184646150427735E-3"/>
                  <c:y val="-3.17464726141539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1.0777998910022481E-16"/>
                  <c:y val="-2.82190867681368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200"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Hoja1!$D$107:$L$107</c:f>
              <c:strCache>
                <c:ptCount val="9"/>
                <c:pt idx="0">
                  <c:v>ENERO </c:v>
                </c:pt>
                <c:pt idx="1">
                  <c:v>FEBRERO </c:v>
                </c:pt>
                <c:pt idx="2">
                  <c:v>MARZO </c:v>
                </c:pt>
                <c:pt idx="3">
                  <c:v>ABRIL </c:v>
                </c:pt>
                <c:pt idx="4">
                  <c:v>MAYO 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Hoja1!$D$108:$L$108</c:f>
              <c:numCache>
                <c:formatCode>General</c:formatCode>
                <c:ptCount val="9"/>
                <c:pt idx="0">
                  <c:v>50.8</c:v>
                </c:pt>
                <c:pt idx="1">
                  <c:v>66</c:v>
                </c:pt>
                <c:pt idx="2">
                  <c:v>42.2</c:v>
                </c:pt>
                <c:pt idx="3">
                  <c:v>44.5</c:v>
                </c:pt>
                <c:pt idx="4">
                  <c:v>51.6</c:v>
                </c:pt>
                <c:pt idx="5">
                  <c:v>40.4</c:v>
                </c:pt>
                <c:pt idx="6">
                  <c:v>41.8</c:v>
                </c:pt>
                <c:pt idx="7">
                  <c:v>50.1</c:v>
                </c:pt>
                <c:pt idx="8">
                  <c:v>52.5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Hoja1!$C$109</c:f>
              <c:strCache>
                <c:ptCount val="1"/>
                <c:pt idx="0">
                  <c:v> Con el dinero extra compraría algún producto importante o durable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0864626152649705E-2"/>
                  <c:y val="-3.52738584601710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3515905640114063E-2"/>
                  <c:y val="-3.52738584601712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0576417435099803E-2"/>
                  <c:y val="-1.4109543384068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4.5562067177720995E-2"/>
                  <c:y val="-1.05821575380513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2.4985649742621296E-2"/>
                  <c:y val="-1.76372069770025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9394882050142578E-2"/>
                  <c:y val="-7.05477169203421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1.46974410250711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200"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Hoja1!$D$107:$L$107</c:f>
              <c:strCache>
                <c:ptCount val="9"/>
                <c:pt idx="0">
                  <c:v>ENERO </c:v>
                </c:pt>
                <c:pt idx="1">
                  <c:v>FEBRERO </c:v>
                </c:pt>
                <c:pt idx="2">
                  <c:v>MARZO </c:v>
                </c:pt>
                <c:pt idx="3">
                  <c:v>ABRIL </c:v>
                </c:pt>
                <c:pt idx="4">
                  <c:v>MAYO 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Hoja1!$D$109:$L$109</c:f>
              <c:numCache>
                <c:formatCode>General</c:formatCode>
                <c:ptCount val="9"/>
                <c:pt idx="0">
                  <c:v>55.5</c:v>
                </c:pt>
                <c:pt idx="1">
                  <c:v>57.1</c:v>
                </c:pt>
                <c:pt idx="2">
                  <c:v>48.6</c:v>
                </c:pt>
                <c:pt idx="3">
                  <c:v>46.5</c:v>
                </c:pt>
                <c:pt idx="4">
                  <c:v>43.8</c:v>
                </c:pt>
                <c:pt idx="5">
                  <c:v>39.4</c:v>
                </c:pt>
                <c:pt idx="6">
                  <c:v>43.2</c:v>
                </c:pt>
                <c:pt idx="7">
                  <c:v>48.4</c:v>
                </c:pt>
                <c:pt idx="8">
                  <c:v>49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Hoja1!$C$110</c:f>
              <c:strCache>
                <c:ptCount val="1"/>
                <c:pt idx="0">
                  <c:v> Con el dinero extra compraría dólares 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1.6167185127578417E-2"/>
                  <c:y val="1.05821575380513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9106673332592673E-2"/>
                  <c:y val="1.4109543384068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8213346665185347E-2"/>
                  <c:y val="3.52738584601710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2.9394882050142578E-3"/>
                  <c:y val="-3.8801244306188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8.818464615042881E-3"/>
                  <c:y val="2.11643150761026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200"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Hoja1!$D$107:$L$107</c:f>
              <c:strCache>
                <c:ptCount val="9"/>
                <c:pt idx="0">
                  <c:v>ENERO </c:v>
                </c:pt>
                <c:pt idx="1">
                  <c:v>FEBRERO </c:v>
                </c:pt>
                <c:pt idx="2">
                  <c:v>MARZO </c:v>
                </c:pt>
                <c:pt idx="3">
                  <c:v>ABRIL </c:v>
                </c:pt>
                <c:pt idx="4">
                  <c:v>MAYO 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Hoja1!$D$110:$L$110</c:f>
              <c:numCache>
                <c:formatCode>General</c:formatCode>
                <c:ptCount val="9"/>
                <c:pt idx="0">
                  <c:v>31.9</c:v>
                </c:pt>
                <c:pt idx="1">
                  <c:v>33.9</c:v>
                </c:pt>
                <c:pt idx="2">
                  <c:v>37.4</c:v>
                </c:pt>
                <c:pt idx="3">
                  <c:v>38.299999999999997</c:v>
                </c:pt>
                <c:pt idx="4">
                  <c:v>42.2</c:v>
                </c:pt>
                <c:pt idx="5">
                  <c:v>47.9</c:v>
                </c:pt>
                <c:pt idx="6">
                  <c:v>45.1</c:v>
                </c:pt>
                <c:pt idx="7">
                  <c:v>42.1</c:v>
                </c:pt>
                <c:pt idx="8">
                  <c:v>45.5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Hoja1!$C$111</c:f>
              <c:strCache>
                <c:ptCount val="1"/>
                <c:pt idx="0">
                  <c:v>  El dinero extra lo pondría en un Plazo Fijo 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200"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Hoja1!$D$107:$L$107</c:f>
              <c:strCache>
                <c:ptCount val="9"/>
                <c:pt idx="0">
                  <c:v>ENERO </c:v>
                </c:pt>
                <c:pt idx="1">
                  <c:v>FEBRERO </c:v>
                </c:pt>
                <c:pt idx="2">
                  <c:v>MARZO </c:v>
                </c:pt>
                <c:pt idx="3">
                  <c:v>ABRIL </c:v>
                </c:pt>
                <c:pt idx="4">
                  <c:v>MAYO 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Hoja1!$D$111:$L$111</c:f>
              <c:numCache>
                <c:formatCode>General</c:formatCode>
                <c:ptCount val="9"/>
                <c:pt idx="0">
                  <c:v>12.1</c:v>
                </c:pt>
                <c:pt idx="1">
                  <c:v>21.9</c:v>
                </c:pt>
                <c:pt idx="2">
                  <c:v>15</c:v>
                </c:pt>
                <c:pt idx="3">
                  <c:v>22.1</c:v>
                </c:pt>
                <c:pt idx="4">
                  <c:v>23.8</c:v>
                </c:pt>
                <c:pt idx="5">
                  <c:v>20.399999999999999</c:v>
                </c:pt>
                <c:pt idx="6">
                  <c:v>18.7</c:v>
                </c:pt>
                <c:pt idx="7">
                  <c:v>15.9</c:v>
                </c:pt>
                <c:pt idx="8">
                  <c:v>16.8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787264"/>
        <c:axId val="97809536"/>
      </c:lineChart>
      <c:catAx>
        <c:axId val="97787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AR"/>
          </a:p>
        </c:txPr>
        <c:crossAx val="97809536"/>
        <c:crosses val="autoZero"/>
        <c:auto val="1"/>
        <c:lblAlgn val="ctr"/>
        <c:lblOffset val="100"/>
        <c:noMultiLvlLbl val="0"/>
      </c:catAx>
      <c:valAx>
        <c:axId val="97809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AR"/>
          </a:p>
        </c:txPr>
        <c:crossAx val="97787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sz="1000"/>
          </a:pPr>
          <a:endParaRPr lang="es-A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400"/>
      </a:pPr>
      <a:endParaRPr lang="es-AR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s-AR"/>
              <a:t> 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Hoja1!$C$119</c:f>
              <c:strCache>
                <c:ptCount val="1"/>
                <c:pt idx="0">
                  <c:v>  Piensa tomar algún préstamo/crédito personal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Hoja1!$D$118:$L$118</c:f>
              <c:strCache>
                <c:ptCount val="9"/>
                <c:pt idx="0">
                  <c:v>ENERO </c:v>
                </c:pt>
                <c:pt idx="1">
                  <c:v>FEBRERO </c:v>
                </c:pt>
                <c:pt idx="2">
                  <c:v>MARZO </c:v>
                </c:pt>
                <c:pt idx="3">
                  <c:v>ABRIL </c:v>
                </c:pt>
                <c:pt idx="4">
                  <c:v>MAYO 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Hoja1!$D$119:$L$119</c:f>
              <c:numCache>
                <c:formatCode>General</c:formatCode>
                <c:ptCount val="9"/>
                <c:pt idx="0">
                  <c:v>4.9000000000000004</c:v>
                </c:pt>
                <c:pt idx="1">
                  <c:v>4.0999999999999996</c:v>
                </c:pt>
                <c:pt idx="2">
                  <c:v>5.2</c:v>
                </c:pt>
                <c:pt idx="3">
                  <c:v>2.1</c:v>
                </c:pt>
                <c:pt idx="4">
                  <c:v>2.5</c:v>
                </c:pt>
                <c:pt idx="5">
                  <c:v>6.3</c:v>
                </c:pt>
                <c:pt idx="6">
                  <c:v>4.8</c:v>
                </c:pt>
                <c:pt idx="7">
                  <c:v>5.3</c:v>
                </c:pt>
                <c:pt idx="8">
                  <c:v>4.8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Hoja1!$C$120</c:f>
              <c:strCache>
                <c:ptCount val="1"/>
                <c:pt idx="0">
                  <c:v> Piensa comprar algún electrodoméstico para su hogar 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6.0296006996373623E-3"/>
                  <c:y val="3.490783232806105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1656026823230467E-2"/>
                  <c:y val="-1.04723496984183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Hoja1!$D$118:$L$118</c:f>
              <c:strCache>
                <c:ptCount val="9"/>
                <c:pt idx="0">
                  <c:v>ENERO </c:v>
                </c:pt>
                <c:pt idx="1">
                  <c:v>FEBRERO </c:v>
                </c:pt>
                <c:pt idx="2">
                  <c:v>MARZO </c:v>
                </c:pt>
                <c:pt idx="3">
                  <c:v>ABRIL </c:v>
                </c:pt>
                <c:pt idx="4">
                  <c:v>MAYO 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Hoja1!$D$120:$L$120</c:f>
              <c:numCache>
                <c:formatCode>General</c:formatCode>
                <c:ptCount val="9"/>
                <c:pt idx="0">
                  <c:v>26.2</c:v>
                </c:pt>
                <c:pt idx="1">
                  <c:v>25.8</c:v>
                </c:pt>
                <c:pt idx="2">
                  <c:v>11.5</c:v>
                </c:pt>
                <c:pt idx="3">
                  <c:v>15.2</c:v>
                </c:pt>
                <c:pt idx="4">
                  <c:v>12.8</c:v>
                </c:pt>
                <c:pt idx="5">
                  <c:v>16.899999999999999</c:v>
                </c:pt>
                <c:pt idx="6">
                  <c:v>18.2</c:v>
                </c:pt>
                <c:pt idx="7">
                  <c:v>24.8</c:v>
                </c:pt>
                <c:pt idx="8">
                  <c:v>19.2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Hoja1!$C$121</c:f>
              <c:strCache>
                <c:ptCount val="1"/>
                <c:pt idx="0">
                  <c:v>  Piensa realizar refacciones o ampliaciones en su vivienda  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3.617831636940625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0148596974505209E-3"/>
                  <c:y val="-1.39631329312244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055200894107682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2208035764307233E-2"/>
                  <c:y val="-6.98156646561221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713373727705468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3.7685746218131512E-2"/>
                  <c:y val="3.490783232806105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7.5371492436264124E-3"/>
                  <c:y val="1.74539161640305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Hoja1!$D$118:$L$118</c:f>
              <c:strCache>
                <c:ptCount val="9"/>
                <c:pt idx="0">
                  <c:v>ENERO </c:v>
                </c:pt>
                <c:pt idx="1">
                  <c:v>FEBRERO </c:v>
                </c:pt>
                <c:pt idx="2">
                  <c:v>MARZO </c:v>
                </c:pt>
                <c:pt idx="3">
                  <c:v>ABRIL </c:v>
                </c:pt>
                <c:pt idx="4">
                  <c:v>MAYO 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Hoja1!$D$121:$L$121</c:f>
              <c:numCache>
                <c:formatCode>General</c:formatCode>
                <c:ptCount val="9"/>
                <c:pt idx="0">
                  <c:v>19.5</c:v>
                </c:pt>
                <c:pt idx="1">
                  <c:v>25.3</c:v>
                </c:pt>
                <c:pt idx="2">
                  <c:v>14.5</c:v>
                </c:pt>
                <c:pt idx="3">
                  <c:v>16.5</c:v>
                </c:pt>
                <c:pt idx="4">
                  <c:v>10.199999999999999</c:v>
                </c:pt>
                <c:pt idx="5">
                  <c:v>19.600000000000001</c:v>
                </c:pt>
                <c:pt idx="6">
                  <c:v>17.600000000000001</c:v>
                </c:pt>
                <c:pt idx="7">
                  <c:v>19.7</c:v>
                </c:pt>
                <c:pt idx="8">
                  <c:v>16.7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Hoja1!$C$122</c:f>
              <c:strCache>
                <c:ptCount val="1"/>
                <c:pt idx="0">
                  <c:v>  Piensa comprar un auto  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Hoja1!$D$118:$L$118</c:f>
              <c:strCache>
                <c:ptCount val="9"/>
                <c:pt idx="0">
                  <c:v>ENERO </c:v>
                </c:pt>
                <c:pt idx="1">
                  <c:v>FEBRERO </c:v>
                </c:pt>
                <c:pt idx="2">
                  <c:v>MARZO </c:v>
                </c:pt>
                <c:pt idx="3">
                  <c:v>ABRIL </c:v>
                </c:pt>
                <c:pt idx="4">
                  <c:v>MAYO 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Hoja1!$D$122:$L$122</c:f>
              <c:numCache>
                <c:formatCode>General</c:formatCode>
                <c:ptCount val="9"/>
                <c:pt idx="0">
                  <c:v>6</c:v>
                </c:pt>
                <c:pt idx="1">
                  <c:v>2.4</c:v>
                </c:pt>
                <c:pt idx="2">
                  <c:v>5.2</c:v>
                </c:pt>
                <c:pt idx="3">
                  <c:v>3.5</c:v>
                </c:pt>
                <c:pt idx="4">
                  <c:v>3.6</c:v>
                </c:pt>
                <c:pt idx="5">
                  <c:v>5.3</c:v>
                </c:pt>
                <c:pt idx="6">
                  <c:v>4.4000000000000004</c:v>
                </c:pt>
                <c:pt idx="7">
                  <c:v>5.3</c:v>
                </c:pt>
                <c:pt idx="8">
                  <c:v>3.2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Hoja1!$C$123</c:f>
              <c:strCache>
                <c:ptCount val="1"/>
                <c:pt idx="0">
                  <c:v> Piensa tomar un crédito hipotecario o comprar una vivienda  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1.2059438789802084E-2"/>
                  <c:y val="6.98156646561221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Hoja1!$D$118:$L$118</c:f>
              <c:strCache>
                <c:ptCount val="9"/>
                <c:pt idx="0">
                  <c:v>ENERO </c:v>
                </c:pt>
                <c:pt idx="1">
                  <c:v>FEBRERO </c:v>
                </c:pt>
                <c:pt idx="2">
                  <c:v>MARZO </c:v>
                </c:pt>
                <c:pt idx="3">
                  <c:v>ABRIL </c:v>
                </c:pt>
                <c:pt idx="4">
                  <c:v>MAYO 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Hoja1!$D$123:$L$123</c:f>
              <c:numCache>
                <c:formatCode>General</c:formatCode>
                <c:ptCount val="9"/>
                <c:pt idx="0">
                  <c:v>1.4</c:v>
                </c:pt>
                <c:pt idx="1">
                  <c:v>1.7</c:v>
                </c:pt>
                <c:pt idx="2">
                  <c:v>7.2</c:v>
                </c:pt>
                <c:pt idx="3">
                  <c:v>2.6</c:v>
                </c:pt>
                <c:pt idx="4">
                  <c:v>1.6</c:v>
                </c:pt>
                <c:pt idx="5">
                  <c:v>2.9</c:v>
                </c:pt>
                <c:pt idx="6">
                  <c:v>2.8</c:v>
                </c:pt>
                <c:pt idx="7">
                  <c:v>2.9</c:v>
                </c:pt>
                <c:pt idx="8">
                  <c:v>3.3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Hoja1!$C$124</c:f>
              <c:strCache>
                <c:ptCount val="1"/>
                <c:pt idx="0">
                  <c:v>  Piensa irse de vacaciones  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Hoja1!$D$118:$L$118</c:f>
              <c:strCache>
                <c:ptCount val="9"/>
                <c:pt idx="0">
                  <c:v>ENERO </c:v>
                </c:pt>
                <c:pt idx="1">
                  <c:v>FEBRERO </c:v>
                </c:pt>
                <c:pt idx="2">
                  <c:v>MARZO </c:v>
                </c:pt>
                <c:pt idx="3">
                  <c:v>ABRIL </c:v>
                </c:pt>
                <c:pt idx="4">
                  <c:v>MAYO 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Hoja1!$D$124:$L$124</c:f>
              <c:numCache>
                <c:formatCode>General</c:formatCode>
                <c:ptCount val="9"/>
                <c:pt idx="0">
                  <c:v>34.799999999999997</c:v>
                </c:pt>
                <c:pt idx="1">
                  <c:v>16.8</c:v>
                </c:pt>
                <c:pt idx="2">
                  <c:v>27.5</c:v>
                </c:pt>
                <c:pt idx="3">
                  <c:v>23.1</c:v>
                </c:pt>
                <c:pt idx="4">
                  <c:v>21.7</c:v>
                </c:pt>
                <c:pt idx="5">
                  <c:v>35</c:v>
                </c:pt>
                <c:pt idx="6">
                  <c:v>30.4</c:v>
                </c:pt>
                <c:pt idx="7">
                  <c:v>42.1</c:v>
                </c:pt>
                <c:pt idx="8">
                  <c:v>37.700000000000003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7617024"/>
        <c:axId val="77618560"/>
      </c:lineChart>
      <c:catAx>
        <c:axId val="77617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AR"/>
          </a:p>
        </c:txPr>
        <c:crossAx val="77618560"/>
        <c:crosses val="autoZero"/>
        <c:auto val="1"/>
        <c:lblAlgn val="ctr"/>
        <c:lblOffset val="100"/>
        <c:noMultiLvlLbl val="0"/>
      </c:catAx>
      <c:valAx>
        <c:axId val="77618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AR"/>
          </a:p>
        </c:txPr>
        <c:crossAx val="77617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2324238427449173E-2"/>
          <c:y val="0.75382556858536975"/>
          <c:w val="0.95767576157255085"/>
          <c:h val="0.22522973201779364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s-A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100"/>
      </a:pPr>
      <a:endParaRPr lang="es-AR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marker>
            <c:symbol val="none"/>
          </c:marker>
          <c:dLbls>
            <c:txPr>
              <a:bodyPr rot="0" vert="horz"/>
              <a:lstStyle/>
              <a:p>
                <a:pPr>
                  <a:defRPr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Hoja1!$D$134:$L$134</c:f>
              <c:strCache>
                <c:ptCount val="9"/>
                <c:pt idx="0">
                  <c:v>ENERO </c:v>
                </c:pt>
                <c:pt idx="1">
                  <c:v>FEBRERO </c:v>
                </c:pt>
                <c:pt idx="2">
                  <c:v>MARZO </c:v>
                </c:pt>
                <c:pt idx="3">
                  <c:v>ABRIL </c:v>
                </c:pt>
                <c:pt idx="4">
                  <c:v>MAYO 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Hoja1!$D$135:$L$135</c:f>
              <c:numCache>
                <c:formatCode>General</c:formatCode>
                <c:ptCount val="9"/>
                <c:pt idx="0">
                  <c:v>48</c:v>
                </c:pt>
                <c:pt idx="1">
                  <c:v>53</c:v>
                </c:pt>
                <c:pt idx="2">
                  <c:v>60.7</c:v>
                </c:pt>
                <c:pt idx="3">
                  <c:v>62.9</c:v>
                </c:pt>
                <c:pt idx="4">
                  <c:v>69.400000000000006</c:v>
                </c:pt>
                <c:pt idx="5">
                  <c:v>55.3</c:v>
                </c:pt>
                <c:pt idx="6">
                  <c:v>54.1</c:v>
                </c:pt>
                <c:pt idx="7">
                  <c:v>60</c:v>
                </c:pt>
                <c:pt idx="8">
                  <c:v>64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8111488"/>
        <c:axId val="98113024"/>
      </c:lineChart>
      <c:catAx>
        <c:axId val="98111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es-AR"/>
          </a:p>
        </c:txPr>
        <c:crossAx val="98113024"/>
        <c:crosses val="autoZero"/>
        <c:auto val="1"/>
        <c:lblAlgn val="ctr"/>
        <c:lblOffset val="100"/>
        <c:noMultiLvlLbl val="0"/>
      </c:catAx>
      <c:valAx>
        <c:axId val="9811302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es-AR"/>
          </a:p>
        </c:txPr>
        <c:crossAx val="981114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es-AR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Hoja1!$C$152</c:f>
              <c:strCache>
                <c:ptCount val="1"/>
                <c:pt idx="0">
                  <c:v>Trabajo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Hoja1!$D$151:$L$151</c:f>
              <c:strCache>
                <c:ptCount val="9"/>
                <c:pt idx="0">
                  <c:v>ENERO </c:v>
                </c:pt>
                <c:pt idx="1">
                  <c:v>FEBRERO </c:v>
                </c:pt>
                <c:pt idx="2">
                  <c:v>MARZO </c:v>
                </c:pt>
                <c:pt idx="3">
                  <c:v>ABRIL </c:v>
                </c:pt>
                <c:pt idx="4">
                  <c:v>MAYO 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Hoja1!$D$152:$L$152</c:f>
              <c:numCache>
                <c:formatCode>General</c:formatCode>
                <c:ptCount val="9"/>
                <c:pt idx="0">
                  <c:v>52.7</c:v>
                </c:pt>
                <c:pt idx="1">
                  <c:v>53.4</c:v>
                </c:pt>
                <c:pt idx="2">
                  <c:v>47.9</c:v>
                </c:pt>
                <c:pt idx="3">
                  <c:v>50.5</c:v>
                </c:pt>
                <c:pt idx="4">
                  <c:v>50.5</c:v>
                </c:pt>
                <c:pt idx="5">
                  <c:v>56.7</c:v>
                </c:pt>
                <c:pt idx="6">
                  <c:v>47.9</c:v>
                </c:pt>
                <c:pt idx="7">
                  <c:v>53.4</c:v>
                </c:pt>
                <c:pt idx="8">
                  <c:v>46.2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Hoja1!$C$153</c:f>
              <c:strCache>
                <c:ptCount val="1"/>
                <c:pt idx="0">
                  <c:v>Ingresos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Hoja1!$D$151:$L$151</c:f>
              <c:strCache>
                <c:ptCount val="9"/>
                <c:pt idx="0">
                  <c:v>ENERO </c:v>
                </c:pt>
                <c:pt idx="1">
                  <c:v>FEBRERO </c:v>
                </c:pt>
                <c:pt idx="2">
                  <c:v>MARZO </c:v>
                </c:pt>
                <c:pt idx="3">
                  <c:v>ABRIL </c:v>
                </c:pt>
                <c:pt idx="4">
                  <c:v>MAYO 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Hoja1!$D$153:$L$153</c:f>
              <c:numCache>
                <c:formatCode>General</c:formatCode>
                <c:ptCount val="9"/>
                <c:pt idx="0">
                  <c:v>35.200000000000003</c:v>
                </c:pt>
                <c:pt idx="1">
                  <c:v>29.8</c:v>
                </c:pt>
                <c:pt idx="2">
                  <c:v>31.5</c:v>
                </c:pt>
                <c:pt idx="3">
                  <c:v>36.1</c:v>
                </c:pt>
                <c:pt idx="4">
                  <c:v>31.1</c:v>
                </c:pt>
                <c:pt idx="5">
                  <c:v>31.5</c:v>
                </c:pt>
                <c:pt idx="6">
                  <c:v>28.5</c:v>
                </c:pt>
                <c:pt idx="7">
                  <c:v>26.9</c:v>
                </c:pt>
                <c:pt idx="8">
                  <c:v>27.8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7723136"/>
        <c:axId val="77724672"/>
      </c:lineChart>
      <c:catAx>
        <c:axId val="77723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AR"/>
          </a:p>
        </c:txPr>
        <c:crossAx val="77724672"/>
        <c:crosses val="autoZero"/>
        <c:auto val="1"/>
        <c:lblAlgn val="ctr"/>
        <c:lblOffset val="100"/>
        <c:noMultiLvlLbl val="0"/>
      </c:catAx>
      <c:valAx>
        <c:axId val="77724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AR"/>
          </a:p>
        </c:txPr>
        <c:crossAx val="77723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s-A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400"/>
      </a:pPr>
      <a:endParaRPr lang="es-A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803149606299209E-2"/>
          <c:y val="9.3009259259259264E-2"/>
          <c:w val="0.93244510061242347"/>
          <c:h val="0.72088764946048411"/>
        </c:manualLayout>
      </c:layout>
      <c:lineChart>
        <c:grouping val="standard"/>
        <c:varyColors val="0"/>
        <c:ser>
          <c:idx val="0"/>
          <c:order val="0"/>
          <c:marker>
            <c:symbol val="none"/>
          </c:marker>
          <c:dLbls>
            <c:txPr>
              <a:bodyPr rot="0" vert="horz"/>
              <a:lstStyle/>
              <a:p>
                <a:pPr>
                  <a:defRPr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Hoja1!$D$169:$L$169</c:f>
              <c:strCache>
                <c:ptCount val="9"/>
                <c:pt idx="0">
                  <c:v>ENERO </c:v>
                </c:pt>
                <c:pt idx="1">
                  <c:v>FEBRERO </c:v>
                </c:pt>
                <c:pt idx="2">
                  <c:v>MARZO </c:v>
                </c:pt>
                <c:pt idx="3">
                  <c:v>ABRIL </c:v>
                </c:pt>
                <c:pt idx="4">
                  <c:v>MAYO 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Hoja1!$D$170:$L$170</c:f>
              <c:numCache>
                <c:formatCode>General</c:formatCode>
                <c:ptCount val="9"/>
                <c:pt idx="0">
                  <c:v>56.8</c:v>
                </c:pt>
                <c:pt idx="1">
                  <c:v>53.5</c:v>
                </c:pt>
                <c:pt idx="2">
                  <c:v>66.599999999999994</c:v>
                </c:pt>
                <c:pt idx="3">
                  <c:v>51.9</c:v>
                </c:pt>
                <c:pt idx="4">
                  <c:v>61.7</c:v>
                </c:pt>
                <c:pt idx="5">
                  <c:v>67.5</c:v>
                </c:pt>
                <c:pt idx="6">
                  <c:v>58</c:v>
                </c:pt>
                <c:pt idx="7">
                  <c:v>62.6</c:v>
                </c:pt>
                <c:pt idx="8">
                  <c:v>67.8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8243200"/>
        <c:axId val="108257280"/>
      </c:lineChart>
      <c:catAx>
        <c:axId val="108243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es-AR"/>
          </a:p>
        </c:txPr>
        <c:crossAx val="108257280"/>
        <c:crosses val="autoZero"/>
        <c:auto val="1"/>
        <c:lblAlgn val="ctr"/>
        <c:lblOffset val="100"/>
        <c:noMultiLvlLbl val="0"/>
      </c:catAx>
      <c:valAx>
        <c:axId val="10825728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es-AR"/>
          </a:p>
        </c:txPr>
        <c:crossAx val="1082432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100"/>
      </a:pPr>
      <a:endParaRPr lang="es-AR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Hoja2!$K$315</c:f>
              <c:strCache>
                <c:ptCount val="1"/>
                <c:pt idx="0">
                  <c:v>instituciones democraticas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Hoja2!$L$314:$T$314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Hoja2!$L$315:$T$315</c:f>
              <c:numCache>
                <c:formatCode>General</c:formatCode>
                <c:ptCount val="9"/>
                <c:pt idx="0">
                  <c:v>54.8</c:v>
                </c:pt>
                <c:pt idx="1">
                  <c:v>55.9</c:v>
                </c:pt>
                <c:pt idx="2">
                  <c:v>61.8</c:v>
                </c:pt>
                <c:pt idx="3">
                  <c:v>65.2</c:v>
                </c:pt>
                <c:pt idx="4">
                  <c:v>56.2</c:v>
                </c:pt>
                <c:pt idx="5">
                  <c:v>51.2</c:v>
                </c:pt>
                <c:pt idx="6">
                  <c:v>54.5</c:v>
                </c:pt>
                <c:pt idx="7">
                  <c:v>56</c:v>
                </c:pt>
                <c:pt idx="8">
                  <c:v>51.9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Hoja2!$K$316</c:f>
              <c:strCache>
                <c:ptCount val="1"/>
                <c:pt idx="0">
                  <c:v>un lider fuerte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Hoja2!$L$314:$T$314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Hoja2!$L$316:$T$316</c:f>
              <c:numCache>
                <c:formatCode>General</c:formatCode>
                <c:ptCount val="9"/>
                <c:pt idx="0">
                  <c:v>41.2</c:v>
                </c:pt>
                <c:pt idx="1">
                  <c:v>41.3</c:v>
                </c:pt>
                <c:pt idx="2">
                  <c:v>33.799999999999997</c:v>
                </c:pt>
                <c:pt idx="3">
                  <c:v>32.200000000000003</c:v>
                </c:pt>
                <c:pt idx="4">
                  <c:v>41.2</c:v>
                </c:pt>
                <c:pt idx="5">
                  <c:v>46.3</c:v>
                </c:pt>
                <c:pt idx="6">
                  <c:v>41.7</c:v>
                </c:pt>
                <c:pt idx="7">
                  <c:v>40.5</c:v>
                </c:pt>
                <c:pt idx="8">
                  <c:v>44.5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8518016"/>
        <c:axId val="109842816"/>
      </c:lineChart>
      <c:catAx>
        <c:axId val="108518016"/>
        <c:scaling>
          <c:orientation val="minMax"/>
        </c:scaling>
        <c:delete val="0"/>
        <c:axPos val="b"/>
        <c:majorTickMark val="out"/>
        <c:minorTickMark val="none"/>
        <c:tickLblPos val="nextTo"/>
        <c:crossAx val="109842816"/>
        <c:crosses val="autoZero"/>
        <c:auto val="1"/>
        <c:lblAlgn val="ctr"/>
        <c:lblOffset val="100"/>
        <c:noMultiLvlLbl val="0"/>
      </c:catAx>
      <c:valAx>
        <c:axId val="1098428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8518016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s-AR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Hoja2!$K$342</c:f>
              <c:strCache>
                <c:ptCount val="1"/>
                <c:pt idx="0">
                  <c:v>Democracia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Hoja2!$L$341:$T$341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Hoja2!$L$342:$T$342</c:f>
              <c:numCache>
                <c:formatCode>General</c:formatCode>
                <c:ptCount val="9"/>
                <c:pt idx="0">
                  <c:v>64.2</c:v>
                </c:pt>
                <c:pt idx="1">
                  <c:v>71.900000000000006</c:v>
                </c:pt>
                <c:pt idx="2">
                  <c:v>60.7</c:v>
                </c:pt>
                <c:pt idx="3">
                  <c:v>68.3</c:v>
                </c:pt>
                <c:pt idx="4">
                  <c:v>60.1</c:v>
                </c:pt>
                <c:pt idx="5">
                  <c:v>52.3</c:v>
                </c:pt>
                <c:pt idx="6">
                  <c:v>54.5</c:v>
                </c:pt>
                <c:pt idx="7">
                  <c:v>56</c:v>
                </c:pt>
                <c:pt idx="8">
                  <c:v>55.4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Hoja2!$K$343</c:f>
              <c:strCache>
                <c:ptCount val="1"/>
                <c:pt idx="0">
                  <c:v>Orden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Hoja2!$L$341:$T$341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Hoja2!$L$343:$T$343</c:f>
              <c:numCache>
                <c:formatCode>General</c:formatCode>
                <c:ptCount val="9"/>
                <c:pt idx="0">
                  <c:v>32.1</c:v>
                </c:pt>
                <c:pt idx="1">
                  <c:v>26.2</c:v>
                </c:pt>
                <c:pt idx="2">
                  <c:v>33.1</c:v>
                </c:pt>
                <c:pt idx="3">
                  <c:v>25.9</c:v>
                </c:pt>
                <c:pt idx="4">
                  <c:v>36</c:v>
                </c:pt>
                <c:pt idx="5">
                  <c:v>42.3</c:v>
                </c:pt>
                <c:pt idx="6">
                  <c:v>41.7</c:v>
                </c:pt>
                <c:pt idx="7">
                  <c:v>40.5</c:v>
                </c:pt>
                <c:pt idx="8">
                  <c:v>42.5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0026112"/>
        <c:axId val="110027904"/>
      </c:lineChart>
      <c:catAx>
        <c:axId val="110026112"/>
        <c:scaling>
          <c:orientation val="minMax"/>
        </c:scaling>
        <c:delete val="0"/>
        <c:axPos val="b"/>
        <c:majorTickMark val="out"/>
        <c:minorTickMark val="none"/>
        <c:tickLblPos val="nextTo"/>
        <c:crossAx val="110027904"/>
        <c:crosses val="autoZero"/>
        <c:auto val="1"/>
        <c:lblAlgn val="ctr"/>
        <c:lblOffset val="100"/>
        <c:noMultiLvlLbl val="0"/>
      </c:catAx>
      <c:valAx>
        <c:axId val="1100279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002611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s-AR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Hoja2!$K$366</c:f>
              <c:strCache>
                <c:ptCount val="1"/>
                <c:pt idx="0">
                  <c:v>El estado debe intervenir en casi todos los sectores de la economía</c:v>
                </c:pt>
              </c:strCache>
            </c:strRef>
          </c:tx>
          <c:marker>
            <c:symbol val="none"/>
          </c:marker>
          <c:dLbls>
            <c:dLbl>
              <c:idx val="4"/>
              <c:layout>
                <c:manualLayout>
                  <c:x val="0"/>
                  <c:y val="-4.24376210667445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Hoja2!$L$365:$Q$365</c:f>
              <c:strCache>
                <c:ptCount val="6"/>
                <c:pt idx="0">
                  <c:v>ABRIL</c:v>
                </c:pt>
                <c:pt idx="1">
                  <c:v>MAYO</c:v>
                </c:pt>
                <c:pt idx="2">
                  <c:v>JUNIO</c:v>
                </c:pt>
                <c:pt idx="3">
                  <c:v>JULIO</c:v>
                </c:pt>
                <c:pt idx="4">
                  <c:v>AGOSTO</c:v>
                </c:pt>
                <c:pt idx="5">
                  <c:v>SEPTIEMBRE</c:v>
                </c:pt>
              </c:strCache>
            </c:strRef>
          </c:cat>
          <c:val>
            <c:numRef>
              <c:f>Hoja2!$L$366:$Q$366</c:f>
              <c:numCache>
                <c:formatCode>General</c:formatCode>
                <c:ptCount val="6"/>
                <c:pt idx="0">
                  <c:v>52.7</c:v>
                </c:pt>
                <c:pt idx="1">
                  <c:v>62.8</c:v>
                </c:pt>
                <c:pt idx="2">
                  <c:v>51.8</c:v>
                </c:pt>
                <c:pt idx="3">
                  <c:v>58.6</c:v>
                </c:pt>
                <c:pt idx="4">
                  <c:v>45.4</c:v>
                </c:pt>
                <c:pt idx="5">
                  <c:v>50.7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Hoja2!$K$367</c:f>
              <c:strCache>
                <c:ptCount val="1"/>
                <c:pt idx="0">
                  <c:v>El estado debe intervenir solo en algunos sectores específicos de la economía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Hoja2!$L$365:$Q$365</c:f>
              <c:strCache>
                <c:ptCount val="6"/>
                <c:pt idx="0">
                  <c:v>ABRIL</c:v>
                </c:pt>
                <c:pt idx="1">
                  <c:v>MAYO</c:v>
                </c:pt>
                <c:pt idx="2">
                  <c:v>JUNIO</c:v>
                </c:pt>
                <c:pt idx="3">
                  <c:v>JULIO</c:v>
                </c:pt>
                <c:pt idx="4">
                  <c:v>AGOSTO</c:v>
                </c:pt>
                <c:pt idx="5">
                  <c:v>SEPTIEMBRE</c:v>
                </c:pt>
              </c:strCache>
            </c:strRef>
          </c:cat>
          <c:val>
            <c:numRef>
              <c:f>Hoja2!$L$367:$Q$367</c:f>
              <c:numCache>
                <c:formatCode>General</c:formatCode>
                <c:ptCount val="6"/>
                <c:pt idx="0">
                  <c:v>36.4</c:v>
                </c:pt>
                <c:pt idx="1">
                  <c:v>30</c:v>
                </c:pt>
                <c:pt idx="2">
                  <c:v>34.799999999999997</c:v>
                </c:pt>
                <c:pt idx="3">
                  <c:v>33.9</c:v>
                </c:pt>
                <c:pt idx="4">
                  <c:v>41.2</c:v>
                </c:pt>
                <c:pt idx="5">
                  <c:v>43.4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Hoja2!$K$368</c:f>
              <c:strCache>
                <c:ptCount val="1"/>
                <c:pt idx="0">
                  <c:v>El estado no debe intervenir en la economía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Hoja2!$L$365:$Q$365</c:f>
              <c:strCache>
                <c:ptCount val="6"/>
                <c:pt idx="0">
                  <c:v>ABRIL</c:v>
                </c:pt>
                <c:pt idx="1">
                  <c:v>MAYO</c:v>
                </c:pt>
                <c:pt idx="2">
                  <c:v>JUNIO</c:v>
                </c:pt>
                <c:pt idx="3">
                  <c:v>JULIO</c:v>
                </c:pt>
                <c:pt idx="4">
                  <c:v>AGOSTO</c:v>
                </c:pt>
                <c:pt idx="5">
                  <c:v>SEPTIEMBRE</c:v>
                </c:pt>
              </c:strCache>
            </c:strRef>
          </c:cat>
          <c:val>
            <c:numRef>
              <c:f>Hoja2!$L$368:$Q$368</c:f>
              <c:numCache>
                <c:formatCode>General</c:formatCode>
                <c:ptCount val="6"/>
                <c:pt idx="0">
                  <c:v>8.5</c:v>
                </c:pt>
                <c:pt idx="1">
                  <c:v>5</c:v>
                </c:pt>
                <c:pt idx="2">
                  <c:v>11</c:v>
                </c:pt>
                <c:pt idx="3">
                  <c:v>5.0999999999999996</c:v>
                </c:pt>
                <c:pt idx="4">
                  <c:v>10.1</c:v>
                </c:pt>
                <c:pt idx="5">
                  <c:v>3.7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0474752"/>
        <c:axId val="110476288"/>
      </c:lineChart>
      <c:catAx>
        <c:axId val="110474752"/>
        <c:scaling>
          <c:orientation val="minMax"/>
        </c:scaling>
        <c:delete val="0"/>
        <c:axPos val="b"/>
        <c:majorTickMark val="out"/>
        <c:minorTickMark val="none"/>
        <c:tickLblPos val="nextTo"/>
        <c:crossAx val="110476288"/>
        <c:crosses val="autoZero"/>
        <c:auto val="1"/>
        <c:lblAlgn val="ctr"/>
        <c:lblOffset val="100"/>
        <c:noMultiLvlLbl val="0"/>
      </c:catAx>
      <c:valAx>
        <c:axId val="1104762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047475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s-AR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Hoja1!$B$414:$B$419</c:f>
              <c:strCache>
                <c:ptCount val="6"/>
                <c:pt idx="0">
                  <c:v>Axel Kicilof</c:v>
                </c:pt>
                <c:pt idx="1">
                  <c:v>Jorge Capitanich</c:v>
                </c:pt>
                <c:pt idx="2">
                  <c:v>Julián Alvarez</c:v>
                </c:pt>
                <c:pt idx="3">
                  <c:v>Julián Dominguez</c:v>
                </c:pt>
                <c:pt idx="4">
                  <c:v>Augusto Costa</c:v>
                </c:pt>
                <c:pt idx="5">
                  <c:v>Ns/Nc</c:v>
                </c:pt>
              </c:strCache>
            </c:strRef>
          </c:cat>
          <c:val>
            <c:numRef>
              <c:f>Hoja1!$C$414:$C$419</c:f>
              <c:numCache>
                <c:formatCode>General</c:formatCode>
                <c:ptCount val="6"/>
                <c:pt idx="0">
                  <c:v>54.5</c:v>
                </c:pt>
                <c:pt idx="1">
                  <c:v>7.5</c:v>
                </c:pt>
                <c:pt idx="2">
                  <c:v>3</c:v>
                </c:pt>
                <c:pt idx="3">
                  <c:v>2</c:v>
                </c:pt>
                <c:pt idx="4">
                  <c:v>1.1000000000000001</c:v>
                </c:pt>
                <c:pt idx="5">
                  <c:v>31.8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0849024"/>
        <c:axId val="110854912"/>
      </c:barChart>
      <c:catAx>
        <c:axId val="110849024"/>
        <c:scaling>
          <c:orientation val="minMax"/>
        </c:scaling>
        <c:delete val="0"/>
        <c:axPos val="b"/>
        <c:majorTickMark val="out"/>
        <c:minorTickMark val="none"/>
        <c:tickLblPos val="nextTo"/>
        <c:crossAx val="110854912"/>
        <c:crosses val="autoZero"/>
        <c:auto val="1"/>
        <c:lblAlgn val="ctr"/>
        <c:lblOffset val="100"/>
        <c:noMultiLvlLbl val="0"/>
      </c:catAx>
      <c:valAx>
        <c:axId val="1108549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08490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es-AR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3"/>
              </a:solidFill>
            </c:spPr>
          </c:dPt>
          <c:dPt>
            <c:idx val="1"/>
            <c:bubble3D val="0"/>
            <c:spPr>
              <a:solidFill>
                <a:schemeClr val="accent1"/>
              </a:solidFill>
            </c:spPr>
          </c:dPt>
          <c:dPt>
            <c:idx val="2"/>
            <c:bubble3D val="0"/>
            <c:spPr>
              <a:solidFill>
                <a:schemeClr val="accent2"/>
              </a:solidFill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Hoja1!$B$452:$B$455</c:f>
              <c:strCache>
                <c:ptCount val="4"/>
                <c:pt idx="0">
                  <c:v>En general de acuerdo</c:v>
                </c:pt>
                <c:pt idx="1">
                  <c:v>De acuerdo en algunas cosas</c:v>
                </c:pt>
                <c:pt idx="2">
                  <c:v>En desacuerdo</c:v>
                </c:pt>
                <c:pt idx="3">
                  <c:v>Ns/Nc</c:v>
                </c:pt>
              </c:strCache>
            </c:strRef>
          </c:cat>
          <c:val>
            <c:numRef>
              <c:f>Hoja1!$C$452:$C$455</c:f>
              <c:numCache>
                <c:formatCode>General</c:formatCode>
                <c:ptCount val="4"/>
                <c:pt idx="0">
                  <c:v>6.9</c:v>
                </c:pt>
                <c:pt idx="1">
                  <c:v>21.9</c:v>
                </c:pt>
                <c:pt idx="2">
                  <c:v>57.5</c:v>
                </c:pt>
                <c:pt idx="3">
                  <c:v>13.7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200" baseline="0"/>
          </a:pPr>
          <a:endParaRPr lang="es-A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3"/>
              </a:solidFill>
            </c:spPr>
          </c:dPt>
          <c:dPt>
            <c:idx val="2"/>
            <c:bubble3D val="0"/>
            <c:spPr>
              <a:solidFill>
                <a:schemeClr val="accent4"/>
              </a:solidFill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Hoja1!$B$473:$B$475</c:f>
              <c:strCache>
                <c:ptCount val="3"/>
                <c:pt idx="0">
                  <c:v>Escuchó a Maximo</c:v>
                </c:pt>
                <c:pt idx="1">
                  <c:v>No lo escuchó</c:v>
                </c:pt>
                <c:pt idx="2">
                  <c:v>Ns/Nc</c:v>
                </c:pt>
              </c:strCache>
            </c:strRef>
          </c:cat>
          <c:val>
            <c:numRef>
              <c:f>Hoja1!$C$473:$C$475</c:f>
              <c:numCache>
                <c:formatCode>General</c:formatCode>
                <c:ptCount val="3"/>
                <c:pt idx="0">
                  <c:v>45.5</c:v>
                </c:pt>
                <c:pt idx="1">
                  <c:v>48.6</c:v>
                </c:pt>
                <c:pt idx="2">
                  <c:v>5.9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200" baseline="0"/>
          </a:pPr>
          <a:endParaRPr lang="es-A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3">
                  <a:lumMod val="50000"/>
                </a:schemeClr>
              </a:solidFill>
            </c:spPr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3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Hoja1!$B$511:$B$514</c:f>
              <c:strCache>
                <c:ptCount val="4"/>
                <c:pt idx="0">
                  <c:v>Kirchner</c:v>
                </c:pt>
                <c:pt idx="1">
                  <c:v>Alfonsín</c:v>
                </c:pt>
                <c:pt idx="2">
                  <c:v>Menem</c:v>
                </c:pt>
                <c:pt idx="3">
                  <c:v>Ns/Nc</c:v>
                </c:pt>
              </c:strCache>
            </c:strRef>
          </c:cat>
          <c:val>
            <c:numRef>
              <c:f>Hoja1!$C$511:$C$514</c:f>
              <c:numCache>
                <c:formatCode>General</c:formatCode>
                <c:ptCount val="4"/>
                <c:pt idx="0">
                  <c:v>36</c:v>
                </c:pt>
                <c:pt idx="1">
                  <c:v>31.7</c:v>
                </c:pt>
                <c:pt idx="2">
                  <c:v>4.5999999999999996</c:v>
                </c:pt>
                <c:pt idx="3">
                  <c:v>27.7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200" baseline="0"/>
          </a:pPr>
          <a:endParaRPr lang="es-A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Hoja1!$W$172</c:f>
              <c:strCache>
                <c:ptCount val="1"/>
                <c:pt idx="0">
                  <c:v>Cristina Kirchner</c:v>
                </c:pt>
              </c:strCache>
            </c:strRef>
          </c:tx>
          <c:marker>
            <c:symbol val="none"/>
          </c:marker>
          <c:dLbls>
            <c:dLbl>
              <c:idx val="3"/>
              <c:layout>
                <c:manualLayout>
                  <c:x val="0"/>
                  <c:y val="-1.4397493249049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Hoja1!$X$171:$AF$171</c:f>
              <c:strCache>
                <c:ptCount val="9"/>
                <c:pt idx="0">
                  <c:v>ENERO </c:v>
                </c:pt>
                <c:pt idx="1">
                  <c:v>FEBRERO </c:v>
                </c:pt>
                <c:pt idx="2">
                  <c:v>MARZO </c:v>
                </c:pt>
                <c:pt idx="3">
                  <c:v>ABRIL </c:v>
                </c:pt>
                <c:pt idx="4">
                  <c:v>MAYO 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Hoja1!$X$172:$AF$172</c:f>
              <c:numCache>
                <c:formatCode>General</c:formatCode>
                <c:ptCount val="9"/>
                <c:pt idx="0">
                  <c:v>16.600000000000001</c:v>
                </c:pt>
                <c:pt idx="1">
                  <c:v>23</c:v>
                </c:pt>
                <c:pt idx="2">
                  <c:v>22.9</c:v>
                </c:pt>
                <c:pt idx="3">
                  <c:v>19.7</c:v>
                </c:pt>
                <c:pt idx="4">
                  <c:v>19.8</c:v>
                </c:pt>
                <c:pt idx="5">
                  <c:v>22.4</c:v>
                </c:pt>
                <c:pt idx="6">
                  <c:v>23.7</c:v>
                </c:pt>
                <c:pt idx="7">
                  <c:v>23.1</c:v>
                </c:pt>
                <c:pt idx="8">
                  <c:v>17.7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Hoja1!$W$173</c:f>
              <c:strCache>
                <c:ptCount val="1"/>
                <c:pt idx="0">
                  <c:v>Daniel Scioli</c:v>
                </c:pt>
              </c:strCache>
            </c:strRef>
          </c:tx>
          <c:marker>
            <c:symbol val="none"/>
          </c:marker>
          <c:dLbls>
            <c:dLbl>
              <c:idx val="6"/>
              <c:layout>
                <c:manualLayout>
                  <c:x val="1.0606375684507927E-2"/>
                  <c:y val="-1.79968665613117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Hoja1!$X$171:$AF$171</c:f>
              <c:strCache>
                <c:ptCount val="9"/>
                <c:pt idx="0">
                  <c:v>ENERO </c:v>
                </c:pt>
                <c:pt idx="1">
                  <c:v>FEBRERO </c:v>
                </c:pt>
                <c:pt idx="2">
                  <c:v>MARZO </c:v>
                </c:pt>
                <c:pt idx="3">
                  <c:v>ABRIL </c:v>
                </c:pt>
                <c:pt idx="4">
                  <c:v>MAYO 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Hoja1!$X$173:$AF$173</c:f>
              <c:numCache>
                <c:formatCode>General</c:formatCode>
                <c:ptCount val="9"/>
                <c:pt idx="0">
                  <c:v>11.6</c:v>
                </c:pt>
                <c:pt idx="1">
                  <c:v>15.5</c:v>
                </c:pt>
                <c:pt idx="2">
                  <c:v>16.7</c:v>
                </c:pt>
                <c:pt idx="3">
                  <c:v>10.8</c:v>
                </c:pt>
                <c:pt idx="4">
                  <c:v>11.9</c:v>
                </c:pt>
                <c:pt idx="5">
                  <c:v>14.1</c:v>
                </c:pt>
                <c:pt idx="6">
                  <c:v>14.7</c:v>
                </c:pt>
                <c:pt idx="7">
                  <c:v>17.100000000000001</c:v>
                </c:pt>
                <c:pt idx="8">
                  <c:v>11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Hoja1!$W$174</c:f>
              <c:strCache>
                <c:ptCount val="1"/>
                <c:pt idx="0">
                  <c:v>Mauricio Macri</c:v>
                </c:pt>
              </c:strCache>
            </c:strRef>
          </c:tx>
          <c:marker>
            <c:symbol val="none"/>
          </c:marker>
          <c:dLbls>
            <c:dLbl>
              <c:idx val="2"/>
              <c:layout>
                <c:manualLayout>
                  <c:x val="-2.575834094809068E-2"/>
                  <c:y val="-7.1987466245247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2.15962398735741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5151965263582752E-3"/>
                  <c:y val="2.15962398735741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0606375684507927E-2"/>
                  <c:y val="3.299387421435453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Hoja1!$X$171:$AF$171</c:f>
              <c:strCache>
                <c:ptCount val="9"/>
                <c:pt idx="0">
                  <c:v>ENERO </c:v>
                </c:pt>
                <c:pt idx="1">
                  <c:v>FEBRERO </c:v>
                </c:pt>
                <c:pt idx="2">
                  <c:v>MARZO </c:v>
                </c:pt>
                <c:pt idx="3">
                  <c:v>ABRIL </c:v>
                </c:pt>
                <c:pt idx="4">
                  <c:v>MAYO 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Hoja1!$X$174:$AF$174</c:f>
              <c:numCache>
                <c:formatCode>General</c:formatCode>
                <c:ptCount val="9"/>
                <c:pt idx="0">
                  <c:v>18.100000000000001</c:v>
                </c:pt>
                <c:pt idx="1">
                  <c:v>12.7</c:v>
                </c:pt>
                <c:pt idx="2">
                  <c:v>17</c:v>
                </c:pt>
                <c:pt idx="3">
                  <c:v>14.8</c:v>
                </c:pt>
                <c:pt idx="4">
                  <c:v>14.8</c:v>
                </c:pt>
                <c:pt idx="5">
                  <c:v>20.399999999999999</c:v>
                </c:pt>
                <c:pt idx="6">
                  <c:v>13.7</c:v>
                </c:pt>
                <c:pt idx="7">
                  <c:v>17.100000000000001</c:v>
                </c:pt>
                <c:pt idx="8">
                  <c:v>22.9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2166400"/>
        <c:axId val="112167936"/>
      </c:lineChart>
      <c:catAx>
        <c:axId val="112166400"/>
        <c:scaling>
          <c:orientation val="minMax"/>
        </c:scaling>
        <c:delete val="0"/>
        <c:axPos val="b"/>
        <c:majorTickMark val="out"/>
        <c:minorTickMark val="none"/>
        <c:tickLblPos val="nextTo"/>
        <c:crossAx val="112167936"/>
        <c:crosses val="autoZero"/>
        <c:auto val="1"/>
        <c:lblAlgn val="ctr"/>
        <c:lblOffset val="100"/>
        <c:noMultiLvlLbl val="0"/>
      </c:catAx>
      <c:valAx>
        <c:axId val="1121679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216640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s-A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externalData r:id="rId2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externalData r:id="rId2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externalData r:id="rId2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Hoja1!$C$204</c:f>
              <c:strCache>
                <c:ptCount val="1"/>
                <c:pt idx="0">
                  <c:v>  Massa  </c:v>
                </c:pt>
              </c:strCache>
            </c:strRef>
          </c:tx>
          <c:marker>
            <c:symbol val="none"/>
          </c:marker>
          <c:dLbls>
            <c:dLbl>
              <c:idx val="3"/>
              <c:layout>
                <c:manualLayout>
                  <c:x val="-5.9786200779951004E-3"/>
                  <c:y val="-1.7291107088319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1850340545965703E-2"/>
                  <c:y val="6.91644283532766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5.9786200779949911E-3"/>
                  <c:y val="6.91644283532766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Hoja1!$D$203:$L$203</c:f>
              <c:strCache>
                <c:ptCount val="9"/>
                <c:pt idx="0">
                  <c:v>ENERO </c:v>
                </c:pt>
                <c:pt idx="1">
                  <c:v>FEBRERO </c:v>
                </c:pt>
                <c:pt idx="2">
                  <c:v>MARZO </c:v>
                </c:pt>
                <c:pt idx="3">
                  <c:v>ABRIL </c:v>
                </c:pt>
                <c:pt idx="4">
                  <c:v>MAYO 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Hoja1!$D$204:$L$204</c:f>
              <c:numCache>
                <c:formatCode>General</c:formatCode>
                <c:ptCount val="9"/>
                <c:pt idx="0">
                  <c:v>30</c:v>
                </c:pt>
                <c:pt idx="1">
                  <c:v>24.8</c:v>
                </c:pt>
                <c:pt idx="2">
                  <c:v>34.5</c:v>
                </c:pt>
                <c:pt idx="3">
                  <c:v>22</c:v>
                </c:pt>
                <c:pt idx="4">
                  <c:v>16.100000000000001</c:v>
                </c:pt>
                <c:pt idx="5">
                  <c:v>25.8</c:v>
                </c:pt>
                <c:pt idx="6">
                  <c:v>21.4</c:v>
                </c:pt>
                <c:pt idx="7">
                  <c:v>16.2</c:v>
                </c:pt>
                <c:pt idx="8">
                  <c:v>14.4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Hoja1!$C$205</c:f>
              <c:strCache>
                <c:ptCount val="1"/>
                <c:pt idx="0">
                  <c:v> Cristina Kirchner  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7.4732750974938617E-3"/>
                  <c:y val="-1.72911070883191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9786200779951004E-3"/>
                  <c:y val="3.8040435594302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6441205214486526E-2"/>
                  <c:y val="-1.03746642529914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4946550194987751E-3"/>
                  <c:y val="3.11239927589744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9893100389975502E-3"/>
                  <c:y val="-2.76657713413106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Hoja1!$D$203:$L$203</c:f>
              <c:strCache>
                <c:ptCount val="9"/>
                <c:pt idx="0">
                  <c:v>ENERO </c:v>
                </c:pt>
                <c:pt idx="1">
                  <c:v>FEBRERO </c:v>
                </c:pt>
                <c:pt idx="2">
                  <c:v>MARZO </c:v>
                </c:pt>
                <c:pt idx="3">
                  <c:v>ABRIL </c:v>
                </c:pt>
                <c:pt idx="4">
                  <c:v>MAYO 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Hoja1!$D$205:$L$205</c:f>
              <c:numCache>
                <c:formatCode>General</c:formatCode>
                <c:ptCount val="9"/>
                <c:pt idx="0">
                  <c:v>19.3</c:v>
                </c:pt>
                <c:pt idx="1">
                  <c:v>23.3</c:v>
                </c:pt>
                <c:pt idx="2">
                  <c:v>22.6</c:v>
                </c:pt>
                <c:pt idx="3">
                  <c:v>20.100000000000001</c:v>
                </c:pt>
                <c:pt idx="4">
                  <c:v>18.399999999999999</c:v>
                </c:pt>
                <c:pt idx="5">
                  <c:v>21.5</c:v>
                </c:pt>
                <c:pt idx="6">
                  <c:v>22.6</c:v>
                </c:pt>
                <c:pt idx="7">
                  <c:v>23.9</c:v>
                </c:pt>
                <c:pt idx="8">
                  <c:v>16.5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Hoja1!$C$206</c:f>
              <c:strCache>
                <c:ptCount val="1"/>
                <c:pt idx="0">
                  <c:v> Macri  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2.5409135331479191E-2"/>
                  <c:y val="-3.45822141766383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9893100389975502E-3"/>
                  <c:y val="-2.42075499236468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1957240155990201E-2"/>
                  <c:y val="-3.45822141766383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3.45822141766383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9430515253484076E-2"/>
                  <c:y val="-1.72911070883191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3.8861030506968042E-2"/>
                  <c:y val="-3.4582214176638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Hoja1!$D$203:$L$203</c:f>
              <c:strCache>
                <c:ptCount val="9"/>
                <c:pt idx="0">
                  <c:v>ENERO </c:v>
                </c:pt>
                <c:pt idx="1">
                  <c:v>FEBRERO </c:v>
                </c:pt>
                <c:pt idx="2">
                  <c:v>MARZO </c:v>
                </c:pt>
                <c:pt idx="3">
                  <c:v>ABRIL </c:v>
                </c:pt>
                <c:pt idx="4">
                  <c:v>MAYO 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Hoja1!$D$206:$L$206</c:f>
              <c:numCache>
                <c:formatCode>General</c:formatCode>
                <c:ptCount val="9"/>
                <c:pt idx="0">
                  <c:v>19</c:v>
                </c:pt>
                <c:pt idx="1">
                  <c:v>13.4</c:v>
                </c:pt>
                <c:pt idx="2">
                  <c:v>16.2</c:v>
                </c:pt>
                <c:pt idx="3">
                  <c:v>15.4</c:v>
                </c:pt>
                <c:pt idx="4">
                  <c:v>15.1</c:v>
                </c:pt>
                <c:pt idx="5">
                  <c:v>20.8</c:v>
                </c:pt>
                <c:pt idx="6">
                  <c:v>16.600000000000001</c:v>
                </c:pt>
                <c:pt idx="7">
                  <c:v>15.7</c:v>
                </c:pt>
                <c:pt idx="8">
                  <c:v>23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Hoja1!$C$207</c:f>
              <c:strCache>
                <c:ptCount val="1"/>
                <c:pt idx="0">
                  <c:v> Scioli  </c:v>
                </c:pt>
              </c:strCache>
            </c:strRef>
          </c:tx>
          <c:marker>
            <c:symbol val="none"/>
          </c:marker>
          <c:dLbls>
            <c:dLbl>
              <c:idx val="1"/>
              <c:layout>
                <c:manualLayout>
                  <c:x val="-8.9679301169926506E-3"/>
                  <c:y val="3.45822141766383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7366375487469378E-2"/>
                  <c:y val="-3.45822141766383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3.7366375487469378E-2"/>
                  <c:y val="3.45822141766383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1.0462585136491535E-2"/>
                  <c:y val="-2.07493285059829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Hoja1!$D$203:$L$203</c:f>
              <c:strCache>
                <c:ptCount val="9"/>
                <c:pt idx="0">
                  <c:v>ENERO </c:v>
                </c:pt>
                <c:pt idx="1">
                  <c:v>FEBRERO </c:v>
                </c:pt>
                <c:pt idx="2">
                  <c:v>MARZO </c:v>
                </c:pt>
                <c:pt idx="3">
                  <c:v>ABRIL </c:v>
                </c:pt>
                <c:pt idx="4">
                  <c:v>MAYO 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Hoja1!$D$207:$L$207</c:f>
              <c:numCache>
                <c:formatCode>General</c:formatCode>
                <c:ptCount val="9"/>
                <c:pt idx="0">
                  <c:v>13.7</c:v>
                </c:pt>
                <c:pt idx="1">
                  <c:v>11.7</c:v>
                </c:pt>
                <c:pt idx="2">
                  <c:v>16.2</c:v>
                </c:pt>
                <c:pt idx="3">
                  <c:v>10.3</c:v>
                </c:pt>
                <c:pt idx="4">
                  <c:v>12</c:v>
                </c:pt>
                <c:pt idx="5">
                  <c:v>14.3</c:v>
                </c:pt>
                <c:pt idx="6">
                  <c:v>15.6</c:v>
                </c:pt>
                <c:pt idx="7">
                  <c:v>17.7</c:v>
                </c:pt>
                <c:pt idx="8">
                  <c:v>12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1276928"/>
        <c:axId val="81278464"/>
      </c:lineChart>
      <c:catAx>
        <c:axId val="81276928"/>
        <c:scaling>
          <c:orientation val="minMax"/>
        </c:scaling>
        <c:delete val="0"/>
        <c:axPos val="b"/>
        <c:majorTickMark val="out"/>
        <c:minorTickMark val="none"/>
        <c:tickLblPos val="nextTo"/>
        <c:crossAx val="81278464"/>
        <c:crosses val="autoZero"/>
        <c:auto val="1"/>
        <c:lblAlgn val="ctr"/>
        <c:lblOffset val="100"/>
        <c:noMultiLvlLbl val="0"/>
      </c:catAx>
      <c:valAx>
        <c:axId val="812784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127692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s-AR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s-AR"/>
              <a:t> 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Hoja1!$C$220</c:f>
              <c:strCache>
                <c:ptCount val="1"/>
                <c:pt idx="0">
                  <c:v>Massa 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1.4936957219495999E-3"/>
                  <c:y val="-3.7718063121030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3.39462568089271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2.26308378726180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34432614975464E-2"/>
                  <c:y val="2.26308378726180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Hoja1!$D$219:$L$219</c:f>
              <c:strCache>
                <c:ptCount val="9"/>
                <c:pt idx="0">
                  <c:v>ENERO </c:v>
                </c:pt>
                <c:pt idx="1">
                  <c:v>FEBRERO </c:v>
                </c:pt>
                <c:pt idx="2">
                  <c:v>MARZO </c:v>
                </c:pt>
                <c:pt idx="3">
                  <c:v>ABRIL </c:v>
                </c:pt>
                <c:pt idx="4">
                  <c:v>MAYO 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Hoja1!$D$220:$L$220</c:f>
              <c:numCache>
                <c:formatCode>General</c:formatCode>
                <c:ptCount val="9"/>
                <c:pt idx="0">
                  <c:v>34.4</c:v>
                </c:pt>
                <c:pt idx="1">
                  <c:v>32.700000000000003</c:v>
                </c:pt>
                <c:pt idx="2">
                  <c:v>31.2</c:v>
                </c:pt>
                <c:pt idx="3">
                  <c:v>27.7</c:v>
                </c:pt>
                <c:pt idx="4">
                  <c:v>25</c:v>
                </c:pt>
                <c:pt idx="5">
                  <c:v>23.7</c:v>
                </c:pt>
                <c:pt idx="6">
                  <c:v>20.8</c:v>
                </c:pt>
                <c:pt idx="7">
                  <c:v>18.2</c:v>
                </c:pt>
                <c:pt idx="8">
                  <c:v>18.3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Hoja1!$C$221</c:f>
              <c:strCache>
                <c:ptCount val="1"/>
                <c:pt idx="0">
                  <c:v>Scioli 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1.4936957219496548E-3"/>
                  <c:y val="-2.26308378726180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Hoja1!$D$219:$L$219</c:f>
              <c:strCache>
                <c:ptCount val="9"/>
                <c:pt idx="0">
                  <c:v>ENERO </c:v>
                </c:pt>
                <c:pt idx="1">
                  <c:v>FEBRERO </c:v>
                </c:pt>
                <c:pt idx="2">
                  <c:v>MARZO </c:v>
                </c:pt>
                <c:pt idx="3">
                  <c:v>ABRIL </c:v>
                </c:pt>
                <c:pt idx="4">
                  <c:v>MAYO 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Hoja1!$D$221:$L$221</c:f>
              <c:numCache>
                <c:formatCode>General</c:formatCode>
                <c:ptCount val="9"/>
                <c:pt idx="0">
                  <c:v>27.1</c:v>
                </c:pt>
                <c:pt idx="1">
                  <c:v>31.3</c:v>
                </c:pt>
                <c:pt idx="2">
                  <c:v>26.3</c:v>
                </c:pt>
                <c:pt idx="3">
                  <c:v>31.2</c:v>
                </c:pt>
                <c:pt idx="4">
                  <c:v>33.5</c:v>
                </c:pt>
                <c:pt idx="5">
                  <c:v>33.200000000000003</c:v>
                </c:pt>
                <c:pt idx="6">
                  <c:v>32.9</c:v>
                </c:pt>
                <c:pt idx="7">
                  <c:v>37.6</c:v>
                </c:pt>
                <c:pt idx="8">
                  <c:v>31.9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Hoja1!$C$222</c:f>
              <c:strCache>
                <c:ptCount val="1"/>
                <c:pt idx="0">
                  <c:v>Capitanich  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9873914438991997E-2"/>
                  <c:y val="-3.7718063121030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79243486633952E-2"/>
                  <c:y val="-3.39462568089271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9747828877983449E-3"/>
                  <c:y val="3.01744504968241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1949565775596799E-2"/>
                  <c:y val="-2.26308378726180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2.3899131551193598E-2"/>
                  <c:y val="1.50872252484120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3.73423930487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Hoja1!$D$219:$L$219</c:f>
              <c:strCache>
                <c:ptCount val="9"/>
                <c:pt idx="0">
                  <c:v>ENERO </c:v>
                </c:pt>
                <c:pt idx="1">
                  <c:v>FEBRERO </c:v>
                </c:pt>
                <c:pt idx="2">
                  <c:v>MARZO </c:v>
                </c:pt>
                <c:pt idx="3">
                  <c:v>ABRIL </c:v>
                </c:pt>
                <c:pt idx="4">
                  <c:v>MAYO 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Hoja1!$D$222:$L$222</c:f>
              <c:numCache>
                <c:formatCode>General</c:formatCode>
                <c:ptCount val="9"/>
                <c:pt idx="0">
                  <c:v>7.1</c:v>
                </c:pt>
                <c:pt idx="1">
                  <c:v>7.7</c:v>
                </c:pt>
                <c:pt idx="2">
                  <c:v>5.6</c:v>
                </c:pt>
                <c:pt idx="3">
                  <c:v>4.9000000000000004</c:v>
                </c:pt>
                <c:pt idx="4">
                  <c:v>5</c:v>
                </c:pt>
                <c:pt idx="5">
                  <c:v>4.4000000000000004</c:v>
                </c:pt>
                <c:pt idx="6">
                  <c:v>8.8000000000000007</c:v>
                </c:pt>
                <c:pt idx="7">
                  <c:v>7.2</c:v>
                </c:pt>
                <c:pt idx="8">
                  <c:v>7.6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Hoja1!$C$223</c:f>
              <c:strCache>
                <c:ptCount val="1"/>
                <c:pt idx="0">
                  <c:v>De la Sota  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1.0455870053647199E-2"/>
                  <c:y val="-2.26308378726180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7.4684786097479992E-3"/>
                  <c:y val="-1.88590315605150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4936957219495945E-2"/>
                  <c:y val="-2.26308378726180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94180443853448E-2"/>
                  <c:y val="-5.65770946815452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2405435829243998E-2"/>
                  <c:y val="-3.39462568089271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4.0329784492639194E-2"/>
                  <c:y val="7.5436126242060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Hoja1!$D$219:$L$219</c:f>
              <c:strCache>
                <c:ptCount val="9"/>
                <c:pt idx="0">
                  <c:v>ENERO </c:v>
                </c:pt>
                <c:pt idx="1">
                  <c:v>FEBRERO </c:v>
                </c:pt>
                <c:pt idx="2">
                  <c:v>MARZO </c:v>
                </c:pt>
                <c:pt idx="3">
                  <c:v>ABRIL </c:v>
                </c:pt>
                <c:pt idx="4">
                  <c:v>MAYO 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Hoja1!$D$223:$L$223</c:f>
              <c:numCache>
                <c:formatCode>General</c:formatCode>
                <c:ptCount val="9"/>
                <c:pt idx="0">
                  <c:v>4.4000000000000004</c:v>
                </c:pt>
                <c:pt idx="1">
                  <c:v>5.3</c:v>
                </c:pt>
                <c:pt idx="2">
                  <c:v>9.4</c:v>
                </c:pt>
                <c:pt idx="3">
                  <c:v>8.9</c:v>
                </c:pt>
                <c:pt idx="4">
                  <c:v>5.3</c:v>
                </c:pt>
                <c:pt idx="5">
                  <c:v>12.8</c:v>
                </c:pt>
                <c:pt idx="6">
                  <c:v>7.7</c:v>
                </c:pt>
                <c:pt idx="7">
                  <c:v>10.8</c:v>
                </c:pt>
                <c:pt idx="8">
                  <c:v>16.399999999999999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Hoja1!$C$224</c:f>
              <c:strCache>
                <c:ptCount val="1"/>
                <c:pt idx="0">
                  <c:v>Urribarri  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2.3899131551193598E-2"/>
                  <c:y val="1.13154189363090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7.4684786097479992E-3"/>
                  <c:y val="3.01744504968241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6886522995092851E-2"/>
                  <c:y val="-2.26308378726180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630456738043759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2.9873914438991998E-3"/>
                  <c:y val="1.13154189363090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1.4936957219495998E-2"/>
                  <c:y val="1.50872252484120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Hoja1!$D$219:$L$219</c:f>
              <c:strCache>
                <c:ptCount val="9"/>
                <c:pt idx="0">
                  <c:v>ENERO </c:v>
                </c:pt>
                <c:pt idx="1">
                  <c:v>FEBRERO </c:v>
                </c:pt>
                <c:pt idx="2">
                  <c:v>MARZO </c:v>
                </c:pt>
                <c:pt idx="3">
                  <c:v>ABRIL </c:v>
                </c:pt>
                <c:pt idx="4">
                  <c:v>MAYO 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Hoja1!$D$224:$L$224</c:f>
              <c:numCache>
                <c:formatCode>General</c:formatCode>
                <c:ptCount val="9"/>
                <c:pt idx="0">
                  <c:v>1.8</c:v>
                </c:pt>
                <c:pt idx="1">
                  <c:v>2.9</c:v>
                </c:pt>
                <c:pt idx="2">
                  <c:v>2.8</c:v>
                </c:pt>
                <c:pt idx="3">
                  <c:v>4.3</c:v>
                </c:pt>
                <c:pt idx="4">
                  <c:v>5.6</c:v>
                </c:pt>
                <c:pt idx="5">
                  <c:v>2.7</c:v>
                </c:pt>
                <c:pt idx="6">
                  <c:v>2</c:v>
                </c:pt>
                <c:pt idx="7">
                  <c:v>3.4</c:v>
                </c:pt>
                <c:pt idx="8">
                  <c:v>1.8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Hoja1!$C$225</c:f>
              <c:strCache>
                <c:ptCount val="1"/>
                <c:pt idx="0">
                  <c:v>Ns/nc  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2405435829243998E-2"/>
                  <c:y val="2.26308378726180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7.4684786097479992E-3"/>
                  <c:y val="4.14898694331331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5392827273143199E-2"/>
                  <c:y val="-1.13154189363090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6304567380437596E-2"/>
                  <c:y val="-3.39462568089271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Hoja1!$D$219:$L$219</c:f>
              <c:strCache>
                <c:ptCount val="9"/>
                <c:pt idx="0">
                  <c:v>ENERO </c:v>
                </c:pt>
                <c:pt idx="1">
                  <c:v>FEBRERO </c:v>
                </c:pt>
                <c:pt idx="2">
                  <c:v>MARZO </c:v>
                </c:pt>
                <c:pt idx="3">
                  <c:v>ABRIL </c:v>
                </c:pt>
                <c:pt idx="4">
                  <c:v>MAYO 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Hoja1!$D$225:$L$225</c:f>
              <c:numCache>
                <c:formatCode>General</c:formatCode>
                <c:ptCount val="9"/>
                <c:pt idx="0">
                  <c:v>25.2</c:v>
                </c:pt>
                <c:pt idx="1">
                  <c:v>20.100000000000001</c:v>
                </c:pt>
                <c:pt idx="2">
                  <c:v>24.7</c:v>
                </c:pt>
                <c:pt idx="3">
                  <c:v>23</c:v>
                </c:pt>
                <c:pt idx="4">
                  <c:v>25.6</c:v>
                </c:pt>
                <c:pt idx="5">
                  <c:v>23.1</c:v>
                </c:pt>
                <c:pt idx="6">
                  <c:v>27.8</c:v>
                </c:pt>
                <c:pt idx="7">
                  <c:v>22.8</c:v>
                </c:pt>
                <c:pt idx="8">
                  <c:v>24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0026112"/>
        <c:axId val="130060672"/>
      </c:lineChart>
      <c:catAx>
        <c:axId val="130026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AR"/>
          </a:p>
        </c:txPr>
        <c:crossAx val="130060672"/>
        <c:crosses val="autoZero"/>
        <c:auto val="1"/>
        <c:lblAlgn val="ctr"/>
        <c:lblOffset val="100"/>
        <c:noMultiLvlLbl val="0"/>
      </c:catAx>
      <c:valAx>
        <c:axId val="130060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AR"/>
          </a:p>
        </c:txPr>
        <c:crossAx val="130026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s-A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200"/>
      </a:pPr>
      <a:endParaRPr lang="es-AR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Hoja1!$C$238</c:f>
              <c:strCache>
                <c:ptCount val="1"/>
                <c:pt idx="0">
                  <c:v>Macri  </c:v>
                </c:pt>
              </c:strCache>
            </c:strRef>
          </c:tx>
          <c:marker>
            <c:symbol val="none"/>
          </c:marker>
          <c:dLbls>
            <c:dLbl>
              <c:idx val="5"/>
              <c:layout>
                <c:manualLayout>
                  <c:x val="9.0137406313876896E-3"/>
                  <c:y val="1.3467927773730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Hoja1!$D$237:$L$237</c:f>
              <c:strCache>
                <c:ptCount val="9"/>
                <c:pt idx="0">
                  <c:v>ENERO </c:v>
                </c:pt>
                <c:pt idx="1">
                  <c:v>FEBRERO </c:v>
                </c:pt>
                <c:pt idx="2">
                  <c:v>MARZO </c:v>
                </c:pt>
                <c:pt idx="3">
                  <c:v>ABRIL </c:v>
                </c:pt>
                <c:pt idx="4">
                  <c:v>MAYO 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Hoja1!$D$238:$L$238</c:f>
              <c:numCache>
                <c:formatCode>General</c:formatCode>
                <c:ptCount val="9"/>
                <c:pt idx="0">
                  <c:v>28.7</c:v>
                </c:pt>
                <c:pt idx="1">
                  <c:v>36.700000000000003</c:v>
                </c:pt>
                <c:pt idx="2">
                  <c:v>21.9</c:v>
                </c:pt>
                <c:pt idx="3">
                  <c:v>27.9</c:v>
                </c:pt>
                <c:pt idx="4">
                  <c:v>33.299999999999997</c:v>
                </c:pt>
                <c:pt idx="5">
                  <c:v>31</c:v>
                </c:pt>
                <c:pt idx="6">
                  <c:v>38</c:v>
                </c:pt>
                <c:pt idx="7">
                  <c:v>37.6</c:v>
                </c:pt>
                <c:pt idx="8">
                  <c:v>48.9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Hoja1!$C$239</c:f>
              <c:strCache>
                <c:ptCount val="1"/>
                <c:pt idx="0">
                  <c:v>Massa  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4.2064122946475872E-2"/>
                  <c:y val="-2.35688736040280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1548092209856916E-2"/>
                  <c:y val="-2.35688736040280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Hoja1!$D$237:$L$237</c:f>
              <c:strCache>
                <c:ptCount val="9"/>
                <c:pt idx="0">
                  <c:v>ENERO </c:v>
                </c:pt>
                <c:pt idx="1">
                  <c:v>FEBRERO </c:v>
                </c:pt>
                <c:pt idx="2">
                  <c:v>MARZO </c:v>
                </c:pt>
                <c:pt idx="3">
                  <c:v>ABRIL </c:v>
                </c:pt>
                <c:pt idx="4">
                  <c:v>MAYO 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Hoja1!$D$239:$L$239</c:f>
              <c:numCache>
                <c:formatCode>General</c:formatCode>
                <c:ptCount val="9"/>
                <c:pt idx="0">
                  <c:v>28.9</c:v>
                </c:pt>
                <c:pt idx="1">
                  <c:v>30.5</c:v>
                </c:pt>
                <c:pt idx="2">
                  <c:v>46</c:v>
                </c:pt>
                <c:pt idx="3">
                  <c:v>36.6</c:v>
                </c:pt>
                <c:pt idx="4">
                  <c:v>26.9</c:v>
                </c:pt>
                <c:pt idx="5">
                  <c:v>30.9</c:v>
                </c:pt>
                <c:pt idx="6">
                  <c:v>24.1</c:v>
                </c:pt>
                <c:pt idx="7">
                  <c:v>25</c:v>
                </c:pt>
                <c:pt idx="8">
                  <c:v>19.399999999999999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Hoja1!$C$240</c:f>
              <c:strCache>
                <c:ptCount val="1"/>
                <c:pt idx="0">
                  <c:v>Carrió  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200"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Hoja1!$D$237:$L$237</c:f>
              <c:strCache>
                <c:ptCount val="9"/>
                <c:pt idx="0">
                  <c:v>ENERO </c:v>
                </c:pt>
                <c:pt idx="1">
                  <c:v>FEBRERO </c:v>
                </c:pt>
                <c:pt idx="2">
                  <c:v>MARZO </c:v>
                </c:pt>
                <c:pt idx="3">
                  <c:v>ABRIL </c:v>
                </c:pt>
                <c:pt idx="4">
                  <c:v>MAYO 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Hoja1!$D$240:$L$240</c:f>
              <c:numCache>
                <c:formatCode>General</c:formatCode>
                <c:ptCount val="9"/>
                <c:pt idx="0">
                  <c:v>14</c:v>
                </c:pt>
                <c:pt idx="1">
                  <c:v>14.5</c:v>
                </c:pt>
                <c:pt idx="2">
                  <c:v>7.4</c:v>
                </c:pt>
                <c:pt idx="3">
                  <c:v>9.5</c:v>
                </c:pt>
                <c:pt idx="4">
                  <c:v>11.4</c:v>
                </c:pt>
                <c:pt idx="5">
                  <c:v>10.3</c:v>
                </c:pt>
                <c:pt idx="6">
                  <c:v>11.5</c:v>
                </c:pt>
                <c:pt idx="7">
                  <c:v>11.8</c:v>
                </c:pt>
                <c:pt idx="8">
                  <c:v>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8577920"/>
        <c:axId val="108579456"/>
      </c:lineChart>
      <c:catAx>
        <c:axId val="108577920"/>
        <c:scaling>
          <c:orientation val="minMax"/>
        </c:scaling>
        <c:delete val="0"/>
        <c:axPos val="b"/>
        <c:majorTickMark val="out"/>
        <c:minorTickMark val="none"/>
        <c:tickLblPos val="nextTo"/>
        <c:crossAx val="108579456"/>
        <c:crosses val="autoZero"/>
        <c:auto val="1"/>
        <c:lblAlgn val="ctr"/>
        <c:lblOffset val="100"/>
        <c:noMultiLvlLbl val="0"/>
      </c:catAx>
      <c:valAx>
        <c:axId val="1085794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857792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s-AR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914260717410336E-2"/>
          <c:y val="0.17634259259259263"/>
          <c:w val="0.90286351706036749"/>
          <c:h val="0.61498432487605714"/>
        </c:manualLayout>
      </c:layout>
      <c:lineChart>
        <c:grouping val="standard"/>
        <c:varyColors val="0"/>
        <c:ser>
          <c:idx val="0"/>
          <c:order val="0"/>
          <c:tx>
            <c:strRef>
              <c:f>Hoja1!$C$253</c:f>
              <c:strCache>
                <c:ptCount val="1"/>
                <c:pt idx="0">
                  <c:v>Massa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Hoja1!$D$252:$L$252</c:f>
              <c:strCache>
                <c:ptCount val="9"/>
                <c:pt idx="0">
                  <c:v>ENERO </c:v>
                </c:pt>
                <c:pt idx="1">
                  <c:v>FEBRERO </c:v>
                </c:pt>
                <c:pt idx="2">
                  <c:v>MARZO </c:v>
                </c:pt>
                <c:pt idx="3">
                  <c:v>ABRIL </c:v>
                </c:pt>
                <c:pt idx="4">
                  <c:v>MAYO 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Hoja1!$D$253:$L$253</c:f>
              <c:numCache>
                <c:formatCode>General</c:formatCode>
                <c:ptCount val="9"/>
                <c:pt idx="0">
                  <c:v>33.799999999999997</c:v>
                </c:pt>
                <c:pt idx="1">
                  <c:v>33.6</c:v>
                </c:pt>
                <c:pt idx="2">
                  <c:v>36.299999999999997</c:v>
                </c:pt>
                <c:pt idx="3">
                  <c:v>27.5</c:v>
                </c:pt>
                <c:pt idx="4">
                  <c:v>26.2</c:v>
                </c:pt>
                <c:pt idx="5">
                  <c:v>27.2</c:v>
                </c:pt>
                <c:pt idx="6">
                  <c:v>23.7</c:v>
                </c:pt>
                <c:pt idx="7">
                  <c:v>25.7</c:v>
                </c:pt>
                <c:pt idx="8">
                  <c:v>19.100000000000001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Hoja1!$C$254</c:f>
              <c:strCache>
                <c:ptCount val="1"/>
                <c:pt idx="0">
                  <c:v>Scioli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9.6038415366146452E-3"/>
                  <c:y val="3.32772162429498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9.6038415366146452E-3"/>
                  <c:y val="-9.98316487288496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7210884353741496E-2"/>
                  <c:y val="-6.100752501460650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9.603841536614645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Hoja1!$D$252:$L$252</c:f>
              <c:strCache>
                <c:ptCount val="9"/>
                <c:pt idx="0">
                  <c:v>ENERO </c:v>
                </c:pt>
                <c:pt idx="1">
                  <c:v>FEBRERO </c:v>
                </c:pt>
                <c:pt idx="2">
                  <c:v>MARZO </c:v>
                </c:pt>
                <c:pt idx="3">
                  <c:v>ABRIL </c:v>
                </c:pt>
                <c:pt idx="4">
                  <c:v>MAYO 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Hoja1!$D$254:$L$254</c:f>
              <c:numCache>
                <c:formatCode>General</c:formatCode>
                <c:ptCount val="9"/>
                <c:pt idx="0">
                  <c:v>5.8</c:v>
                </c:pt>
                <c:pt idx="1">
                  <c:v>9.1</c:v>
                </c:pt>
                <c:pt idx="2">
                  <c:v>14.4</c:v>
                </c:pt>
                <c:pt idx="3">
                  <c:v>14.5</c:v>
                </c:pt>
                <c:pt idx="4">
                  <c:v>15.3</c:v>
                </c:pt>
                <c:pt idx="5">
                  <c:v>12.7</c:v>
                </c:pt>
                <c:pt idx="6">
                  <c:v>14</c:v>
                </c:pt>
                <c:pt idx="7">
                  <c:v>15</c:v>
                </c:pt>
                <c:pt idx="8">
                  <c:v>14.8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Hoja1!$C$255</c:f>
              <c:strCache>
                <c:ptCount val="1"/>
                <c:pt idx="0">
                  <c:v>Cristina Kirchner 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3.3613445378151259E-2"/>
                  <c:y val="-3.32772162429498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600640256102441E-2"/>
                  <c:y val="6.65544324858997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Hoja1!$D$252:$L$252</c:f>
              <c:strCache>
                <c:ptCount val="9"/>
                <c:pt idx="0">
                  <c:v>ENERO </c:v>
                </c:pt>
                <c:pt idx="1">
                  <c:v>FEBRERO </c:v>
                </c:pt>
                <c:pt idx="2">
                  <c:v>MARZO </c:v>
                </c:pt>
                <c:pt idx="3">
                  <c:v>ABRIL </c:v>
                </c:pt>
                <c:pt idx="4">
                  <c:v>MAYO 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Hoja1!$D$255:$L$255</c:f>
              <c:numCache>
                <c:formatCode>General</c:formatCode>
                <c:ptCount val="9"/>
                <c:pt idx="0">
                  <c:v>21.1</c:v>
                </c:pt>
                <c:pt idx="1">
                  <c:v>21.1</c:v>
                </c:pt>
                <c:pt idx="2">
                  <c:v>13.6</c:v>
                </c:pt>
                <c:pt idx="3">
                  <c:v>9.6999999999999993</c:v>
                </c:pt>
                <c:pt idx="4">
                  <c:v>11.7</c:v>
                </c:pt>
                <c:pt idx="5">
                  <c:v>12</c:v>
                </c:pt>
                <c:pt idx="6">
                  <c:v>10.7</c:v>
                </c:pt>
                <c:pt idx="7">
                  <c:v>12.6</c:v>
                </c:pt>
                <c:pt idx="8">
                  <c:v>8.9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Hoja1!$C$256</c:f>
              <c:strCache>
                <c:ptCount val="1"/>
                <c:pt idx="0">
                  <c:v>Macri 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3.3613445378151259E-2"/>
                  <c:y val="3.32772162429504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9.6038415366146452E-3"/>
                  <c:y val="-6.6554432485900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"/>
                  <c:y val="-2.66217729943598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Hoja1!$D$252:$L$252</c:f>
              <c:strCache>
                <c:ptCount val="9"/>
                <c:pt idx="0">
                  <c:v>ENERO </c:v>
                </c:pt>
                <c:pt idx="1">
                  <c:v>FEBRERO </c:v>
                </c:pt>
                <c:pt idx="2">
                  <c:v>MARZO </c:v>
                </c:pt>
                <c:pt idx="3">
                  <c:v>ABRIL </c:v>
                </c:pt>
                <c:pt idx="4">
                  <c:v>MAYO 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Hoja1!$D$256:$L$256</c:f>
              <c:numCache>
                <c:formatCode>General</c:formatCode>
                <c:ptCount val="9"/>
                <c:pt idx="0">
                  <c:v>9.5</c:v>
                </c:pt>
                <c:pt idx="1">
                  <c:v>13.2</c:v>
                </c:pt>
                <c:pt idx="2">
                  <c:v>11.7</c:v>
                </c:pt>
                <c:pt idx="3">
                  <c:v>14.3</c:v>
                </c:pt>
                <c:pt idx="4">
                  <c:v>15.8</c:v>
                </c:pt>
                <c:pt idx="5">
                  <c:v>17.2</c:v>
                </c:pt>
                <c:pt idx="6">
                  <c:v>17</c:v>
                </c:pt>
                <c:pt idx="7">
                  <c:v>17.399999999999999</c:v>
                </c:pt>
                <c:pt idx="8">
                  <c:v>22.1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1086592"/>
        <c:axId val="131129344"/>
      </c:lineChart>
      <c:catAx>
        <c:axId val="131086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AR"/>
          </a:p>
        </c:txPr>
        <c:crossAx val="131129344"/>
        <c:crosses val="autoZero"/>
        <c:auto val="1"/>
        <c:lblAlgn val="ctr"/>
        <c:lblOffset val="100"/>
        <c:noMultiLvlLbl val="0"/>
      </c:catAx>
      <c:valAx>
        <c:axId val="131129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AR"/>
          </a:p>
        </c:txPr>
        <c:crossAx val="131086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s-A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200"/>
      </a:pPr>
      <a:endParaRPr lang="es-AR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Hoja1!$C$270</c:f>
              <c:strCache>
                <c:ptCount val="1"/>
                <c:pt idx="0">
                  <c:v>Massa 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8"/>
              <c:layout>
                <c:manualLayout>
                  <c:x val="-5.8672533920058778E-2"/>
                  <c:y val="-3.36618410959659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Hoja1!$D$269:$L$269</c:f>
              <c:strCache>
                <c:ptCount val="9"/>
                <c:pt idx="0">
                  <c:v>ENERO </c:v>
                </c:pt>
                <c:pt idx="1">
                  <c:v>FEBRERO </c:v>
                </c:pt>
                <c:pt idx="2">
                  <c:v>MARZO </c:v>
                </c:pt>
                <c:pt idx="3">
                  <c:v>ABRIL </c:v>
                </c:pt>
                <c:pt idx="4">
                  <c:v>MAYO 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Hoja1!$D$270:$L$270</c:f>
              <c:numCache>
                <c:formatCode>General</c:formatCode>
                <c:ptCount val="9"/>
                <c:pt idx="0">
                  <c:v>36.799999999999997</c:v>
                </c:pt>
                <c:pt idx="1">
                  <c:v>35.299999999999997</c:v>
                </c:pt>
                <c:pt idx="2">
                  <c:v>38.1</c:v>
                </c:pt>
                <c:pt idx="3">
                  <c:v>28.6</c:v>
                </c:pt>
                <c:pt idx="4">
                  <c:v>28.1</c:v>
                </c:pt>
                <c:pt idx="5">
                  <c:v>28.9</c:v>
                </c:pt>
                <c:pt idx="6">
                  <c:v>24.9</c:v>
                </c:pt>
                <c:pt idx="7">
                  <c:v>25</c:v>
                </c:pt>
                <c:pt idx="8">
                  <c:v>19.8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Hoja1!$C$271</c:f>
              <c:strCache>
                <c:ptCount val="1"/>
                <c:pt idx="0">
                  <c:v>Scioli 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>
                <c:manualLayout>
                  <c:x val="-2.6402640264026403E-2"/>
                  <c:y val="-1.0098552328789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1.1734506784011734E-2"/>
                  <c:y val="-3.36618410959659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1.3201204634899292E-2"/>
                  <c:y val="-1.68309205479829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3.8137262545152047E-2"/>
                  <c:y val="-3.36618410959659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Hoja1!$D$269:$L$269</c:f>
              <c:strCache>
                <c:ptCount val="9"/>
                <c:pt idx="0">
                  <c:v>ENERO </c:v>
                </c:pt>
                <c:pt idx="1">
                  <c:v>FEBRERO </c:v>
                </c:pt>
                <c:pt idx="2">
                  <c:v>MARZO </c:v>
                </c:pt>
                <c:pt idx="3">
                  <c:v>ABRIL </c:v>
                </c:pt>
                <c:pt idx="4">
                  <c:v>MAYO 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Hoja1!$D$271:$L$271</c:f>
              <c:numCache>
                <c:formatCode>General</c:formatCode>
                <c:ptCount val="9"/>
                <c:pt idx="0">
                  <c:v>17.5</c:v>
                </c:pt>
                <c:pt idx="1">
                  <c:v>22.4</c:v>
                </c:pt>
                <c:pt idx="2">
                  <c:v>19.600000000000001</c:v>
                </c:pt>
                <c:pt idx="3">
                  <c:v>17.600000000000001</c:v>
                </c:pt>
                <c:pt idx="4">
                  <c:v>20.100000000000001</c:v>
                </c:pt>
                <c:pt idx="5">
                  <c:v>17.7</c:v>
                </c:pt>
                <c:pt idx="6">
                  <c:v>18.100000000000001</c:v>
                </c:pt>
                <c:pt idx="7">
                  <c:v>19</c:v>
                </c:pt>
                <c:pt idx="8">
                  <c:v>19.2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Hoja1!$C$272</c:f>
              <c:strCache>
                <c:ptCount val="1"/>
                <c:pt idx="0">
                  <c:v>Macri  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>
                <c:manualLayout>
                  <c:x val="1.6134946828016136E-2"/>
                  <c:y val="6.73210316532628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2002200220022004E-2"/>
                  <c:y val="1.00982872749228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4935826916025042E-2"/>
                  <c:y val="-6.73236821919318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1.4668133480014776E-2"/>
                  <c:y val="-1.34647364383863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Hoja1!$D$269:$L$269</c:f>
              <c:strCache>
                <c:ptCount val="9"/>
                <c:pt idx="0">
                  <c:v>ENERO </c:v>
                </c:pt>
                <c:pt idx="1">
                  <c:v>FEBRERO </c:v>
                </c:pt>
                <c:pt idx="2">
                  <c:v>MARZO </c:v>
                </c:pt>
                <c:pt idx="3">
                  <c:v>ABRIL </c:v>
                </c:pt>
                <c:pt idx="4">
                  <c:v>MAYO 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Hoja1!$D$272:$L$272</c:f>
              <c:numCache>
                <c:formatCode>General</c:formatCode>
                <c:ptCount val="9"/>
                <c:pt idx="0">
                  <c:v>10.3</c:v>
                </c:pt>
                <c:pt idx="1">
                  <c:v>13.6</c:v>
                </c:pt>
                <c:pt idx="2">
                  <c:v>11.7</c:v>
                </c:pt>
                <c:pt idx="3">
                  <c:v>14.5</c:v>
                </c:pt>
                <c:pt idx="4">
                  <c:v>15.9</c:v>
                </c:pt>
                <c:pt idx="5">
                  <c:v>17.5</c:v>
                </c:pt>
                <c:pt idx="6">
                  <c:v>17.5</c:v>
                </c:pt>
                <c:pt idx="7">
                  <c:v>18</c:v>
                </c:pt>
                <c:pt idx="8">
                  <c:v>22.2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Hoja1!$C$273</c:f>
              <c:strCache>
                <c:ptCount val="1"/>
                <c:pt idx="0">
                  <c:v>Capitanich / Randazzo (junio)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1.4668133480014669E-2"/>
                  <c:y val="1.0098552328789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Hoja1!$D$269:$L$269</c:f>
              <c:strCache>
                <c:ptCount val="9"/>
                <c:pt idx="0">
                  <c:v>ENERO </c:v>
                </c:pt>
                <c:pt idx="1">
                  <c:v>FEBRERO </c:v>
                </c:pt>
                <c:pt idx="2">
                  <c:v>MARZO </c:v>
                </c:pt>
                <c:pt idx="3">
                  <c:v>ABRIL </c:v>
                </c:pt>
                <c:pt idx="4">
                  <c:v>MAYO 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Hoja1!$D$273:$L$273</c:f>
              <c:numCache>
                <c:formatCode>General</c:formatCode>
                <c:ptCount val="9"/>
                <c:pt idx="0">
                  <c:v>2.7</c:v>
                </c:pt>
                <c:pt idx="1">
                  <c:v>4.7</c:v>
                </c:pt>
                <c:pt idx="2">
                  <c:v>3.2</c:v>
                </c:pt>
                <c:pt idx="3">
                  <c:v>2.2000000000000002</c:v>
                </c:pt>
                <c:pt idx="4">
                  <c:v>2.1</c:v>
                </c:pt>
                <c:pt idx="5">
                  <c:v>6.4</c:v>
                </c:pt>
                <c:pt idx="6">
                  <c:v>6.9</c:v>
                </c:pt>
                <c:pt idx="7">
                  <c:v>7</c:v>
                </c:pt>
                <c:pt idx="8">
                  <c:v>7.1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Hoja1!$C$274</c:f>
              <c:strCache>
                <c:ptCount val="1"/>
                <c:pt idx="0">
                  <c:v>Binner  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7869453612027868E-2"/>
                  <c:y val="-1.0098552328789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6402640264026403E-2"/>
                  <c:y val="3.36618410959659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Hoja1!$D$269:$L$269</c:f>
              <c:strCache>
                <c:ptCount val="9"/>
                <c:pt idx="0">
                  <c:v>ENERO </c:v>
                </c:pt>
                <c:pt idx="1">
                  <c:v>FEBRERO </c:v>
                </c:pt>
                <c:pt idx="2">
                  <c:v>MARZO </c:v>
                </c:pt>
                <c:pt idx="3">
                  <c:v>ABRIL </c:v>
                </c:pt>
                <c:pt idx="4">
                  <c:v>MAYO 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Hoja1!$D$274:$L$274</c:f>
              <c:numCache>
                <c:formatCode>General</c:formatCode>
                <c:ptCount val="9"/>
                <c:pt idx="0">
                  <c:v>11.3</c:v>
                </c:pt>
                <c:pt idx="1">
                  <c:v>5.9</c:v>
                </c:pt>
                <c:pt idx="2">
                  <c:v>5.7</c:v>
                </c:pt>
                <c:pt idx="3">
                  <c:v>5</c:v>
                </c:pt>
                <c:pt idx="4">
                  <c:v>4.5</c:v>
                </c:pt>
                <c:pt idx="5">
                  <c:v>5.3</c:v>
                </c:pt>
                <c:pt idx="6">
                  <c:v>4.4000000000000004</c:v>
                </c:pt>
                <c:pt idx="7">
                  <c:v>5</c:v>
                </c:pt>
                <c:pt idx="8">
                  <c:v>5.9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7263872"/>
        <c:axId val="67294336"/>
      </c:lineChart>
      <c:catAx>
        <c:axId val="67263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AR"/>
          </a:p>
        </c:txPr>
        <c:crossAx val="67294336"/>
        <c:crosses val="autoZero"/>
        <c:auto val="1"/>
        <c:lblAlgn val="ctr"/>
        <c:lblOffset val="100"/>
        <c:noMultiLvlLbl val="0"/>
      </c:catAx>
      <c:valAx>
        <c:axId val="67294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AR"/>
          </a:p>
        </c:txPr>
        <c:crossAx val="67263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s-A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200"/>
      </a:pPr>
      <a:endParaRPr lang="es-AR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Hoja1!$C$413</c:f>
              <c:strCache>
                <c:ptCount val="1"/>
                <c:pt idx="0">
                  <c:v>Sergio Massa por el Frente Renovador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Hoja1!$D$412:$H$412</c:f>
              <c:strCache>
                <c:ptCount val="5"/>
                <c:pt idx="0">
                  <c:v>MAYO</c:v>
                </c:pt>
                <c:pt idx="1">
                  <c:v>JUNIO</c:v>
                </c:pt>
                <c:pt idx="2">
                  <c:v>JULIO</c:v>
                </c:pt>
                <c:pt idx="3">
                  <c:v>AGOSTO</c:v>
                </c:pt>
                <c:pt idx="4">
                  <c:v>SEPTIEMBRE</c:v>
                </c:pt>
              </c:strCache>
            </c:strRef>
          </c:cat>
          <c:val>
            <c:numRef>
              <c:f>Hoja1!$D$413:$H$413</c:f>
              <c:numCache>
                <c:formatCode>General</c:formatCode>
                <c:ptCount val="5"/>
                <c:pt idx="0">
                  <c:v>28</c:v>
                </c:pt>
                <c:pt idx="1">
                  <c:v>28.3</c:v>
                </c:pt>
                <c:pt idx="2">
                  <c:v>25.1</c:v>
                </c:pt>
                <c:pt idx="3">
                  <c:v>26.5</c:v>
                </c:pt>
                <c:pt idx="4">
                  <c:v>19.7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Hoja1!$C$414</c:f>
              <c:strCache>
                <c:ptCount val="1"/>
                <c:pt idx="0">
                  <c:v>Daniel Scioli por el FPV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Hoja1!$D$412:$H$412</c:f>
              <c:strCache>
                <c:ptCount val="5"/>
                <c:pt idx="0">
                  <c:v>MAYO</c:v>
                </c:pt>
                <c:pt idx="1">
                  <c:v>JUNIO</c:v>
                </c:pt>
                <c:pt idx="2">
                  <c:v>JULIO</c:v>
                </c:pt>
                <c:pt idx="3">
                  <c:v>AGOSTO</c:v>
                </c:pt>
                <c:pt idx="4">
                  <c:v>SEPTIEMBRE</c:v>
                </c:pt>
              </c:strCache>
            </c:strRef>
          </c:cat>
          <c:val>
            <c:numRef>
              <c:f>Hoja1!$D$414:$H$414</c:f>
              <c:numCache>
                <c:formatCode>General</c:formatCode>
                <c:ptCount val="5"/>
                <c:pt idx="0">
                  <c:v>21.5</c:v>
                </c:pt>
                <c:pt idx="1">
                  <c:v>19.899999999999999</c:v>
                </c:pt>
                <c:pt idx="2">
                  <c:v>20.9</c:v>
                </c:pt>
                <c:pt idx="3">
                  <c:v>26.5</c:v>
                </c:pt>
                <c:pt idx="4">
                  <c:v>22.5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Hoja1!$C$415</c:f>
              <c:strCache>
                <c:ptCount val="1"/>
                <c:pt idx="0">
                  <c:v>Mauricio Macri por el PRO</c:v>
                </c:pt>
              </c:strCache>
            </c:strRef>
          </c:tx>
          <c:marker>
            <c:symbol val="none"/>
          </c:marker>
          <c:dLbls>
            <c:dLbl>
              <c:idx val="4"/>
              <c:layout>
                <c:manualLayout>
                  <c:x val="-3.3840947546530061E-3"/>
                  <c:y val="-1.95412394008009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Hoja1!$D$412:$H$412</c:f>
              <c:strCache>
                <c:ptCount val="5"/>
                <c:pt idx="0">
                  <c:v>MAYO</c:v>
                </c:pt>
                <c:pt idx="1">
                  <c:v>JUNIO</c:v>
                </c:pt>
                <c:pt idx="2">
                  <c:v>JULIO</c:v>
                </c:pt>
                <c:pt idx="3">
                  <c:v>AGOSTO</c:v>
                </c:pt>
                <c:pt idx="4">
                  <c:v>SEPTIEMBRE</c:v>
                </c:pt>
              </c:strCache>
            </c:strRef>
          </c:cat>
          <c:val>
            <c:numRef>
              <c:f>Hoja1!$D$415:$H$415</c:f>
              <c:numCache>
                <c:formatCode>General</c:formatCode>
                <c:ptCount val="5"/>
                <c:pt idx="0">
                  <c:v>18.3</c:v>
                </c:pt>
                <c:pt idx="1">
                  <c:v>18.3</c:v>
                </c:pt>
                <c:pt idx="2">
                  <c:v>18.3</c:v>
                </c:pt>
                <c:pt idx="3">
                  <c:v>16.8</c:v>
                </c:pt>
                <c:pt idx="4">
                  <c:v>23.6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Hoja1!$C$416</c:f>
              <c:strCache>
                <c:ptCount val="1"/>
                <c:pt idx="0">
                  <c:v>Hermes Binner por el Frente Amplio- UNEN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Hoja1!$D$412:$H$412</c:f>
              <c:strCache>
                <c:ptCount val="5"/>
                <c:pt idx="0">
                  <c:v>MAYO</c:v>
                </c:pt>
                <c:pt idx="1">
                  <c:v>JUNIO</c:v>
                </c:pt>
                <c:pt idx="2">
                  <c:v>JULIO</c:v>
                </c:pt>
                <c:pt idx="3">
                  <c:v>AGOSTO</c:v>
                </c:pt>
                <c:pt idx="4">
                  <c:v>SEPTIEMBRE</c:v>
                </c:pt>
              </c:strCache>
            </c:strRef>
          </c:cat>
          <c:val>
            <c:numRef>
              <c:f>Hoja1!$D$416:$H$416</c:f>
              <c:numCache>
                <c:formatCode>General</c:formatCode>
                <c:ptCount val="5"/>
                <c:pt idx="0">
                  <c:v>7</c:v>
                </c:pt>
                <c:pt idx="1">
                  <c:v>7.7</c:v>
                </c:pt>
                <c:pt idx="2">
                  <c:v>5.6</c:v>
                </c:pt>
                <c:pt idx="3">
                  <c:v>8</c:v>
                </c:pt>
                <c:pt idx="4">
                  <c:v>7.3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9789952"/>
        <c:axId val="109791488"/>
      </c:lineChart>
      <c:catAx>
        <c:axId val="109789952"/>
        <c:scaling>
          <c:orientation val="minMax"/>
        </c:scaling>
        <c:delete val="0"/>
        <c:axPos val="b"/>
        <c:majorTickMark val="out"/>
        <c:minorTickMark val="none"/>
        <c:tickLblPos val="nextTo"/>
        <c:crossAx val="109791488"/>
        <c:crosses val="autoZero"/>
        <c:auto val="1"/>
        <c:lblAlgn val="ctr"/>
        <c:lblOffset val="100"/>
        <c:noMultiLvlLbl val="0"/>
      </c:catAx>
      <c:valAx>
        <c:axId val="1097914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978995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es-AR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Hoja2!$I$22:$I$24</c:f>
              <c:strCache>
                <c:ptCount val="3"/>
                <c:pt idx="0">
                  <c:v>Scioli</c:v>
                </c:pt>
                <c:pt idx="1">
                  <c:v>Massa</c:v>
                </c:pt>
                <c:pt idx="2">
                  <c:v>Ns</c:v>
                </c:pt>
              </c:strCache>
            </c:strRef>
          </c:cat>
          <c:val>
            <c:numRef>
              <c:f>Hoja2!$J$22:$J$24</c:f>
              <c:numCache>
                <c:formatCode>General</c:formatCode>
                <c:ptCount val="3"/>
                <c:pt idx="0">
                  <c:v>33.5</c:v>
                </c:pt>
                <c:pt idx="1">
                  <c:v>45.2</c:v>
                </c:pt>
                <c:pt idx="2">
                  <c:v>21.4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566656"/>
        <c:axId val="26568192"/>
      </c:barChart>
      <c:catAx>
        <c:axId val="26566656"/>
        <c:scaling>
          <c:orientation val="minMax"/>
        </c:scaling>
        <c:delete val="0"/>
        <c:axPos val="b"/>
        <c:majorTickMark val="out"/>
        <c:minorTickMark val="none"/>
        <c:tickLblPos val="nextTo"/>
        <c:crossAx val="26568192"/>
        <c:crosses val="autoZero"/>
        <c:auto val="1"/>
        <c:lblAlgn val="ctr"/>
        <c:lblOffset val="100"/>
        <c:noMultiLvlLbl val="0"/>
      </c:catAx>
      <c:valAx>
        <c:axId val="265681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5666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es-AR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499054747741752"/>
          <c:y val="0.10007729264243601"/>
          <c:w val="0.82500945252258251"/>
          <c:h val="0.67410895210624222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Hoja2!$I$27:$I$29</c:f>
              <c:strCache>
                <c:ptCount val="3"/>
                <c:pt idx="0">
                  <c:v>Massa</c:v>
                </c:pt>
                <c:pt idx="1">
                  <c:v>Macri</c:v>
                </c:pt>
                <c:pt idx="2">
                  <c:v>Ns</c:v>
                </c:pt>
              </c:strCache>
            </c:strRef>
          </c:cat>
          <c:val>
            <c:numRef>
              <c:f>Hoja2!$J$27:$J$29</c:f>
              <c:numCache>
                <c:formatCode>General</c:formatCode>
                <c:ptCount val="3"/>
                <c:pt idx="0">
                  <c:v>40.299999999999997</c:v>
                </c:pt>
                <c:pt idx="1">
                  <c:v>38.299999999999997</c:v>
                </c:pt>
                <c:pt idx="2">
                  <c:v>21.4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0706176"/>
        <c:axId val="120707712"/>
      </c:barChart>
      <c:catAx>
        <c:axId val="120706176"/>
        <c:scaling>
          <c:orientation val="minMax"/>
        </c:scaling>
        <c:delete val="0"/>
        <c:axPos val="b"/>
        <c:majorTickMark val="out"/>
        <c:minorTickMark val="none"/>
        <c:tickLblPos val="nextTo"/>
        <c:crossAx val="120707712"/>
        <c:crosses val="autoZero"/>
        <c:auto val="1"/>
        <c:lblAlgn val="ctr"/>
        <c:lblOffset val="100"/>
        <c:noMultiLvlLbl val="0"/>
      </c:catAx>
      <c:valAx>
        <c:axId val="1207077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07061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es-A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externalData r:id="rId2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Hoja2!$I$32:$I$34</c:f>
              <c:strCache>
                <c:ptCount val="3"/>
                <c:pt idx="0">
                  <c:v>Scioli</c:v>
                </c:pt>
                <c:pt idx="1">
                  <c:v>Macri</c:v>
                </c:pt>
                <c:pt idx="2">
                  <c:v>Ns</c:v>
                </c:pt>
              </c:strCache>
            </c:strRef>
          </c:cat>
          <c:val>
            <c:numRef>
              <c:f>Hoja2!$J$32:$J$34</c:f>
              <c:numCache>
                <c:formatCode>General</c:formatCode>
                <c:ptCount val="3"/>
                <c:pt idx="0">
                  <c:v>35.6</c:v>
                </c:pt>
                <c:pt idx="1">
                  <c:v>48.5</c:v>
                </c:pt>
                <c:pt idx="2">
                  <c:v>15.9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1522432"/>
        <c:axId val="121532416"/>
      </c:barChart>
      <c:catAx>
        <c:axId val="121522432"/>
        <c:scaling>
          <c:orientation val="minMax"/>
        </c:scaling>
        <c:delete val="0"/>
        <c:axPos val="b"/>
        <c:majorTickMark val="out"/>
        <c:minorTickMark val="none"/>
        <c:tickLblPos val="nextTo"/>
        <c:crossAx val="121532416"/>
        <c:crosses val="autoZero"/>
        <c:auto val="1"/>
        <c:lblAlgn val="ctr"/>
        <c:lblOffset val="100"/>
        <c:noMultiLvlLbl val="0"/>
      </c:catAx>
      <c:valAx>
        <c:axId val="1215324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1522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es-AR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Hoja3!$F$38</c:f>
              <c:strCache>
                <c:ptCount val="1"/>
                <c:pt idx="0">
                  <c:v>MASSA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Hoja3!$G$37:$N$37</c:f>
              <c:strCache>
                <c:ptCount val="8"/>
                <c:pt idx="0">
                  <c:v>FEBRERO </c:v>
                </c:pt>
                <c:pt idx="1">
                  <c:v>MARZO</c:v>
                </c:pt>
                <c:pt idx="2">
                  <c:v>ABRIL</c:v>
                </c:pt>
                <c:pt idx="3">
                  <c:v>MAYO</c:v>
                </c:pt>
                <c:pt idx="4">
                  <c:v>JUNIO</c:v>
                </c:pt>
                <c:pt idx="5">
                  <c:v>JULIO</c:v>
                </c:pt>
                <c:pt idx="6">
                  <c:v>AGOSTO</c:v>
                </c:pt>
                <c:pt idx="7">
                  <c:v>SEPTIEMBRE</c:v>
                </c:pt>
              </c:strCache>
            </c:strRef>
          </c:cat>
          <c:val>
            <c:numRef>
              <c:f>Hoja3!$G$38:$N$38</c:f>
              <c:numCache>
                <c:formatCode>General</c:formatCode>
                <c:ptCount val="8"/>
                <c:pt idx="0">
                  <c:v>58.7</c:v>
                </c:pt>
                <c:pt idx="1">
                  <c:v>56.6</c:v>
                </c:pt>
                <c:pt idx="2">
                  <c:v>50.8</c:v>
                </c:pt>
                <c:pt idx="3">
                  <c:v>47.5</c:v>
                </c:pt>
                <c:pt idx="4">
                  <c:v>51.2</c:v>
                </c:pt>
                <c:pt idx="5">
                  <c:v>45.5</c:v>
                </c:pt>
                <c:pt idx="6">
                  <c:v>45</c:v>
                </c:pt>
                <c:pt idx="7">
                  <c:v>45.2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Hoja3!$F$39</c:f>
              <c:strCache>
                <c:ptCount val="1"/>
                <c:pt idx="0">
                  <c:v>SCIOLI</c:v>
                </c:pt>
              </c:strCache>
            </c:strRef>
          </c:tx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Hoja3!$G$37:$N$37</c:f>
              <c:strCache>
                <c:ptCount val="8"/>
                <c:pt idx="0">
                  <c:v>FEBRERO </c:v>
                </c:pt>
                <c:pt idx="1">
                  <c:v>MARZO</c:v>
                </c:pt>
                <c:pt idx="2">
                  <c:v>ABRIL</c:v>
                </c:pt>
                <c:pt idx="3">
                  <c:v>MAYO</c:v>
                </c:pt>
                <c:pt idx="4">
                  <c:v>JUNIO</c:v>
                </c:pt>
                <c:pt idx="5">
                  <c:v>JULIO</c:v>
                </c:pt>
                <c:pt idx="6">
                  <c:v>AGOSTO</c:v>
                </c:pt>
                <c:pt idx="7">
                  <c:v>SEPTIEMBRE</c:v>
                </c:pt>
              </c:strCache>
            </c:strRef>
          </c:cat>
          <c:val>
            <c:numRef>
              <c:f>Hoja3!$G$39:$N$39</c:f>
              <c:numCache>
                <c:formatCode>General</c:formatCode>
                <c:ptCount val="8"/>
                <c:pt idx="0">
                  <c:v>34</c:v>
                </c:pt>
                <c:pt idx="1">
                  <c:v>32.299999999999997</c:v>
                </c:pt>
                <c:pt idx="2">
                  <c:v>31.7</c:v>
                </c:pt>
                <c:pt idx="3">
                  <c:v>34.200000000000003</c:v>
                </c:pt>
                <c:pt idx="4">
                  <c:v>32.9</c:v>
                </c:pt>
                <c:pt idx="5">
                  <c:v>34.5</c:v>
                </c:pt>
                <c:pt idx="6">
                  <c:v>33</c:v>
                </c:pt>
                <c:pt idx="7">
                  <c:v>33.5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1501952"/>
        <c:axId val="121901056"/>
      </c:lineChart>
      <c:catAx>
        <c:axId val="121501952"/>
        <c:scaling>
          <c:orientation val="minMax"/>
        </c:scaling>
        <c:delete val="0"/>
        <c:axPos val="b"/>
        <c:majorTickMark val="out"/>
        <c:minorTickMark val="none"/>
        <c:tickLblPos val="nextTo"/>
        <c:crossAx val="121901056"/>
        <c:crosses val="autoZero"/>
        <c:auto val="1"/>
        <c:lblAlgn val="ctr"/>
        <c:lblOffset val="100"/>
        <c:noMultiLvlLbl val="0"/>
      </c:catAx>
      <c:valAx>
        <c:axId val="1219010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150195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s-AR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Hoja3!$F$73</c:f>
              <c:strCache>
                <c:ptCount val="1"/>
                <c:pt idx="0">
                  <c:v>MASSA</c:v>
                </c:pt>
              </c:strCache>
            </c:strRef>
          </c:tx>
          <c:marker>
            <c:symbol val="none"/>
          </c:marker>
          <c:dLbls>
            <c:dLbl>
              <c:idx val="7"/>
              <c:layout>
                <c:manualLayout>
                  <c:x val="-1.5204249336279528E-3"/>
                  <c:y val="-2.51956131858364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Hoja3!$G$72:$N$72</c:f>
              <c:strCache>
                <c:ptCount val="8"/>
                <c:pt idx="0">
                  <c:v>FEBRERO </c:v>
                </c:pt>
                <c:pt idx="1">
                  <c:v>MARZO</c:v>
                </c:pt>
                <c:pt idx="2">
                  <c:v>ABRIL</c:v>
                </c:pt>
                <c:pt idx="3">
                  <c:v>MAYO</c:v>
                </c:pt>
                <c:pt idx="4">
                  <c:v>JUNIO</c:v>
                </c:pt>
                <c:pt idx="5">
                  <c:v>JULIO</c:v>
                </c:pt>
                <c:pt idx="6">
                  <c:v>AGOSTO</c:v>
                </c:pt>
                <c:pt idx="7">
                  <c:v>SEPTIEMBRE</c:v>
                </c:pt>
              </c:strCache>
            </c:strRef>
          </c:cat>
          <c:val>
            <c:numRef>
              <c:f>Hoja3!$G$73:$N$73</c:f>
              <c:numCache>
                <c:formatCode>General</c:formatCode>
                <c:ptCount val="8"/>
                <c:pt idx="0">
                  <c:v>67.099999999999994</c:v>
                </c:pt>
                <c:pt idx="1">
                  <c:v>53.9</c:v>
                </c:pt>
                <c:pt idx="2">
                  <c:v>45.5</c:v>
                </c:pt>
                <c:pt idx="3">
                  <c:v>45.6</c:v>
                </c:pt>
                <c:pt idx="4">
                  <c:v>48.6</c:v>
                </c:pt>
                <c:pt idx="5">
                  <c:v>43.8</c:v>
                </c:pt>
                <c:pt idx="6">
                  <c:v>46.7</c:v>
                </c:pt>
                <c:pt idx="7">
                  <c:v>40.299999999999997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Hoja3!$F$74</c:f>
              <c:strCache>
                <c:ptCount val="1"/>
                <c:pt idx="0">
                  <c:v>MACRI</c:v>
                </c:pt>
              </c:strCache>
            </c:strRef>
          </c:tx>
          <c:marker>
            <c:symbol val="none"/>
          </c:marker>
          <c:dLbls>
            <c:dLbl>
              <c:idx val="7"/>
              <c:layout>
                <c:manualLayout>
                  <c:x val="-1.0642974535396338E-2"/>
                  <c:y val="1.43974932490494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Hoja3!$G$72:$N$72</c:f>
              <c:strCache>
                <c:ptCount val="8"/>
                <c:pt idx="0">
                  <c:v>FEBRERO </c:v>
                </c:pt>
                <c:pt idx="1">
                  <c:v>MARZO</c:v>
                </c:pt>
                <c:pt idx="2">
                  <c:v>ABRIL</c:v>
                </c:pt>
                <c:pt idx="3">
                  <c:v>MAYO</c:v>
                </c:pt>
                <c:pt idx="4">
                  <c:v>JUNIO</c:v>
                </c:pt>
                <c:pt idx="5">
                  <c:v>JULIO</c:v>
                </c:pt>
                <c:pt idx="6">
                  <c:v>AGOSTO</c:v>
                </c:pt>
                <c:pt idx="7">
                  <c:v>SEPTIEMBRE</c:v>
                </c:pt>
              </c:strCache>
            </c:strRef>
          </c:cat>
          <c:val>
            <c:numRef>
              <c:f>Hoja3!$G$74:$N$74</c:f>
              <c:numCache>
                <c:formatCode>General</c:formatCode>
                <c:ptCount val="8"/>
                <c:pt idx="0">
                  <c:v>21.2</c:v>
                </c:pt>
                <c:pt idx="1">
                  <c:v>21</c:v>
                </c:pt>
                <c:pt idx="2">
                  <c:v>25</c:v>
                </c:pt>
                <c:pt idx="3">
                  <c:v>29.5</c:v>
                </c:pt>
                <c:pt idx="4">
                  <c:v>28.6</c:v>
                </c:pt>
                <c:pt idx="5">
                  <c:v>28.1</c:v>
                </c:pt>
                <c:pt idx="6">
                  <c:v>29.5</c:v>
                </c:pt>
                <c:pt idx="7">
                  <c:v>38.299999999999997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2292864"/>
        <c:axId val="122306944"/>
      </c:lineChart>
      <c:catAx>
        <c:axId val="122292864"/>
        <c:scaling>
          <c:orientation val="minMax"/>
        </c:scaling>
        <c:delete val="0"/>
        <c:axPos val="b"/>
        <c:majorTickMark val="out"/>
        <c:minorTickMark val="none"/>
        <c:tickLblPos val="nextTo"/>
        <c:crossAx val="122306944"/>
        <c:crosses val="autoZero"/>
        <c:auto val="1"/>
        <c:lblAlgn val="ctr"/>
        <c:lblOffset val="100"/>
        <c:noMultiLvlLbl val="0"/>
      </c:catAx>
      <c:valAx>
        <c:axId val="1223069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2292864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s-AR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Hoja3!$F$78</c:f>
              <c:strCache>
                <c:ptCount val="1"/>
                <c:pt idx="0">
                  <c:v>SCIOLI</c:v>
                </c:pt>
              </c:strCache>
            </c:strRef>
          </c:tx>
          <c:marker>
            <c:symbol val="none"/>
          </c:marker>
          <c:dLbls>
            <c:dLbl>
              <c:idx val="5"/>
              <c:layout>
                <c:manualLayout>
                  <c:x val="0"/>
                  <c:y val="-2.87949864980988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3.0129078190177113E-3"/>
                  <c:y val="-7.1987466245247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Hoja3!$G$77:$N$77</c:f>
              <c:strCache>
                <c:ptCount val="8"/>
                <c:pt idx="0">
                  <c:v>FEBRERO </c:v>
                </c:pt>
                <c:pt idx="1">
                  <c:v>MARZO</c:v>
                </c:pt>
                <c:pt idx="2">
                  <c:v>ABRIL</c:v>
                </c:pt>
                <c:pt idx="3">
                  <c:v>MAYO</c:v>
                </c:pt>
                <c:pt idx="4">
                  <c:v>JUNIO</c:v>
                </c:pt>
                <c:pt idx="5">
                  <c:v>JULIO</c:v>
                </c:pt>
                <c:pt idx="6">
                  <c:v>AGOSTO</c:v>
                </c:pt>
                <c:pt idx="7">
                  <c:v>SEPTIEMBRE</c:v>
                </c:pt>
              </c:strCache>
            </c:strRef>
          </c:cat>
          <c:val>
            <c:numRef>
              <c:f>Hoja3!$G$78:$N$78</c:f>
              <c:numCache>
                <c:formatCode>General</c:formatCode>
                <c:ptCount val="8"/>
                <c:pt idx="0">
                  <c:v>55.4</c:v>
                </c:pt>
                <c:pt idx="1">
                  <c:v>49.9</c:v>
                </c:pt>
                <c:pt idx="2">
                  <c:v>40.700000000000003</c:v>
                </c:pt>
                <c:pt idx="3">
                  <c:v>46.3</c:v>
                </c:pt>
                <c:pt idx="4">
                  <c:v>44.6</c:v>
                </c:pt>
                <c:pt idx="5">
                  <c:v>40.1</c:v>
                </c:pt>
                <c:pt idx="6">
                  <c:v>45.1</c:v>
                </c:pt>
                <c:pt idx="7">
                  <c:v>35.6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Hoja3!$F$79</c:f>
              <c:strCache>
                <c:ptCount val="1"/>
                <c:pt idx="0">
                  <c:v>MACRI</c:v>
                </c:pt>
              </c:strCache>
            </c:strRef>
          </c:tx>
          <c:marker>
            <c:symbol val="none"/>
          </c:marker>
          <c:dLbls>
            <c:dLbl>
              <c:idx val="5"/>
              <c:layout>
                <c:manualLayout>
                  <c:x val="-7.5322695475442784E-3"/>
                  <c:y val="1.43974932490494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Hoja3!$G$77:$N$77</c:f>
              <c:strCache>
                <c:ptCount val="8"/>
                <c:pt idx="0">
                  <c:v>FEBRERO </c:v>
                </c:pt>
                <c:pt idx="1">
                  <c:v>MARZO</c:v>
                </c:pt>
                <c:pt idx="2">
                  <c:v>ABRIL</c:v>
                </c:pt>
                <c:pt idx="3">
                  <c:v>MAYO</c:v>
                </c:pt>
                <c:pt idx="4">
                  <c:v>JUNIO</c:v>
                </c:pt>
                <c:pt idx="5">
                  <c:v>JULIO</c:v>
                </c:pt>
                <c:pt idx="6">
                  <c:v>AGOSTO</c:v>
                </c:pt>
                <c:pt idx="7">
                  <c:v>SEPTIEMBRE</c:v>
                </c:pt>
              </c:strCache>
            </c:strRef>
          </c:cat>
          <c:val>
            <c:numRef>
              <c:f>Hoja3!$G$79:$N$79</c:f>
              <c:numCache>
                <c:formatCode>General</c:formatCode>
                <c:ptCount val="8"/>
                <c:pt idx="0">
                  <c:v>36</c:v>
                </c:pt>
                <c:pt idx="1">
                  <c:v>34.9</c:v>
                </c:pt>
                <c:pt idx="2">
                  <c:v>36.9</c:v>
                </c:pt>
                <c:pt idx="3">
                  <c:v>35.799999999999997</c:v>
                </c:pt>
                <c:pt idx="4">
                  <c:v>39</c:v>
                </c:pt>
                <c:pt idx="5">
                  <c:v>39</c:v>
                </c:pt>
                <c:pt idx="6">
                  <c:v>41.9</c:v>
                </c:pt>
                <c:pt idx="7">
                  <c:v>48.5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2743808"/>
        <c:axId val="122622720"/>
      </c:lineChart>
      <c:catAx>
        <c:axId val="122743808"/>
        <c:scaling>
          <c:orientation val="minMax"/>
        </c:scaling>
        <c:delete val="0"/>
        <c:axPos val="b"/>
        <c:majorTickMark val="out"/>
        <c:minorTickMark val="none"/>
        <c:tickLblPos val="nextTo"/>
        <c:crossAx val="122622720"/>
        <c:crosses val="autoZero"/>
        <c:auto val="1"/>
        <c:lblAlgn val="ctr"/>
        <c:lblOffset val="100"/>
        <c:noMultiLvlLbl val="0"/>
      </c:catAx>
      <c:valAx>
        <c:axId val="1226227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274380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s-A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Hoja4!$C$9</c:f>
              <c:strCache>
                <c:ptCount val="1"/>
                <c:pt idx="0">
                  <c:v>Delincuencia / seguridad </c:v>
                </c:pt>
              </c:strCache>
            </c:strRef>
          </c:tx>
          <c:marker>
            <c:symbol val="none"/>
          </c:marker>
          <c:dLbls>
            <c:dLbl>
              <c:idx val="3"/>
              <c:layout>
                <c:manualLayout>
                  <c:x val="-1.6083636938364464E-3"/>
                  <c:y val="-3.73088987198267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Hoja4!$D$8:$H$8</c:f>
              <c:strCache>
                <c:ptCount val="5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</c:strCache>
            </c:strRef>
          </c:cat>
          <c:val>
            <c:numRef>
              <c:f>Hoja4!$D$9:$H$9</c:f>
              <c:numCache>
                <c:formatCode>General</c:formatCode>
                <c:ptCount val="5"/>
                <c:pt idx="0">
                  <c:v>73</c:v>
                </c:pt>
                <c:pt idx="1">
                  <c:v>79.7</c:v>
                </c:pt>
                <c:pt idx="2">
                  <c:v>73.900000000000006</c:v>
                </c:pt>
                <c:pt idx="3">
                  <c:v>70.8</c:v>
                </c:pt>
                <c:pt idx="4">
                  <c:v>78.3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Hoja4!$C$10</c:f>
              <c:strCache>
                <c:ptCount val="1"/>
                <c:pt idx="0">
                  <c:v>Inflación 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200"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Hoja4!$D$8:$H$8</c:f>
              <c:strCache>
                <c:ptCount val="5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</c:strCache>
            </c:strRef>
          </c:cat>
          <c:val>
            <c:numRef>
              <c:f>Hoja4!$D$10:$H$10</c:f>
              <c:numCache>
                <c:formatCode>General</c:formatCode>
                <c:ptCount val="5"/>
                <c:pt idx="0">
                  <c:v>65.8</c:v>
                </c:pt>
                <c:pt idx="1">
                  <c:v>40.200000000000003</c:v>
                </c:pt>
                <c:pt idx="2">
                  <c:v>40.200000000000003</c:v>
                </c:pt>
                <c:pt idx="3">
                  <c:v>37.5</c:v>
                </c:pt>
                <c:pt idx="4">
                  <c:v>48.5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Hoja4!$C$11</c:f>
              <c:strCache>
                <c:ptCount val="1"/>
                <c:pt idx="0">
                  <c:v>Bajos salarios 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200"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Hoja4!$D$8:$H$8</c:f>
              <c:strCache>
                <c:ptCount val="5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</c:strCache>
            </c:strRef>
          </c:cat>
          <c:val>
            <c:numRef>
              <c:f>Hoja4!$D$11:$H$11</c:f>
              <c:numCache>
                <c:formatCode>General</c:formatCode>
                <c:ptCount val="5"/>
                <c:pt idx="0">
                  <c:v>25.3</c:v>
                </c:pt>
                <c:pt idx="1">
                  <c:v>13.5</c:v>
                </c:pt>
                <c:pt idx="2">
                  <c:v>27.4</c:v>
                </c:pt>
                <c:pt idx="3">
                  <c:v>17.5</c:v>
                </c:pt>
                <c:pt idx="4">
                  <c:v>15.5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Hoja4!$C$12</c:f>
              <c:strCache>
                <c:ptCount val="1"/>
                <c:pt idx="0">
                  <c:v>Educación 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1.4475273244528018E-2"/>
                  <c:y val="6.78343613087758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9859274508929838E-2"/>
                  <c:y val="1.35668722617551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4684365590439175E-2"/>
                  <c:y val="-3.39198512985339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8950546489056036E-2"/>
                  <c:y val="1.35666051973405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Hoja4!$D$8:$H$8</c:f>
              <c:strCache>
                <c:ptCount val="5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</c:strCache>
            </c:strRef>
          </c:cat>
          <c:val>
            <c:numRef>
              <c:f>Hoja4!$D$12:$H$12</c:f>
              <c:numCache>
                <c:formatCode>General</c:formatCode>
                <c:ptCount val="5"/>
                <c:pt idx="0">
                  <c:v>15.8</c:v>
                </c:pt>
                <c:pt idx="1">
                  <c:v>39.700000000000003</c:v>
                </c:pt>
                <c:pt idx="2">
                  <c:v>26.7</c:v>
                </c:pt>
                <c:pt idx="3">
                  <c:v>24</c:v>
                </c:pt>
                <c:pt idx="4">
                  <c:v>29.7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Hoja4!$C$13</c:f>
              <c:strCache>
                <c:ptCount val="1"/>
                <c:pt idx="0">
                  <c:v>Corrupción 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4.6642547121256948E-2"/>
                  <c:y val="-3.39171806543879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9859274508929838E-2"/>
                  <c:y val="-3.39171806543879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1.69585903271939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8250910815093393E-3"/>
                  <c:y val="-2.6706441460147982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Hoja4!$D$8:$H$8</c:f>
              <c:strCache>
                <c:ptCount val="5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</c:strCache>
            </c:strRef>
          </c:cat>
          <c:val>
            <c:numRef>
              <c:f>Hoja4!$D$13:$H$13</c:f>
              <c:numCache>
                <c:formatCode>General</c:formatCode>
                <c:ptCount val="5"/>
                <c:pt idx="0">
                  <c:v>24.4</c:v>
                </c:pt>
                <c:pt idx="1">
                  <c:v>11.4</c:v>
                </c:pt>
                <c:pt idx="2">
                  <c:v>22.2</c:v>
                </c:pt>
                <c:pt idx="3">
                  <c:v>27.4</c:v>
                </c:pt>
                <c:pt idx="4">
                  <c:v>24.2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Hoja4!$C$14</c:f>
              <c:strCache>
                <c:ptCount val="1"/>
                <c:pt idx="0">
                  <c:v>Falta de trabajo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4.6642547121256948E-2"/>
                  <c:y val="6.78343613087758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4475273244528018E-2"/>
                  <c:y val="-3.05254625889491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4.07006167852655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4684365590439175E-2"/>
                  <c:y val="1.01751541963164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0209092345911045E-2"/>
                  <c:y val="2.37417593936569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Hoja4!$D$8:$H$8</c:f>
              <c:strCache>
                <c:ptCount val="5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</c:strCache>
            </c:strRef>
          </c:cat>
          <c:val>
            <c:numRef>
              <c:f>Hoja4!$D$14:$H$14</c:f>
              <c:numCache>
                <c:formatCode>General</c:formatCode>
                <c:ptCount val="5"/>
                <c:pt idx="0">
                  <c:v>15.8</c:v>
                </c:pt>
                <c:pt idx="1">
                  <c:v>20.6</c:v>
                </c:pt>
                <c:pt idx="2">
                  <c:v>27.4</c:v>
                </c:pt>
                <c:pt idx="3">
                  <c:v>28.8</c:v>
                </c:pt>
                <c:pt idx="4">
                  <c:v>28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0274432"/>
        <c:axId val="70292608"/>
      </c:lineChart>
      <c:catAx>
        <c:axId val="70274432"/>
        <c:scaling>
          <c:orientation val="minMax"/>
        </c:scaling>
        <c:delete val="0"/>
        <c:axPos val="b"/>
        <c:majorTickMark val="out"/>
        <c:minorTickMark val="none"/>
        <c:tickLblPos val="nextTo"/>
        <c:crossAx val="70292608"/>
        <c:crosses val="autoZero"/>
        <c:auto val="1"/>
        <c:lblAlgn val="ctr"/>
        <c:lblOffset val="100"/>
        <c:noMultiLvlLbl val="0"/>
      </c:catAx>
      <c:valAx>
        <c:axId val="702926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027443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s-A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n-US" dirty="0" err="1"/>
              <a:t>Expectativas</a:t>
            </a:r>
            <a:r>
              <a:rPr lang="en-US"/>
              <a:t> Negativas</a:t>
            </a:r>
          </a:p>
        </c:rich>
      </c:tx>
      <c:layout>
        <c:manualLayout>
          <c:xMode val="edge"/>
          <c:yMode val="edge"/>
          <c:x val="0.38234011373578303"/>
          <c:y val="4.6296296296296294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marker>
            <c:symbol val="none"/>
          </c:marker>
          <c:dLbls>
            <c:txPr>
              <a:bodyPr rot="0" vert="horz"/>
              <a:lstStyle/>
              <a:p>
                <a:pPr>
                  <a:defRPr/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Hoja1!$D$28:$L$28</c:f>
              <c:strCache>
                <c:ptCount val="9"/>
                <c:pt idx="0">
                  <c:v>ENERO </c:v>
                </c:pt>
                <c:pt idx="1">
                  <c:v>FEBRERO </c:v>
                </c:pt>
                <c:pt idx="2">
                  <c:v>MARZO </c:v>
                </c:pt>
                <c:pt idx="3">
                  <c:v>ABRIL </c:v>
                </c:pt>
                <c:pt idx="4">
                  <c:v>MAYO 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Hoja1!$D$29:$L$29</c:f>
              <c:numCache>
                <c:formatCode>General</c:formatCode>
                <c:ptCount val="9"/>
                <c:pt idx="0">
                  <c:v>40.4</c:v>
                </c:pt>
                <c:pt idx="1">
                  <c:v>43.8</c:v>
                </c:pt>
                <c:pt idx="2">
                  <c:v>58.8</c:v>
                </c:pt>
                <c:pt idx="3">
                  <c:v>48</c:v>
                </c:pt>
                <c:pt idx="4">
                  <c:v>50.7</c:v>
                </c:pt>
                <c:pt idx="5">
                  <c:v>56.1</c:v>
                </c:pt>
                <c:pt idx="6">
                  <c:v>53.1</c:v>
                </c:pt>
                <c:pt idx="7">
                  <c:v>60</c:v>
                </c:pt>
                <c:pt idx="8">
                  <c:v>65.5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259008"/>
        <c:axId val="47314048"/>
      </c:lineChart>
      <c:catAx>
        <c:axId val="47259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es-AR"/>
          </a:p>
        </c:txPr>
        <c:crossAx val="47314048"/>
        <c:crosses val="autoZero"/>
        <c:auto val="1"/>
        <c:lblAlgn val="ctr"/>
        <c:lblOffset val="100"/>
        <c:noMultiLvlLbl val="0"/>
      </c:catAx>
      <c:valAx>
        <c:axId val="4731404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es-AR"/>
          </a:p>
        </c:txPr>
        <c:crossAx val="472590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/>
      </a:pPr>
      <a:endParaRPr lang="es-A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Hoja4!$C$41</c:f>
              <c:strCache>
                <c:ptCount val="1"/>
                <c:pt idx="0">
                  <c:v> Aumento de las tarifas  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7.4572275155489068E-3"/>
                  <c:y val="-1.0051173929629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2811801068415296E-2"/>
                  <c:y val="-3.35039130987637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Hoja4!$D$40:$H$40</c:f>
              <c:strCache>
                <c:ptCount val="5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</c:strCache>
            </c:strRef>
          </c:cat>
          <c:val>
            <c:numRef>
              <c:f>Hoja4!$D$41:$H$41</c:f>
              <c:numCache>
                <c:formatCode>General</c:formatCode>
                <c:ptCount val="5"/>
                <c:pt idx="0">
                  <c:v>89.2</c:v>
                </c:pt>
                <c:pt idx="1">
                  <c:v>88.2</c:v>
                </c:pt>
                <c:pt idx="2">
                  <c:v>88.2</c:v>
                </c:pt>
                <c:pt idx="3">
                  <c:v>85.3</c:v>
                </c:pt>
                <c:pt idx="4">
                  <c:v>89.3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Hoja4!$C$42</c:f>
              <c:strCache>
                <c:ptCount val="1"/>
                <c:pt idx="0">
                  <c:v> Aceleración  de la inflación  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3.1320355565305408E-2"/>
                  <c:y val="6.70078261975274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6405900534207596E-2"/>
                  <c:y val="6.70078261975274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1931564024878142E-2"/>
                  <c:y val="6.70078261975274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Hoja4!$D$40:$H$40</c:f>
              <c:strCache>
                <c:ptCount val="5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</c:strCache>
            </c:strRef>
          </c:cat>
          <c:val>
            <c:numRef>
              <c:f>Hoja4!$D$42:$H$42</c:f>
              <c:numCache>
                <c:formatCode>General</c:formatCode>
                <c:ptCount val="5"/>
                <c:pt idx="0">
                  <c:v>88</c:v>
                </c:pt>
                <c:pt idx="1">
                  <c:v>81.8</c:v>
                </c:pt>
                <c:pt idx="2">
                  <c:v>78.099999999999994</c:v>
                </c:pt>
                <c:pt idx="3">
                  <c:v>77.8</c:v>
                </c:pt>
                <c:pt idx="4">
                  <c:v>86.9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Hoja4!$C$43</c:f>
              <c:strCache>
                <c:ptCount val="1"/>
                <c:pt idx="0">
                  <c:v> Una gran devaluación  </c:v>
                </c:pt>
              </c:strCache>
            </c:strRef>
          </c:tx>
          <c:marker>
            <c:symbol val="none"/>
          </c:marker>
          <c:dLbls>
            <c:dLbl>
              <c:idx val="1"/>
              <c:layout>
                <c:manualLayout>
                  <c:x val="3.281180106841519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Hoja4!$D$40:$H$40</c:f>
              <c:strCache>
                <c:ptCount val="5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</c:strCache>
            </c:strRef>
          </c:cat>
          <c:val>
            <c:numRef>
              <c:f>Hoja4!$D$43:$H$43</c:f>
              <c:numCache>
                <c:formatCode>General</c:formatCode>
                <c:ptCount val="5"/>
                <c:pt idx="0">
                  <c:v>73.7</c:v>
                </c:pt>
                <c:pt idx="1">
                  <c:v>67.099999999999994</c:v>
                </c:pt>
                <c:pt idx="2">
                  <c:v>60.2</c:v>
                </c:pt>
                <c:pt idx="3">
                  <c:v>67.400000000000006</c:v>
                </c:pt>
                <c:pt idx="4">
                  <c:v>74.5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Hoja4!$C$44</c:f>
              <c:strCache>
                <c:ptCount val="1"/>
                <c:pt idx="0">
                  <c:v>  Mayor desocupación  </c:v>
                </c:pt>
              </c:strCache>
            </c:strRef>
          </c:tx>
          <c:marker>
            <c:symbol val="none"/>
          </c:marker>
          <c:dLbls>
            <c:dLbl>
              <c:idx val="1"/>
              <c:layout>
                <c:manualLayout>
                  <c:x val="-2.5354573552866282E-2"/>
                  <c:y val="3.35039130987637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474336509329344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Hoja4!$D$40:$H$40</c:f>
              <c:strCache>
                <c:ptCount val="5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</c:strCache>
            </c:strRef>
          </c:cat>
          <c:val>
            <c:numRef>
              <c:f>Hoja4!$D$44:$H$44</c:f>
              <c:numCache>
                <c:formatCode>General</c:formatCode>
                <c:ptCount val="5"/>
                <c:pt idx="0">
                  <c:v>63.5</c:v>
                </c:pt>
                <c:pt idx="1">
                  <c:v>68.7</c:v>
                </c:pt>
                <c:pt idx="2">
                  <c:v>74.7</c:v>
                </c:pt>
                <c:pt idx="3">
                  <c:v>77.2</c:v>
                </c:pt>
                <c:pt idx="4">
                  <c:v>80.400000000000006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680896"/>
        <c:axId val="23687552"/>
      </c:lineChart>
      <c:catAx>
        <c:axId val="23680896"/>
        <c:scaling>
          <c:orientation val="minMax"/>
        </c:scaling>
        <c:delete val="0"/>
        <c:axPos val="b"/>
        <c:majorTickMark val="out"/>
        <c:minorTickMark val="none"/>
        <c:tickLblPos val="nextTo"/>
        <c:crossAx val="23687552"/>
        <c:crosses val="autoZero"/>
        <c:auto val="1"/>
        <c:lblAlgn val="ctr"/>
        <c:lblOffset val="100"/>
        <c:noMultiLvlLbl val="0"/>
      </c:catAx>
      <c:valAx>
        <c:axId val="23687552"/>
        <c:scaling>
          <c:orientation val="minMax"/>
          <c:min val="5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3680896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es-A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Hoja4!$C$61</c:f>
              <c:strCache>
                <c:ptCount val="1"/>
                <c:pt idx="0">
                  <c:v>  Incremento de la delincuencia  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3.0083305885277669E-3"/>
                  <c:y val="-2.32756025082145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Hoja4!$D$60:$H$60</c:f>
              <c:strCache>
                <c:ptCount val="5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</c:strCache>
            </c:strRef>
          </c:cat>
          <c:val>
            <c:numRef>
              <c:f>Hoja4!$D$61:$H$61</c:f>
              <c:numCache>
                <c:formatCode>General</c:formatCode>
                <c:ptCount val="5"/>
                <c:pt idx="0">
                  <c:v>71.599999999999994</c:v>
                </c:pt>
                <c:pt idx="1">
                  <c:v>85.7</c:v>
                </c:pt>
                <c:pt idx="2">
                  <c:v>83.5</c:v>
                </c:pt>
                <c:pt idx="3">
                  <c:v>81.7</c:v>
                </c:pt>
                <c:pt idx="4">
                  <c:v>86.7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Hoja4!$C$62</c:f>
              <c:strCache>
                <c:ptCount val="1"/>
                <c:pt idx="0">
                  <c:v>  Incremento de huelgas de empleados públicos(policías, docentes,médicos)  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5.7158281182027572E-2"/>
                  <c:y val="-2.99257746534186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Hoja4!$D$60:$H$60</c:f>
              <c:strCache>
                <c:ptCount val="5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</c:strCache>
            </c:strRef>
          </c:cat>
          <c:val>
            <c:numRef>
              <c:f>Hoja4!$D$62:$H$62</c:f>
              <c:numCache>
                <c:formatCode>General</c:formatCode>
                <c:ptCount val="5"/>
                <c:pt idx="0">
                  <c:v>70.900000000000006</c:v>
                </c:pt>
                <c:pt idx="1">
                  <c:v>80.900000000000006</c:v>
                </c:pt>
                <c:pt idx="2">
                  <c:v>76.8</c:v>
                </c:pt>
                <c:pt idx="3">
                  <c:v>64.400000000000006</c:v>
                </c:pt>
                <c:pt idx="4">
                  <c:v>61.4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Hoja4!$C$63</c:f>
              <c:strCache>
                <c:ptCount val="1"/>
                <c:pt idx="0">
                  <c:v> Saqueos, cortes de calle, etc.  </c:v>
                </c:pt>
              </c:strCache>
            </c:strRef>
          </c:tx>
          <c:marker>
            <c:symbol val="none"/>
          </c:marker>
          <c:dLbls>
            <c:dLbl>
              <c:idx val="4"/>
              <c:layout>
                <c:manualLayout>
                  <c:x val="-1.6545818236902717E-2"/>
                  <c:y val="-4.65514668342301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Hoja4!$D$60:$H$60</c:f>
              <c:strCache>
                <c:ptCount val="5"/>
                <c:pt idx="0">
                  <c:v>ENERO </c:v>
                </c:pt>
                <c:pt idx="1">
                  <c:v>MARZO </c:v>
                </c:pt>
                <c:pt idx="2">
                  <c:v>MAYO </c:v>
                </c:pt>
                <c:pt idx="3">
                  <c:v>JULIO</c:v>
                </c:pt>
                <c:pt idx="4">
                  <c:v>SEPTIEMBRE</c:v>
                </c:pt>
              </c:strCache>
            </c:strRef>
          </c:cat>
          <c:val>
            <c:numRef>
              <c:f>Hoja4!$D$63:$H$63</c:f>
              <c:numCache>
                <c:formatCode>General</c:formatCode>
                <c:ptCount val="5"/>
                <c:pt idx="0">
                  <c:v>64.5</c:v>
                </c:pt>
                <c:pt idx="1">
                  <c:v>61.5</c:v>
                </c:pt>
                <c:pt idx="2">
                  <c:v>60</c:v>
                </c:pt>
                <c:pt idx="3">
                  <c:v>59.7</c:v>
                </c:pt>
                <c:pt idx="4">
                  <c:v>62.2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456832"/>
        <c:axId val="47316352"/>
      </c:lineChart>
      <c:catAx>
        <c:axId val="28456832"/>
        <c:scaling>
          <c:orientation val="minMax"/>
        </c:scaling>
        <c:delete val="0"/>
        <c:axPos val="b"/>
        <c:majorTickMark val="out"/>
        <c:minorTickMark val="none"/>
        <c:tickLblPos val="nextTo"/>
        <c:crossAx val="47316352"/>
        <c:crosses val="autoZero"/>
        <c:auto val="1"/>
        <c:lblAlgn val="ctr"/>
        <c:lblOffset val="100"/>
        <c:noMultiLvlLbl val="0"/>
      </c:catAx>
      <c:valAx>
        <c:axId val="47316352"/>
        <c:scaling>
          <c:orientation val="minMax"/>
          <c:max val="100"/>
          <c:min val="5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845683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s-A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D496FF1-1871-4568-8D07-87B467B4117F}" type="datetimeFigureOut">
              <a:rPr lang="es-AR" altLang="es-AR"/>
              <a:pPr>
                <a:defRPr/>
              </a:pPr>
              <a:t>21/10/2014</a:t>
            </a:fld>
            <a:endParaRPr lang="es-AR" alt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87425" y="696913"/>
            <a:ext cx="503555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s-AR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noProof="0" smtClean="0"/>
              <a:t>Haga clic para modificar el estilo de texto del patrón</a:t>
            </a:r>
          </a:p>
          <a:p>
            <a:pPr lvl="1"/>
            <a:r>
              <a:rPr lang="es-ES" altLang="es-AR" noProof="0" smtClean="0"/>
              <a:t>Segundo nivel</a:t>
            </a:r>
          </a:p>
          <a:p>
            <a:pPr lvl="2"/>
            <a:r>
              <a:rPr lang="es-ES" altLang="es-AR" noProof="0" smtClean="0"/>
              <a:t>Tercer nivel</a:t>
            </a:r>
          </a:p>
          <a:p>
            <a:pPr lvl="3"/>
            <a:r>
              <a:rPr lang="es-ES" altLang="es-AR" noProof="0" smtClean="0"/>
              <a:t>Cuarto nivel</a:t>
            </a:r>
          </a:p>
          <a:p>
            <a:pPr lvl="4"/>
            <a:r>
              <a:rPr lang="es-ES" altLang="es-AR" noProof="0" smtClean="0"/>
              <a:t>Quinto nivel</a:t>
            </a:r>
            <a:endParaRPr lang="es-AR" altLang="es-AR" noProof="0" smtClean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D7BD719-BF67-4118-9D6B-151FB8D47AF4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5298150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956EB-7FAB-4132-B36D-2652B0647996}" type="datetime1">
              <a:rPr lang="es-AR" altLang="es-AR"/>
              <a:pPr>
                <a:defRPr/>
              </a:pPr>
              <a:t>21/10/2014</a:t>
            </a:fld>
            <a:endParaRPr lang="es-AR" alt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86ED1-C93C-4EF8-B14F-7E9B58A23B67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35061-5EA1-4BE6-B83E-A918E7446B8B}" type="datetime1">
              <a:rPr lang="es-AR" altLang="es-AR"/>
              <a:pPr>
                <a:defRPr/>
              </a:pPr>
              <a:t>21/10/2014</a:t>
            </a:fld>
            <a:endParaRPr lang="es-AR" alt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00366-2955-46AB-B6E2-428BA26B4DEA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181850" y="274641"/>
            <a:ext cx="222885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95300" y="274641"/>
            <a:ext cx="652145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72B5C-1FA8-40A0-9699-8A6BE0EC8AD3}" type="datetime1">
              <a:rPr lang="es-AR" altLang="es-AR"/>
              <a:pPr>
                <a:defRPr/>
              </a:pPr>
              <a:t>21/10/2014</a:t>
            </a:fld>
            <a:endParaRPr lang="es-AR" alt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51FD9-2C80-45C2-82B2-F774198C452F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5D2A6-C188-412B-840C-A4B9E5942460}" type="datetime1">
              <a:rPr lang="es-AR" altLang="es-AR"/>
              <a:pPr>
                <a:defRPr/>
              </a:pPr>
              <a:t>21/10/2014</a:t>
            </a:fld>
            <a:endParaRPr lang="es-AR" alt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AD140-5B3F-4DEA-A96E-D2CE1F05A535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842C4-63BF-465F-8F6F-52E1E1EADC55}" type="datetime1">
              <a:rPr lang="es-AR" altLang="es-AR"/>
              <a:pPr>
                <a:defRPr/>
              </a:pPr>
              <a:t>21/10/2014</a:t>
            </a:fld>
            <a:endParaRPr lang="es-AR" alt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F00F2-DFEC-4800-9130-3D34096401F4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E5EAF-74CB-4E24-86F8-27E52816FD74}" type="datetime1">
              <a:rPr lang="es-AR" altLang="es-AR"/>
              <a:pPr>
                <a:defRPr/>
              </a:pPr>
              <a:t>21/10/2014</a:t>
            </a:fld>
            <a:endParaRPr lang="es-AR" alt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1E22F-3F80-4245-ABF9-EEE3F4BB88D7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0DA4A-3DB0-4CB3-9DB7-1BCF33F2FEEE}" type="datetime1">
              <a:rPr lang="es-AR" altLang="es-AR"/>
              <a:pPr>
                <a:defRPr/>
              </a:pPr>
              <a:t>21/10/2014</a:t>
            </a:fld>
            <a:endParaRPr lang="es-AR" alt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8826F-341D-49FA-9753-E0187380CB62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15558-D611-46CE-AA2A-738DEB900399}" type="datetime1">
              <a:rPr lang="es-AR" altLang="es-AR"/>
              <a:pPr>
                <a:defRPr/>
              </a:pPr>
              <a:t>21/10/2014</a:t>
            </a:fld>
            <a:endParaRPr lang="es-AR" altLang="es-AR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41EB7-CDED-4E44-8F20-E52F4AB32FC6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2E505-5BB2-4597-9CD7-6C0820430F22}" type="datetime1">
              <a:rPr lang="es-AR" altLang="es-AR"/>
              <a:pPr>
                <a:defRPr/>
              </a:pPr>
              <a:t>21/10/2014</a:t>
            </a:fld>
            <a:endParaRPr lang="es-AR" altLang="es-AR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10D41-2897-442C-8205-E2F4EC87A039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DF10F-64AB-474B-9D61-A1E51B22EA8C}" type="datetime1">
              <a:rPr lang="es-AR" altLang="es-AR"/>
              <a:pPr>
                <a:defRPr/>
              </a:pPr>
              <a:t>21/10/2014</a:t>
            </a:fld>
            <a:endParaRPr lang="es-AR" altLang="es-AR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1F687-338F-4C20-8969-54722CB3764F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735D8-182E-4062-BF77-307B6090A7C3}" type="datetime1">
              <a:rPr lang="es-AR" altLang="es-AR"/>
              <a:pPr>
                <a:defRPr/>
              </a:pPr>
              <a:t>21/10/2014</a:t>
            </a:fld>
            <a:endParaRPr lang="es-AR" alt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6F94E-AA3B-41CE-986E-D5C733E709E4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7280A-F0D7-4F64-A799-DA8CB259B8C0}" type="datetime1">
              <a:rPr lang="es-AR" altLang="es-AR"/>
              <a:pPr>
                <a:defRPr/>
              </a:pPr>
              <a:t>21/10/2014</a:t>
            </a:fld>
            <a:endParaRPr lang="es-AR" alt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0E70C-917C-4CC2-B523-D59BE4AD8FA9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AR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5CAFA-FB55-4A5F-B225-17B7A1F223FD}" type="datetime1">
              <a:rPr lang="es-AR" altLang="es-AR"/>
              <a:pPr>
                <a:defRPr/>
              </a:pPr>
              <a:t>21/10/2014</a:t>
            </a:fld>
            <a:endParaRPr lang="es-AR" alt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BB3FA-A6DD-4AD9-B503-090734D6F9D1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F21BE-5E21-445D-88F3-63CEE55C9980}" type="datetime1">
              <a:rPr lang="es-AR" altLang="es-AR"/>
              <a:pPr>
                <a:defRPr/>
              </a:pPr>
              <a:t>21/10/2014</a:t>
            </a:fld>
            <a:endParaRPr lang="es-AR" alt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2A5E7-EF9F-4490-B90E-42FE8E2695C6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181850" y="274641"/>
            <a:ext cx="222885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95300" y="274641"/>
            <a:ext cx="652145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DAF85-F7A1-415B-9FE8-2C991932B475}" type="datetime1">
              <a:rPr lang="es-AR" altLang="es-AR"/>
              <a:pPr>
                <a:defRPr/>
              </a:pPr>
              <a:t>21/10/2014</a:t>
            </a:fld>
            <a:endParaRPr lang="es-AR" alt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AAE2E-6491-442C-842C-B7A03E597A88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40DEB-7028-4B10-90BD-29C4DDF9E665}" type="datetime1">
              <a:rPr lang="es-AR" altLang="es-AR"/>
              <a:pPr>
                <a:defRPr/>
              </a:pPr>
              <a:t>21/10/2014</a:t>
            </a:fld>
            <a:endParaRPr lang="es-AR" alt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99365-31F5-4CCE-B70C-5CB21A868F68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6F32E-89CE-4AA5-998D-D082B4548183}" type="datetime1">
              <a:rPr lang="es-AR" altLang="es-AR"/>
              <a:pPr>
                <a:defRPr/>
              </a:pPr>
              <a:t>21/10/2014</a:t>
            </a:fld>
            <a:endParaRPr lang="es-AR" alt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0E66B-C12A-4B0B-9558-FB7E5A7E9073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29A26-09C0-466E-9AE9-DB0170C85C9F}" type="datetime1">
              <a:rPr lang="es-AR" altLang="es-AR"/>
              <a:pPr>
                <a:defRPr/>
              </a:pPr>
              <a:t>21/10/2014</a:t>
            </a:fld>
            <a:endParaRPr lang="es-AR" altLang="es-AR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D6DEE-7360-4439-B9E8-40B02E91FA35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C0F0D-6862-46CE-9B95-28A8AB5A10DE}" type="datetime1">
              <a:rPr lang="es-AR" altLang="es-AR"/>
              <a:pPr>
                <a:defRPr/>
              </a:pPr>
              <a:t>21/10/2014</a:t>
            </a:fld>
            <a:endParaRPr lang="es-AR" altLang="es-AR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A7E45-7D50-4D76-9CDF-48A9FDB43CA9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39A55-4263-46E4-928B-77F3DE163158}" type="datetime1">
              <a:rPr lang="es-AR" altLang="es-AR"/>
              <a:pPr>
                <a:defRPr/>
              </a:pPr>
              <a:t>21/10/2014</a:t>
            </a:fld>
            <a:endParaRPr lang="es-AR" altLang="es-AR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CB73E-9D78-495A-BCB3-19C09C3738CE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66A1C-52F6-4F7F-AD81-6FC169F584BB}" type="datetime1">
              <a:rPr lang="es-AR" altLang="es-AR"/>
              <a:pPr>
                <a:defRPr/>
              </a:pPr>
              <a:t>21/10/2014</a:t>
            </a:fld>
            <a:endParaRPr lang="es-AR" alt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79D20-4402-405B-B08F-017E9E62C1BF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AR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7ACDC-80D8-461B-B128-3E2812A1DA2E}" type="datetime1">
              <a:rPr lang="es-AR" altLang="es-AR"/>
              <a:pPr>
                <a:defRPr/>
              </a:pPr>
              <a:t>21/10/2014</a:t>
            </a:fld>
            <a:endParaRPr lang="es-AR" alt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5D58B-857A-46C6-B3A7-10490A6EC716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1 Marcador de título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título del patrón</a:t>
            </a:r>
            <a:endParaRPr lang="es-AR" altLang="es-AR" smtClean="0"/>
          </a:p>
        </p:txBody>
      </p:sp>
      <p:sp>
        <p:nvSpPr>
          <p:cNvPr id="34819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texto del patrón</a:t>
            </a:r>
          </a:p>
          <a:p>
            <a:pPr lvl="1"/>
            <a:r>
              <a:rPr lang="es-ES" altLang="es-AR" smtClean="0"/>
              <a:t>Segundo nivel</a:t>
            </a:r>
          </a:p>
          <a:p>
            <a:pPr lvl="2"/>
            <a:r>
              <a:rPr lang="es-ES" altLang="es-AR" smtClean="0"/>
              <a:t>Tercer nivel</a:t>
            </a:r>
          </a:p>
          <a:p>
            <a:pPr lvl="3"/>
            <a:r>
              <a:rPr lang="es-ES" altLang="es-AR" smtClean="0"/>
              <a:t>Cuarto nivel</a:t>
            </a:r>
          </a:p>
          <a:p>
            <a:pPr lvl="4"/>
            <a:r>
              <a:rPr lang="es-ES" altLang="es-AR" smtClean="0"/>
              <a:t>Quinto nivel</a:t>
            </a:r>
            <a:endParaRPr lang="es-AR" altLang="es-AR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B60FBD5-1577-4AEA-90DB-B31BF5C0A9B5}" type="datetime1">
              <a:rPr lang="es-AR" altLang="es-AR"/>
              <a:pPr>
                <a:defRPr/>
              </a:pPr>
              <a:t>21/10/2014</a:t>
            </a:fld>
            <a:endParaRPr lang="es-AR" alt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247E707-6643-4FAD-9979-449D459BF8B6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Marcador de título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título del patrón</a:t>
            </a:r>
            <a:endParaRPr lang="es-AR" altLang="es-AR" smtClean="0"/>
          </a:p>
        </p:txBody>
      </p:sp>
      <p:sp>
        <p:nvSpPr>
          <p:cNvPr id="35843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texto del patrón</a:t>
            </a:r>
          </a:p>
          <a:p>
            <a:pPr lvl="1"/>
            <a:r>
              <a:rPr lang="es-ES" altLang="es-AR" smtClean="0"/>
              <a:t>Segundo nivel</a:t>
            </a:r>
          </a:p>
          <a:p>
            <a:pPr lvl="2"/>
            <a:r>
              <a:rPr lang="es-ES" altLang="es-AR" smtClean="0"/>
              <a:t>Tercer nivel</a:t>
            </a:r>
          </a:p>
          <a:p>
            <a:pPr lvl="3"/>
            <a:r>
              <a:rPr lang="es-ES" altLang="es-AR" smtClean="0"/>
              <a:t>Cuarto nivel</a:t>
            </a:r>
          </a:p>
          <a:p>
            <a:pPr lvl="4"/>
            <a:r>
              <a:rPr lang="es-ES" altLang="es-AR" smtClean="0"/>
              <a:t>Quinto nivel</a:t>
            </a:r>
            <a:endParaRPr lang="es-AR" altLang="es-AR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26D5844-C813-4B51-A867-B30EB59C0A2F}" type="datetime1">
              <a:rPr lang="es-AR" altLang="es-AR"/>
              <a:pPr>
                <a:defRPr/>
              </a:pPr>
              <a:t>21/10/2014</a:t>
            </a:fld>
            <a:endParaRPr lang="es-AR" alt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C314D45-6C3F-41BD-B213-22A663A770E3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2.xml"/><Relationship Id="rId4" Type="http://schemas.openxmlformats.org/officeDocument/2006/relationships/chart" Target="../charts/chart3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3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40.xml"/><Relationship Id="rId4" Type="http://schemas.openxmlformats.org/officeDocument/2006/relationships/chart" Target="../charts/chart3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Imagen 5" descr="hojas ppt-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88"/>
            <a:ext cx="9906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ángulo 6"/>
          <p:cNvSpPr>
            <a:spLocks noChangeArrowheads="1"/>
          </p:cNvSpPr>
          <p:nvPr/>
        </p:nvSpPr>
        <p:spPr bwMode="auto">
          <a:xfrm>
            <a:off x="2649538" y="5634038"/>
            <a:ext cx="4606925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s-ES" altLang="es-AR" sz="1500" b="1" dirty="0">
                <a:solidFill>
                  <a:srgbClr val="7F7F7F"/>
                </a:solidFill>
              </a:rPr>
              <a:t>MEDICIÓN DE HUMOR SOCIAL</a:t>
            </a:r>
            <a:r>
              <a:rPr lang="es-AR" altLang="es-AR" sz="1500" b="1" dirty="0">
                <a:solidFill>
                  <a:srgbClr val="7F7F7F"/>
                </a:solidFill>
              </a:rPr>
              <a:t/>
            </a:r>
            <a:br>
              <a:rPr lang="es-AR" altLang="es-AR" sz="1500" b="1" dirty="0">
                <a:solidFill>
                  <a:srgbClr val="7F7F7F"/>
                </a:solidFill>
              </a:rPr>
            </a:br>
            <a:r>
              <a:rPr lang="es-ES" altLang="es-AR" sz="1500" b="1" dirty="0">
                <a:solidFill>
                  <a:srgbClr val="7F7F7F"/>
                </a:solidFill>
              </a:rPr>
              <a:t>INFORME DE RESULTADOS - </a:t>
            </a:r>
            <a:r>
              <a:rPr lang="es-ES" altLang="es-AR" sz="1600" b="1" dirty="0" smtClean="0">
                <a:solidFill>
                  <a:srgbClr val="7F7F7F"/>
                </a:solidFill>
              </a:rPr>
              <a:t>SEPTIEMBRE  </a:t>
            </a:r>
            <a:r>
              <a:rPr lang="es-ES" altLang="es-AR" sz="1600" b="1" dirty="0">
                <a:solidFill>
                  <a:srgbClr val="7F7F7F"/>
                </a:solidFill>
              </a:rPr>
              <a:t>2014</a:t>
            </a:r>
            <a:endParaRPr lang="es-AR" altLang="es-AR" sz="1600" dirty="0">
              <a:solidFill>
                <a:srgbClr val="000000"/>
              </a:solidFill>
            </a:endParaRPr>
          </a:p>
        </p:txBody>
      </p:sp>
      <p:sp>
        <p:nvSpPr>
          <p:cNvPr id="36868" name="1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A249485-6FE1-4B0F-932B-88E40A925C30}" type="slidenum">
              <a:rPr lang="es-AR" altLang="es-AR" b="1" smtClean="0"/>
              <a:pPr/>
              <a:t>1</a:t>
            </a:fld>
            <a:endParaRPr lang="es-AR" altLang="es-AR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1 Título"/>
          <p:cNvSpPr>
            <a:spLocks noGrp="1"/>
          </p:cNvSpPr>
          <p:nvPr>
            <p:ph type="title"/>
          </p:nvPr>
        </p:nvSpPr>
        <p:spPr>
          <a:xfrm>
            <a:off x="488950" y="1052513"/>
            <a:ext cx="8915400" cy="1143000"/>
          </a:xfrm>
        </p:spPr>
        <p:txBody>
          <a:bodyPr/>
          <a:lstStyle/>
          <a:p>
            <a:pPr eaLnBrk="1" hangingPunct="1"/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TABLERO DE SITUACIÓN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1800" dirty="0" smtClean="0">
                <a:solidFill>
                  <a:srgbClr val="7F7F7F"/>
                </a:solidFill>
              </a:rPr>
              <a:t>ALTO</a:t>
            </a:r>
            <a:r>
              <a:rPr lang="es-ES" altLang="es-AR" sz="2800" b="1" dirty="0" smtClean="0">
                <a:solidFill>
                  <a:srgbClr val="7F7F7F"/>
                </a:solidFill>
              </a:rPr>
              <a:t> </a:t>
            </a:r>
            <a:r>
              <a:rPr lang="es-ES" altLang="es-AR" sz="1800" dirty="0" smtClean="0">
                <a:solidFill>
                  <a:srgbClr val="7F7F7F"/>
                </a:solidFill>
              </a:rPr>
              <a:t>RIESGO ECONÓMICO PERCIBIDO</a:t>
            </a:r>
            <a:br>
              <a:rPr lang="es-ES" altLang="es-AR" sz="1800" dirty="0" smtClean="0">
                <a:solidFill>
                  <a:srgbClr val="7F7F7F"/>
                </a:solidFill>
              </a:rPr>
            </a:br>
            <a:r>
              <a:rPr lang="es-ES" altLang="es-AR" sz="1800" dirty="0" smtClean="0">
                <a:solidFill>
                  <a:srgbClr val="7F7F7F"/>
                </a:solidFill>
              </a:rPr>
              <a:t>TENDENCIA ENERO-SEPTIEMBRE</a:t>
            </a:r>
            <a:r>
              <a:rPr lang="es-AR" altLang="es-AR" sz="1800" dirty="0" smtClean="0">
                <a:solidFill>
                  <a:srgbClr val="7F7F7F"/>
                </a:solidFill>
              </a:rPr>
              <a:t/>
            </a:r>
            <a:br>
              <a:rPr lang="es-AR" altLang="es-AR" sz="18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endParaRPr lang="es-AR" altLang="es-AR" sz="4000" dirty="0" smtClean="0">
              <a:solidFill>
                <a:srgbClr val="7F7F7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31825" y="2060575"/>
            <a:ext cx="8642350" cy="452596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MX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"/>
                <a:ea typeface="+mn-ea"/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MX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"/>
                <a:ea typeface="+mn-ea"/>
              </a:rPr>
              <a:t> </a:t>
            </a:r>
            <a:endParaRPr lang="es-AR" sz="1800" dirty="0">
              <a:solidFill>
                <a:schemeClr val="tx1">
                  <a:lumMod val="65000"/>
                  <a:lumOff val="35000"/>
                </a:schemeClr>
              </a:solidFill>
              <a:latin typeface=""/>
              <a:ea typeface="+mn-ea"/>
            </a:endParaRPr>
          </a:p>
        </p:txBody>
      </p:sp>
      <p:pic>
        <p:nvPicPr>
          <p:cNvPr id="3078" name="4 Gráfic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8963" y="3140075"/>
            <a:ext cx="6084887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7473950" y="333375"/>
            <a:ext cx="2492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prstClr val="white">
                    <a:lumMod val="50000"/>
                  </a:prstClr>
                </a:solidFill>
                <a:latin typeface=""/>
                <a:ea typeface="+mn-ea"/>
              </a:rPr>
              <a:t> </a:t>
            </a:r>
            <a:endParaRPr lang="es-AR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080" name="6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407FEAF-E6BA-4DB7-9A06-E8A129C72694}" type="slidenum">
              <a:rPr lang="es-AR" altLang="es-AR" b="1" smtClean="0">
                <a:solidFill>
                  <a:schemeClr val="bg1"/>
                </a:solidFill>
              </a:rPr>
              <a:pPr/>
              <a:t>10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3081" name="8 Rectángulo"/>
          <p:cNvSpPr>
            <a:spLocks noChangeArrowheads="1"/>
          </p:cNvSpPr>
          <p:nvPr/>
        </p:nvSpPr>
        <p:spPr bwMode="auto">
          <a:xfrm>
            <a:off x="7256463" y="333375"/>
            <a:ext cx="19632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graphicFrame>
        <p:nvGraphicFramePr>
          <p:cNvPr id="9" name="4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2888762"/>
              </p:ext>
            </p:extLst>
          </p:nvPr>
        </p:nvGraphicFramePr>
        <p:xfrm>
          <a:off x="848544" y="2302694"/>
          <a:ext cx="8515229" cy="3790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1 Título"/>
          <p:cNvSpPr>
            <a:spLocks noGrp="1"/>
          </p:cNvSpPr>
          <p:nvPr>
            <p:ph type="title"/>
          </p:nvPr>
        </p:nvSpPr>
        <p:spPr>
          <a:xfrm>
            <a:off x="560388" y="1125538"/>
            <a:ext cx="8915400" cy="1143000"/>
          </a:xfrm>
        </p:spPr>
        <p:txBody>
          <a:bodyPr/>
          <a:lstStyle/>
          <a:p>
            <a:pPr eaLnBrk="1" hangingPunct="1"/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TABLERO DE SITUACIÓN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1800" dirty="0" smtClean="0">
                <a:solidFill>
                  <a:srgbClr val="7F7F7F"/>
                </a:solidFill>
              </a:rPr>
              <a:t>ALTO</a:t>
            </a:r>
            <a:r>
              <a:rPr lang="es-ES" altLang="es-AR" sz="2800" b="1" dirty="0" smtClean="0">
                <a:solidFill>
                  <a:srgbClr val="7F7F7F"/>
                </a:solidFill>
              </a:rPr>
              <a:t> </a:t>
            </a:r>
            <a:r>
              <a:rPr lang="es-ES" altLang="es-AR" sz="1800" dirty="0" smtClean="0">
                <a:solidFill>
                  <a:srgbClr val="7F7F7F"/>
                </a:solidFill>
              </a:rPr>
              <a:t>RIESGO SOCIAL PERCIBIDO</a:t>
            </a:r>
            <a:br>
              <a:rPr lang="es-ES" altLang="es-AR" sz="1800" dirty="0" smtClean="0">
                <a:solidFill>
                  <a:srgbClr val="7F7F7F"/>
                </a:solidFill>
              </a:rPr>
            </a:br>
            <a:r>
              <a:rPr lang="es-ES" altLang="es-AR" sz="1800" dirty="0" smtClean="0">
                <a:solidFill>
                  <a:srgbClr val="7F7F7F"/>
                </a:solidFill>
              </a:rPr>
              <a:t>TENDENCIA ENERO-SEPTIEMBRE</a:t>
            </a:r>
            <a:r>
              <a:rPr lang="es-AR" altLang="es-AR" sz="1800" dirty="0" smtClean="0">
                <a:solidFill>
                  <a:srgbClr val="7F7F7F"/>
                </a:solidFill>
              </a:rPr>
              <a:t/>
            </a:r>
            <a:br>
              <a:rPr lang="es-AR" altLang="es-AR" sz="18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endParaRPr lang="es-AR" altLang="es-AR" sz="4000" dirty="0" smtClean="0">
              <a:solidFill>
                <a:srgbClr val="7F7F7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31825" y="2060575"/>
            <a:ext cx="8642350" cy="452596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MX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"/>
                <a:ea typeface="+mn-ea"/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MX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"/>
                <a:ea typeface="+mn-ea"/>
              </a:rPr>
              <a:t> </a:t>
            </a:r>
            <a:endParaRPr lang="es-AR" sz="1800" dirty="0">
              <a:solidFill>
                <a:schemeClr val="tx1">
                  <a:lumMod val="65000"/>
                  <a:lumOff val="35000"/>
                </a:schemeClr>
              </a:solidFill>
              <a:latin typeface=""/>
              <a:ea typeface="+mn-ea"/>
            </a:endParaRPr>
          </a:p>
        </p:txBody>
      </p:sp>
      <p:pic>
        <p:nvPicPr>
          <p:cNvPr id="4102" name="4 Gráfic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8963" y="3140075"/>
            <a:ext cx="6084887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7473950" y="333375"/>
            <a:ext cx="2492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prstClr val="white">
                    <a:lumMod val="50000"/>
                  </a:prstClr>
                </a:solidFill>
                <a:latin typeface=""/>
                <a:ea typeface="+mn-ea"/>
              </a:rPr>
              <a:t> </a:t>
            </a:r>
            <a:endParaRPr lang="es-AR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104" name="6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88A156D-AC07-4082-A223-8C0F989F0C44}" type="slidenum">
              <a:rPr lang="es-AR" altLang="es-AR" b="1" smtClean="0">
                <a:solidFill>
                  <a:schemeClr val="bg1"/>
                </a:solidFill>
              </a:rPr>
              <a:pPr/>
              <a:t>11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4105" name="7 Rectángulo"/>
          <p:cNvSpPr>
            <a:spLocks noChangeArrowheads="1"/>
          </p:cNvSpPr>
          <p:nvPr/>
        </p:nvSpPr>
        <p:spPr bwMode="auto">
          <a:xfrm>
            <a:off x="7256463" y="333375"/>
            <a:ext cx="19632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graphicFrame>
        <p:nvGraphicFramePr>
          <p:cNvPr id="9" name="4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2229674"/>
              </p:ext>
            </p:extLst>
          </p:nvPr>
        </p:nvGraphicFramePr>
        <p:xfrm>
          <a:off x="776536" y="2345854"/>
          <a:ext cx="8443221" cy="3819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1 Título"/>
          <p:cNvSpPr>
            <a:spLocks noGrp="1"/>
          </p:cNvSpPr>
          <p:nvPr>
            <p:ph type="title"/>
          </p:nvPr>
        </p:nvSpPr>
        <p:spPr>
          <a:xfrm>
            <a:off x="442913" y="836613"/>
            <a:ext cx="8915400" cy="1143000"/>
          </a:xfrm>
        </p:spPr>
        <p:txBody>
          <a:bodyPr/>
          <a:lstStyle/>
          <a:p>
            <a:pPr eaLnBrk="1" hangingPunct="1"/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TABLERO DE SITUACIÓN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1800" dirty="0" smtClean="0">
                <a:solidFill>
                  <a:srgbClr val="7F7F7F"/>
                </a:solidFill>
              </a:rPr>
              <a:t>ALTO</a:t>
            </a:r>
            <a:r>
              <a:rPr lang="es-ES" altLang="es-AR" sz="2800" b="1" dirty="0" smtClean="0">
                <a:solidFill>
                  <a:srgbClr val="7F7F7F"/>
                </a:solidFill>
              </a:rPr>
              <a:t> </a:t>
            </a:r>
            <a:r>
              <a:rPr lang="es-ES" altLang="es-AR" sz="1800" dirty="0" smtClean="0">
                <a:solidFill>
                  <a:srgbClr val="7F7F7F"/>
                </a:solidFill>
              </a:rPr>
              <a:t>RIESGO POLÍTICO PERCIBIDO</a:t>
            </a:r>
            <a:br>
              <a:rPr lang="es-ES" altLang="es-AR" sz="1800" dirty="0" smtClean="0">
                <a:solidFill>
                  <a:srgbClr val="7F7F7F"/>
                </a:solidFill>
              </a:rPr>
            </a:br>
            <a:r>
              <a:rPr lang="es-ES" altLang="es-AR" sz="1800" dirty="0" smtClean="0">
                <a:solidFill>
                  <a:srgbClr val="7F7F7F"/>
                </a:solidFill>
              </a:rPr>
              <a:t>TENDENCIA ENERO-SEPTIEMBRE</a:t>
            </a:r>
            <a:r>
              <a:rPr lang="es-AR" altLang="es-AR" sz="1800" dirty="0" smtClean="0">
                <a:solidFill>
                  <a:srgbClr val="7F7F7F"/>
                </a:solidFill>
              </a:rPr>
              <a:t/>
            </a:r>
            <a:br>
              <a:rPr lang="es-AR" altLang="es-AR" sz="18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endParaRPr lang="es-AR" altLang="es-AR" sz="4000" dirty="0" smtClean="0">
              <a:solidFill>
                <a:srgbClr val="7F7F7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31825" y="2060575"/>
            <a:ext cx="8642350" cy="452596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MX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"/>
                <a:ea typeface="+mn-ea"/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MX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"/>
                <a:ea typeface="+mn-ea"/>
              </a:rPr>
              <a:t> </a:t>
            </a:r>
            <a:endParaRPr lang="es-AR" sz="1800" dirty="0">
              <a:solidFill>
                <a:schemeClr val="tx1">
                  <a:lumMod val="65000"/>
                  <a:lumOff val="35000"/>
                </a:schemeClr>
              </a:solidFill>
              <a:latin typeface=""/>
              <a:ea typeface="+mn-ea"/>
            </a:endParaRPr>
          </a:p>
        </p:txBody>
      </p:sp>
      <p:pic>
        <p:nvPicPr>
          <p:cNvPr id="5126" name="4 Gráfic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8963" y="3140075"/>
            <a:ext cx="6084887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7473950" y="333375"/>
            <a:ext cx="2492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prstClr val="white">
                    <a:lumMod val="50000"/>
                  </a:prstClr>
                </a:solidFill>
                <a:latin typeface=""/>
                <a:ea typeface="+mn-ea"/>
              </a:rPr>
              <a:t> </a:t>
            </a:r>
            <a:endParaRPr lang="es-AR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128" name="6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769B15F-08A3-4778-AA03-C18D6F452916}" type="slidenum">
              <a:rPr lang="es-AR" altLang="es-AR" b="1" smtClean="0">
                <a:solidFill>
                  <a:schemeClr val="bg1"/>
                </a:solidFill>
              </a:rPr>
              <a:pPr/>
              <a:t>12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7246938" y="333375"/>
            <a:ext cx="2016125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AR" b="1" dirty="0">
                <a:solidFill>
                  <a:srgbClr val="7F7F7F"/>
                </a:solidFill>
              </a:rPr>
              <a:t>SEPTIEMBRE</a:t>
            </a:r>
            <a:r>
              <a:rPr lang="es-ES" b="1" dirty="0" smtClean="0">
                <a:solidFill>
                  <a:prstClr val="white">
                    <a:lumMod val="50000"/>
                  </a:prstClr>
                </a:solidFill>
                <a:latin typeface=""/>
                <a:ea typeface="+mn-ea"/>
              </a:rPr>
              <a:t>  </a:t>
            </a:r>
            <a:r>
              <a:rPr lang="es-ES" b="1" dirty="0">
                <a:solidFill>
                  <a:prstClr val="white">
                    <a:lumMod val="50000"/>
                  </a:prstClr>
                </a:solidFill>
                <a:latin typeface=""/>
                <a:ea typeface="+mn-ea"/>
              </a:rPr>
              <a:t>2014</a:t>
            </a:r>
            <a:endParaRPr lang="es-AR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graphicFrame>
        <p:nvGraphicFramePr>
          <p:cNvPr id="9" name="45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1610869"/>
              </p:ext>
            </p:extLst>
          </p:nvPr>
        </p:nvGraphicFramePr>
        <p:xfrm>
          <a:off x="665858" y="2420888"/>
          <a:ext cx="8630543" cy="3675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1 Título"/>
          <p:cNvSpPr>
            <a:spLocks noGrp="1"/>
          </p:cNvSpPr>
          <p:nvPr>
            <p:ph type="title"/>
          </p:nvPr>
        </p:nvSpPr>
        <p:spPr>
          <a:xfrm>
            <a:off x="488950" y="1125538"/>
            <a:ext cx="8915400" cy="1143000"/>
          </a:xfrm>
        </p:spPr>
        <p:txBody>
          <a:bodyPr/>
          <a:lstStyle/>
          <a:p>
            <a:pPr eaLnBrk="1" hangingPunct="1"/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TABLERO DE SITUACIÓN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1800" dirty="0" smtClean="0">
                <a:solidFill>
                  <a:srgbClr val="7F7F7F"/>
                </a:solidFill>
              </a:rPr>
              <a:t>ALTO</a:t>
            </a:r>
            <a:r>
              <a:rPr lang="es-ES" altLang="es-AR" sz="2800" b="1" dirty="0" smtClean="0">
                <a:solidFill>
                  <a:srgbClr val="7F7F7F"/>
                </a:solidFill>
              </a:rPr>
              <a:t> </a:t>
            </a:r>
            <a:r>
              <a:rPr lang="es-ES" altLang="es-AR" sz="1800" dirty="0" smtClean="0">
                <a:solidFill>
                  <a:srgbClr val="7F7F7F"/>
                </a:solidFill>
              </a:rPr>
              <a:t>RIESGO PERSONAL PERCIBIDO</a:t>
            </a:r>
            <a:br>
              <a:rPr lang="es-ES" altLang="es-AR" sz="1800" dirty="0" smtClean="0">
                <a:solidFill>
                  <a:srgbClr val="7F7F7F"/>
                </a:solidFill>
              </a:rPr>
            </a:br>
            <a:r>
              <a:rPr lang="es-ES" altLang="es-AR" sz="1800" dirty="0" smtClean="0">
                <a:solidFill>
                  <a:srgbClr val="7F7F7F"/>
                </a:solidFill>
              </a:rPr>
              <a:t>TENDENCIA ENERO-SEPTIEMBRE</a:t>
            </a:r>
            <a:r>
              <a:rPr lang="es-AR" altLang="es-AR" sz="1800" dirty="0" smtClean="0">
                <a:solidFill>
                  <a:srgbClr val="7F7F7F"/>
                </a:solidFill>
              </a:rPr>
              <a:t/>
            </a:r>
            <a:br>
              <a:rPr lang="es-AR" altLang="es-AR" sz="18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endParaRPr lang="es-AR" altLang="es-AR" sz="4000" dirty="0" smtClean="0">
              <a:solidFill>
                <a:srgbClr val="7F7F7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31825" y="2060575"/>
            <a:ext cx="8642350" cy="452596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MX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"/>
                <a:ea typeface="+mn-ea"/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MX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"/>
                <a:ea typeface="+mn-ea"/>
              </a:rPr>
              <a:t> </a:t>
            </a:r>
            <a:endParaRPr lang="es-AR" sz="1800" dirty="0">
              <a:solidFill>
                <a:schemeClr val="tx1">
                  <a:lumMod val="65000"/>
                  <a:lumOff val="35000"/>
                </a:schemeClr>
              </a:solidFill>
              <a:latin typeface=""/>
              <a:ea typeface="+mn-ea"/>
            </a:endParaRPr>
          </a:p>
        </p:txBody>
      </p:sp>
      <p:pic>
        <p:nvPicPr>
          <p:cNvPr id="6150" name="4 Gráfic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8963" y="3140075"/>
            <a:ext cx="6084887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7473950" y="333375"/>
            <a:ext cx="2492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prstClr val="white">
                    <a:lumMod val="50000"/>
                  </a:prstClr>
                </a:solidFill>
                <a:latin typeface=""/>
                <a:ea typeface="+mn-ea"/>
              </a:rPr>
              <a:t> </a:t>
            </a:r>
            <a:endParaRPr lang="es-AR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152" name="6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8002977-94F2-415F-93E6-A08A5AC14102}" type="slidenum">
              <a:rPr lang="es-AR" altLang="es-AR" b="1" smtClean="0">
                <a:solidFill>
                  <a:schemeClr val="bg1"/>
                </a:solidFill>
              </a:rPr>
              <a:pPr/>
              <a:t>13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6153" name="7 Rectángulo"/>
          <p:cNvSpPr>
            <a:spLocks noChangeArrowheads="1"/>
          </p:cNvSpPr>
          <p:nvPr/>
        </p:nvSpPr>
        <p:spPr bwMode="auto">
          <a:xfrm>
            <a:off x="7256463" y="333375"/>
            <a:ext cx="19632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graphicFrame>
        <p:nvGraphicFramePr>
          <p:cNvPr id="9" name="46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5882606"/>
              </p:ext>
            </p:extLst>
          </p:nvPr>
        </p:nvGraphicFramePr>
        <p:xfrm>
          <a:off x="705644" y="2348880"/>
          <a:ext cx="8515229" cy="3784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1 Título"/>
          <p:cNvSpPr>
            <a:spLocks noGrp="1"/>
          </p:cNvSpPr>
          <p:nvPr>
            <p:ph type="title"/>
          </p:nvPr>
        </p:nvSpPr>
        <p:spPr>
          <a:xfrm>
            <a:off x="488950" y="1125538"/>
            <a:ext cx="8915400" cy="1295350"/>
          </a:xfrm>
        </p:spPr>
        <p:txBody>
          <a:bodyPr/>
          <a:lstStyle/>
          <a:p>
            <a:pPr eaLnBrk="1" hangingPunct="1"/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TABLERO DE SITUACIÓN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1800" b="1" dirty="0" smtClean="0">
                <a:solidFill>
                  <a:srgbClr val="7F7F7F"/>
                </a:solidFill>
              </a:rPr>
              <a:t>RESUMEN DE RIESGOS</a:t>
            </a:r>
            <a:r>
              <a:rPr lang="es-ES" altLang="es-AR" sz="1800" dirty="0" smtClean="0">
                <a:solidFill>
                  <a:srgbClr val="7F7F7F"/>
                </a:solidFill>
              </a:rPr>
              <a:t/>
            </a:r>
            <a:br>
              <a:rPr lang="es-ES" altLang="es-AR" sz="1800" dirty="0" smtClean="0">
                <a:solidFill>
                  <a:srgbClr val="7F7F7F"/>
                </a:solidFill>
              </a:rPr>
            </a:br>
            <a:r>
              <a:rPr lang="es-ES" altLang="es-AR" sz="1800" dirty="0" smtClean="0">
                <a:solidFill>
                  <a:srgbClr val="7F7F7F"/>
                </a:solidFill>
              </a:rPr>
              <a:t>TENDENCIA ENERO-SEPTIEMBRE</a:t>
            </a:r>
            <a:r>
              <a:rPr lang="es-AR" altLang="es-AR" sz="1800" dirty="0" smtClean="0">
                <a:solidFill>
                  <a:srgbClr val="7F7F7F"/>
                </a:solidFill>
              </a:rPr>
              <a:t/>
            </a:r>
            <a:br>
              <a:rPr lang="es-AR" altLang="es-AR" sz="18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endParaRPr lang="es-AR" altLang="es-AR" sz="4000" dirty="0" smtClean="0">
              <a:solidFill>
                <a:srgbClr val="7F7F7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31825" y="2060575"/>
            <a:ext cx="8642350" cy="452596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MX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"/>
                <a:ea typeface="+mn-ea"/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MX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"/>
                <a:ea typeface="+mn-ea"/>
              </a:rPr>
              <a:t> </a:t>
            </a:r>
            <a:endParaRPr lang="es-AR" sz="1800" dirty="0">
              <a:solidFill>
                <a:schemeClr val="tx1">
                  <a:lumMod val="65000"/>
                  <a:lumOff val="35000"/>
                </a:schemeClr>
              </a:solidFill>
              <a:latin typeface=""/>
              <a:ea typeface="+mn-ea"/>
            </a:endParaRPr>
          </a:p>
        </p:txBody>
      </p:sp>
      <p:pic>
        <p:nvPicPr>
          <p:cNvPr id="6150" name="4 Gráfic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8963" y="3140075"/>
            <a:ext cx="6084887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7473950" y="333375"/>
            <a:ext cx="2492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prstClr val="white">
                    <a:lumMod val="50000"/>
                  </a:prstClr>
                </a:solidFill>
                <a:latin typeface=""/>
                <a:ea typeface="+mn-ea"/>
              </a:rPr>
              <a:t> </a:t>
            </a:r>
            <a:endParaRPr lang="es-AR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152" name="6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8002977-94F2-415F-93E6-A08A5AC14102}" type="slidenum">
              <a:rPr lang="es-AR" altLang="es-AR" b="1" smtClean="0">
                <a:solidFill>
                  <a:schemeClr val="bg1"/>
                </a:solidFill>
              </a:rPr>
              <a:pPr/>
              <a:t>14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6153" name="7 Rectángulo"/>
          <p:cNvSpPr>
            <a:spLocks noChangeArrowheads="1"/>
          </p:cNvSpPr>
          <p:nvPr/>
        </p:nvSpPr>
        <p:spPr bwMode="auto">
          <a:xfrm>
            <a:off x="7256463" y="333375"/>
            <a:ext cx="19632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graphicFrame>
        <p:nvGraphicFramePr>
          <p:cNvPr id="9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0389505"/>
              </p:ext>
            </p:extLst>
          </p:nvPr>
        </p:nvGraphicFramePr>
        <p:xfrm>
          <a:off x="632520" y="2492896"/>
          <a:ext cx="8640960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7668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1 Título"/>
          <p:cNvSpPr>
            <a:spLocks noGrp="1"/>
          </p:cNvSpPr>
          <p:nvPr>
            <p:ph type="title"/>
          </p:nvPr>
        </p:nvSpPr>
        <p:spPr>
          <a:xfrm>
            <a:off x="495300" y="1052513"/>
            <a:ext cx="8915400" cy="1143000"/>
          </a:xfrm>
        </p:spPr>
        <p:txBody>
          <a:bodyPr/>
          <a:lstStyle/>
          <a:p>
            <a:pPr eaLnBrk="1" hangingPunct="1"/>
            <a:r>
              <a:rPr lang="es-ES" altLang="es-AR" sz="2500" b="1" smtClean="0">
                <a:solidFill>
                  <a:srgbClr val="7F7F7F"/>
                </a:solidFill>
              </a:rPr>
              <a:t/>
            </a:r>
            <a:br>
              <a:rPr lang="es-ES" altLang="es-AR" sz="2500" b="1" smtClean="0">
                <a:solidFill>
                  <a:srgbClr val="7F7F7F"/>
                </a:solidFill>
              </a:rPr>
            </a:br>
            <a:r>
              <a:rPr lang="es-ES" altLang="es-AR" sz="2500" b="1" smtClean="0">
                <a:solidFill>
                  <a:srgbClr val="7F7F7F"/>
                </a:solidFill>
              </a:rPr>
              <a:t/>
            </a:r>
            <a:br>
              <a:rPr lang="es-ES" altLang="es-AR" sz="2500" b="1" smtClean="0">
                <a:solidFill>
                  <a:srgbClr val="7F7F7F"/>
                </a:solidFill>
              </a:rPr>
            </a:br>
            <a:r>
              <a:rPr lang="es-ES" altLang="es-AR" sz="2500" b="1" smtClean="0">
                <a:solidFill>
                  <a:srgbClr val="7F7F7F"/>
                </a:solidFill>
              </a:rPr>
              <a:t>ECONOMÍA PERSONAL</a:t>
            </a:r>
            <a:r>
              <a:rPr lang="es-AR" altLang="es-AR" sz="3600" smtClean="0">
                <a:solidFill>
                  <a:srgbClr val="7F7F7F"/>
                </a:solidFill>
              </a:rPr>
              <a:t/>
            </a:r>
            <a:br>
              <a:rPr lang="es-AR" altLang="es-AR" sz="3600" smtClean="0">
                <a:solidFill>
                  <a:srgbClr val="7F7F7F"/>
                </a:solidFill>
              </a:rPr>
            </a:br>
            <a:r>
              <a:rPr lang="es-AR" altLang="es-AR" sz="3600" smtClean="0">
                <a:solidFill>
                  <a:srgbClr val="7F7F7F"/>
                </a:solidFill>
              </a:rPr>
              <a:t/>
            </a:r>
            <a:br>
              <a:rPr lang="es-AR" altLang="es-AR" sz="3600" smtClean="0">
                <a:solidFill>
                  <a:srgbClr val="7F7F7F"/>
                </a:solidFill>
              </a:rPr>
            </a:br>
            <a:endParaRPr lang="es-AR" altLang="es-AR" sz="4000" smtClean="0">
              <a:solidFill>
                <a:srgbClr val="7F7F7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97150" y="1973262"/>
            <a:ext cx="4457700" cy="460375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AR" sz="1800" dirty="0" smtClean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TENDENCIA ENERO-SEPTIEMBRE</a:t>
            </a:r>
            <a:endParaRPr lang="es-AR" sz="1800" dirty="0">
              <a:solidFill>
                <a:schemeClr val="bg1">
                  <a:lumMod val="50000"/>
                </a:schemeClr>
              </a:solidFill>
              <a:latin typeface=""/>
              <a:ea typeface="+mn-ea"/>
            </a:endParaRPr>
          </a:p>
        </p:txBody>
      </p:sp>
      <p:sp>
        <p:nvSpPr>
          <p:cNvPr id="8198" name="4 CuadroTexto"/>
          <p:cNvSpPr txBox="1">
            <a:spLocks noChangeArrowheads="1"/>
          </p:cNvSpPr>
          <p:nvPr/>
        </p:nvSpPr>
        <p:spPr bwMode="auto">
          <a:xfrm>
            <a:off x="992188" y="1557338"/>
            <a:ext cx="76676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s-ES" altLang="es-AR" dirty="0">
                <a:solidFill>
                  <a:srgbClr val="7F7F7F"/>
                </a:solidFill>
              </a:rPr>
              <a:t>En general ¿Tiene usted capacidad de ahorro?</a:t>
            </a:r>
            <a:endParaRPr lang="es-AR" altLang="es-AR" dirty="0">
              <a:solidFill>
                <a:srgbClr val="7F7F7F"/>
              </a:solidFill>
            </a:endParaRPr>
          </a:p>
          <a:p>
            <a:pPr algn="ctr" eaLnBrk="1" hangingPunct="1"/>
            <a:endParaRPr lang="es-AR" altLang="es-AR" dirty="0">
              <a:solidFill>
                <a:srgbClr val="7F7F7F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7400925" y="333375"/>
            <a:ext cx="2492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endParaRPr lang="es-AR" dirty="0">
              <a:latin typeface="+mn-lt"/>
              <a:ea typeface="+mn-ea"/>
            </a:endParaRPr>
          </a:p>
        </p:txBody>
      </p:sp>
      <p:sp>
        <p:nvSpPr>
          <p:cNvPr id="8200" name="6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E84EE6F-53A8-49A6-B4A1-212A8BC7F4E0}" type="slidenum">
              <a:rPr lang="es-AR" altLang="es-AR" b="1" smtClean="0">
                <a:solidFill>
                  <a:schemeClr val="bg1"/>
                </a:solidFill>
              </a:rPr>
              <a:pPr/>
              <a:t>15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8201" name="7 Rectángulo"/>
          <p:cNvSpPr>
            <a:spLocks noChangeArrowheads="1"/>
          </p:cNvSpPr>
          <p:nvPr/>
        </p:nvSpPr>
        <p:spPr bwMode="auto">
          <a:xfrm>
            <a:off x="7256463" y="333375"/>
            <a:ext cx="19632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graphicFrame>
        <p:nvGraphicFramePr>
          <p:cNvPr id="10" name="9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422773"/>
              </p:ext>
            </p:extLst>
          </p:nvPr>
        </p:nvGraphicFramePr>
        <p:xfrm>
          <a:off x="776536" y="2708920"/>
          <a:ext cx="8302377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1 Título"/>
          <p:cNvSpPr>
            <a:spLocks noGrp="1"/>
          </p:cNvSpPr>
          <p:nvPr>
            <p:ph type="title"/>
          </p:nvPr>
        </p:nvSpPr>
        <p:spPr>
          <a:xfrm>
            <a:off x="485775" y="981075"/>
            <a:ext cx="8915400" cy="1358900"/>
          </a:xfrm>
        </p:spPr>
        <p:txBody>
          <a:bodyPr/>
          <a:lstStyle/>
          <a:p>
            <a:pPr eaLnBrk="1" hangingPunct="1"/>
            <a:r>
              <a:rPr lang="es-ES" altLang="es-AR" sz="2500" b="1" smtClean="0">
                <a:solidFill>
                  <a:srgbClr val="7F7F7F"/>
                </a:solidFill>
              </a:rPr>
              <a:t/>
            </a:r>
            <a:br>
              <a:rPr lang="es-ES" altLang="es-AR" sz="2500" b="1" smtClean="0">
                <a:solidFill>
                  <a:srgbClr val="7F7F7F"/>
                </a:solidFill>
              </a:rPr>
            </a:br>
            <a:r>
              <a:rPr lang="es-ES" altLang="es-AR" sz="2500" b="1" smtClean="0">
                <a:solidFill>
                  <a:srgbClr val="7F7F7F"/>
                </a:solidFill>
              </a:rPr>
              <a:t/>
            </a:r>
            <a:br>
              <a:rPr lang="es-ES" altLang="es-AR" sz="2500" b="1" smtClean="0">
                <a:solidFill>
                  <a:srgbClr val="7F7F7F"/>
                </a:solidFill>
              </a:rPr>
            </a:br>
            <a:r>
              <a:rPr lang="es-ES" altLang="es-AR" sz="2500" b="1" smtClean="0">
                <a:solidFill>
                  <a:srgbClr val="7F7F7F"/>
                </a:solidFill>
              </a:rPr>
              <a:t>ECONOMÍA PERSONAL</a:t>
            </a:r>
            <a:r>
              <a:rPr lang="es-AR" altLang="es-AR" sz="3600" smtClean="0">
                <a:solidFill>
                  <a:srgbClr val="7F7F7F"/>
                </a:solidFill>
              </a:rPr>
              <a:t/>
            </a:r>
            <a:br>
              <a:rPr lang="es-AR" altLang="es-AR" sz="3600" smtClean="0">
                <a:solidFill>
                  <a:srgbClr val="7F7F7F"/>
                </a:solidFill>
              </a:rPr>
            </a:br>
            <a:r>
              <a:rPr lang="es-AR" altLang="es-AR" sz="3600" smtClean="0">
                <a:solidFill>
                  <a:srgbClr val="7F7F7F"/>
                </a:solidFill>
              </a:rPr>
              <a:t/>
            </a:r>
            <a:br>
              <a:rPr lang="es-AR" altLang="es-AR" sz="3600" smtClean="0">
                <a:solidFill>
                  <a:srgbClr val="7F7F7F"/>
                </a:solidFill>
              </a:rPr>
            </a:br>
            <a:endParaRPr lang="es-AR" altLang="es-AR" sz="4000" smtClean="0">
              <a:solidFill>
                <a:srgbClr val="7F7F7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384425" y="1700213"/>
            <a:ext cx="5038725" cy="360362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2000" dirty="0" smtClean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EN QUÉ GASTARIA UN DINERO EXTRA</a:t>
            </a:r>
            <a:r>
              <a:rPr lang="es-ES" altLang="es-AR" sz="2000" dirty="0">
                <a:solidFill>
                  <a:srgbClr val="7F7F7F"/>
                </a:solidFill>
              </a:rPr>
              <a:t> TENDENCIA ENERO-SEPTIEMBRE</a:t>
            </a:r>
            <a:endParaRPr lang="es-AR" sz="2000" dirty="0">
              <a:solidFill>
                <a:schemeClr val="bg1">
                  <a:lumMod val="50000"/>
                </a:schemeClr>
              </a:solidFill>
              <a:latin typeface=""/>
              <a:ea typeface="+mn-ea"/>
            </a:endParaRPr>
          </a:p>
        </p:txBody>
      </p:sp>
      <p:sp>
        <p:nvSpPr>
          <p:cNvPr id="24580" name="4 CuadroTexto"/>
          <p:cNvSpPr txBox="1">
            <a:spLocks noChangeArrowheads="1"/>
          </p:cNvSpPr>
          <p:nvPr/>
        </p:nvSpPr>
        <p:spPr bwMode="auto">
          <a:xfrm>
            <a:off x="1352550" y="2492375"/>
            <a:ext cx="7102475" cy="12001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dirty="0" smtClean="0">
                <a:solidFill>
                  <a:schemeClr val="bg1">
                    <a:lumMod val="50000"/>
                  </a:schemeClr>
                </a:solidFill>
                <a:ea typeface="+mn-ea"/>
              </a:rPr>
              <a:t>  </a:t>
            </a:r>
          </a:p>
          <a:p>
            <a:pPr algn="ctr" eaLnBrk="1" hangingPunct="1">
              <a:defRPr/>
            </a:pPr>
            <a:endParaRPr lang="es-ES" dirty="0" smtClean="0">
              <a:solidFill>
                <a:srgbClr val="7F7F7F"/>
              </a:solidFill>
              <a:ea typeface="+mn-ea"/>
            </a:endParaRPr>
          </a:p>
          <a:p>
            <a:pPr eaLnBrk="1" hangingPunct="1">
              <a:defRPr/>
            </a:pPr>
            <a:r>
              <a:rPr lang="es-ES" dirty="0" smtClean="0">
                <a:solidFill>
                  <a:srgbClr val="7F7F7F"/>
                </a:solidFill>
                <a:ea typeface="+mn-ea"/>
              </a:rPr>
              <a:t>                               </a:t>
            </a:r>
            <a:endParaRPr lang="es-AR" dirty="0" smtClean="0">
              <a:solidFill>
                <a:srgbClr val="7F7F7F"/>
              </a:solidFill>
              <a:ea typeface="+mn-ea"/>
            </a:endParaRPr>
          </a:p>
          <a:p>
            <a:pPr eaLnBrk="1" hangingPunct="1">
              <a:defRPr/>
            </a:pPr>
            <a:endParaRPr lang="es-AR" dirty="0" smtClean="0">
              <a:solidFill>
                <a:srgbClr val="7F7F7F"/>
              </a:solidFill>
              <a:ea typeface="+mn-ea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7510463" y="333375"/>
            <a:ext cx="249237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endParaRPr lang="es-AR" dirty="0">
              <a:latin typeface="+mn-lt"/>
              <a:ea typeface="+mn-ea"/>
            </a:endParaRPr>
          </a:p>
        </p:txBody>
      </p:sp>
      <p:sp>
        <p:nvSpPr>
          <p:cNvPr id="9224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172D884-AD3C-4143-AB86-035F1B21BE1F}" type="slidenum">
              <a:rPr lang="es-AR" altLang="es-AR" b="1" smtClean="0">
                <a:solidFill>
                  <a:schemeClr val="bg1"/>
                </a:solidFill>
              </a:rPr>
              <a:pPr/>
              <a:t>16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9225" name="8 Rectángulo"/>
          <p:cNvSpPr>
            <a:spLocks noChangeArrowheads="1"/>
          </p:cNvSpPr>
          <p:nvPr/>
        </p:nvSpPr>
        <p:spPr bwMode="auto">
          <a:xfrm>
            <a:off x="7256463" y="333375"/>
            <a:ext cx="19632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graphicFrame>
        <p:nvGraphicFramePr>
          <p:cNvPr id="10" name="9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7179205"/>
              </p:ext>
            </p:extLst>
          </p:nvPr>
        </p:nvGraphicFramePr>
        <p:xfrm>
          <a:off x="704528" y="2564904"/>
          <a:ext cx="8640960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1 Título"/>
          <p:cNvSpPr>
            <a:spLocks noGrp="1"/>
          </p:cNvSpPr>
          <p:nvPr>
            <p:ph type="title"/>
          </p:nvPr>
        </p:nvSpPr>
        <p:spPr>
          <a:xfrm>
            <a:off x="488504" y="1052736"/>
            <a:ext cx="8986838" cy="1143000"/>
          </a:xfrm>
        </p:spPr>
        <p:txBody>
          <a:bodyPr/>
          <a:lstStyle/>
          <a:p>
            <a:pPr eaLnBrk="1" hangingPunct="1"/>
            <a:r>
              <a:rPr lang="es-ES" altLang="es-AR" sz="2500" b="1" dirty="0" smtClean="0">
                <a:solidFill>
                  <a:srgbClr val="7F7F7F"/>
                </a:solidFill>
              </a:rPr>
              <a:t/>
            </a:r>
            <a:br>
              <a:rPr lang="es-ES" altLang="es-AR" sz="2500" b="1" dirty="0" smtClean="0">
                <a:solidFill>
                  <a:srgbClr val="7F7F7F"/>
                </a:solidFill>
              </a:rPr>
            </a:br>
            <a:r>
              <a:rPr lang="es-ES" altLang="es-AR" sz="2500" b="1" dirty="0" smtClean="0">
                <a:solidFill>
                  <a:srgbClr val="7F7F7F"/>
                </a:solidFill>
              </a:rPr>
              <a:t/>
            </a:r>
            <a:br>
              <a:rPr lang="es-ES" altLang="es-AR" sz="2500" b="1" dirty="0" smtClean="0">
                <a:solidFill>
                  <a:srgbClr val="7F7F7F"/>
                </a:solidFill>
              </a:rPr>
            </a:br>
            <a:r>
              <a:rPr lang="es-ES" altLang="es-AR" sz="2500" b="1" dirty="0" smtClean="0">
                <a:solidFill>
                  <a:srgbClr val="7F7F7F"/>
                </a:solidFill>
              </a:rPr>
              <a:t>ECONOMÍA PERSONAL</a:t>
            </a:r>
            <a:r>
              <a:rPr lang="es-AR" altLang="es-AR" sz="3600" dirty="0" smtClean="0">
                <a:solidFill>
                  <a:srgbClr val="7F7F7F"/>
                </a:solidFill>
              </a:rPr>
              <a:t/>
            </a:r>
            <a:br>
              <a:rPr lang="es-AR" altLang="es-AR" sz="3600" dirty="0" smtClean="0">
                <a:solidFill>
                  <a:srgbClr val="7F7F7F"/>
                </a:solidFill>
              </a:rPr>
            </a:br>
            <a:r>
              <a:rPr lang="es-AR" altLang="es-AR" sz="3600" dirty="0" smtClean="0">
                <a:solidFill>
                  <a:srgbClr val="7F7F7F"/>
                </a:solidFill>
              </a:rPr>
              <a:t/>
            </a:r>
            <a:br>
              <a:rPr lang="es-AR" altLang="es-AR" sz="3600" dirty="0" smtClean="0">
                <a:solidFill>
                  <a:srgbClr val="7F7F7F"/>
                </a:solidFill>
              </a:rPr>
            </a:br>
            <a:r>
              <a:rPr lang="es-AR" altLang="es-AR" sz="3600" dirty="0" smtClean="0">
                <a:solidFill>
                  <a:srgbClr val="7F7F7F"/>
                </a:solidFill>
              </a:rPr>
              <a:t/>
            </a:r>
            <a:br>
              <a:rPr lang="es-AR" altLang="es-AR" sz="3600" dirty="0" smtClean="0">
                <a:solidFill>
                  <a:srgbClr val="7F7F7F"/>
                </a:solidFill>
              </a:rPr>
            </a:br>
            <a:endParaRPr lang="es-AR" altLang="es-AR" sz="4000" dirty="0" smtClean="0">
              <a:solidFill>
                <a:srgbClr val="7F7F7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88950" y="1341438"/>
            <a:ext cx="8928100" cy="460375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s-ES" sz="2000" dirty="0" smtClean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DECISIONES DE CONSUMO</a:t>
            </a: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s-ES" altLang="es-AR" sz="2000" dirty="0" smtClean="0">
                <a:solidFill>
                  <a:srgbClr val="7F7F7F"/>
                </a:solidFill>
              </a:rPr>
              <a:t>TENDENCIA </a:t>
            </a:r>
            <a:r>
              <a:rPr lang="es-ES" altLang="es-AR" sz="2000" dirty="0">
                <a:solidFill>
                  <a:srgbClr val="7F7F7F"/>
                </a:solidFill>
              </a:rPr>
              <a:t>ENERO-SEPTIEMBRE</a:t>
            </a:r>
            <a:endParaRPr lang="es-AR" sz="2000" dirty="0">
              <a:solidFill>
                <a:schemeClr val="bg1">
                  <a:lumMod val="50000"/>
                </a:schemeClr>
              </a:solidFill>
              <a:latin typeface="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AR" sz="2000" dirty="0">
              <a:solidFill>
                <a:schemeClr val="bg1">
                  <a:lumMod val="50000"/>
                </a:schemeClr>
              </a:solidFill>
              <a:latin typeface=""/>
              <a:ea typeface="+mn-ea"/>
            </a:endParaRPr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1077435362"/>
              </p:ext>
            </p:extLst>
          </p:nvPr>
        </p:nvGraphicFramePr>
        <p:xfrm>
          <a:off x="2797810" y="2996952"/>
          <a:ext cx="4310380" cy="2507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6 Rectángulo"/>
          <p:cNvSpPr/>
          <p:nvPr/>
        </p:nvSpPr>
        <p:spPr>
          <a:xfrm>
            <a:off x="7256463" y="333375"/>
            <a:ext cx="249237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endParaRPr lang="es-AR" dirty="0">
              <a:latin typeface="+mn-lt"/>
              <a:ea typeface="+mn-ea"/>
            </a:endParaRPr>
          </a:p>
        </p:txBody>
      </p:sp>
      <p:sp>
        <p:nvSpPr>
          <p:cNvPr id="10248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38D4E3-232F-451B-A98A-3C232C6425FC}" type="slidenum">
              <a:rPr lang="es-AR" altLang="es-AR" b="1" smtClean="0">
                <a:solidFill>
                  <a:schemeClr val="bg1"/>
                </a:solidFill>
              </a:rPr>
              <a:pPr/>
              <a:t>17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10249" name="7 Rectángulo"/>
          <p:cNvSpPr>
            <a:spLocks noChangeArrowheads="1"/>
          </p:cNvSpPr>
          <p:nvPr/>
        </p:nvSpPr>
        <p:spPr bwMode="auto">
          <a:xfrm>
            <a:off x="7256463" y="333375"/>
            <a:ext cx="19632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graphicFrame>
        <p:nvGraphicFramePr>
          <p:cNvPr id="12" name="1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7256685"/>
              </p:ext>
            </p:extLst>
          </p:nvPr>
        </p:nvGraphicFramePr>
        <p:xfrm>
          <a:off x="776536" y="2276872"/>
          <a:ext cx="8424936" cy="363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1 Título"/>
          <p:cNvSpPr>
            <a:spLocks noGrp="1"/>
          </p:cNvSpPr>
          <p:nvPr>
            <p:ph type="title"/>
          </p:nvPr>
        </p:nvSpPr>
        <p:spPr>
          <a:xfrm>
            <a:off x="495300" y="1052513"/>
            <a:ext cx="8915400" cy="1143000"/>
          </a:xfrm>
        </p:spPr>
        <p:txBody>
          <a:bodyPr/>
          <a:lstStyle/>
          <a:p>
            <a:pPr eaLnBrk="1" hangingPunct="1"/>
            <a:r>
              <a:rPr lang="es-ES" altLang="es-AR" sz="2500" b="1" dirty="0" smtClean="0">
                <a:solidFill>
                  <a:srgbClr val="7F7F7F"/>
                </a:solidFill>
              </a:rPr>
              <a:t/>
            </a:r>
            <a:br>
              <a:rPr lang="es-ES" altLang="es-AR" sz="2500" b="1" dirty="0" smtClean="0">
                <a:solidFill>
                  <a:srgbClr val="7F7F7F"/>
                </a:solidFill>
              </a:rPr>
            </a:br>
            <a:r>
              <a:rPr lang="es-ES" altLang="es-AR" sz="2500" b="1" dirty="0" smtClean="0">
                <a:solidFill>
                  <a:srgbClr val="7F7F7F"/>
                </a:solidFill>
              </a:rPr>
              <a:t/>
            </a:r>
            <a:br>
              <a:rPr lang="es-ES" altLang="es-AR" sz="2500" b="1" dirty="0" smtClean="0">
                <a:solidFill>
                  <a:srgbClr val="7F7F7F"/>
                </a:solidFill>
              </a:rPr>
            </a:br>
            <a:r>
              <a:rPr lang="es-ES" altLang="es-AR" sz="2500" b="1" dirty="0" smtClean="0">
                <a:solidFill>
                  <a:srgbClr val="7F7F7F"/>
                </a:solidFill>
              </a:rPr>
              <a:t>ECONOMÍA PERSONAL</a:t>
            </a:r>
            <a:r>
              <a:rPr lang="es-AR" altLang="es-AR" sz="3600" dirty="0" smtClean="0">
                <a:solidFill>
                  <a:srgbClr val="7F7F7F"/>
                </a:solidFill>
              </a:rPr>
              <a:t/>
            </a:r>
            <a:br>
              <a:rPr lang="es-AR" altLang="es-AR" sz="3600" dirty="0" smtClean="0">
                <a:solidFill>
                  <a:srgbClr val="7F7F7F"/>
                </a:solidFill>
              </a:rPr>
            </a:br>
            <a:r>
              <a:rPr lang="es-AR" altLang="es-AR" sz="3600" dirty="0" smtClean="0">
                <a:solidFill>
                  <a:srgbClr val="7F7F7F"/>
                </a:solidFill>
              </a:rPr>
              <a:t/>
            </a:r>
            <a:br>
              <a:rPr lang="es-AR" altLang="es-AR" sz="3600" dirty="0" smtClean="0">
                <a:solidFill>
                  <a:srgbClr val="7F7F7F"/>
                </a:solidFill>
              </a:rPr>
            </a:br>
            <a:endParaRPr lang="es-AR" altLang="es-AR" sz="4000" dirty="0" smtClean="0">
              <a:solidFill>
                <a:srgbClr val="7F7F7F"/>
              </a:solidFill>
            </a:endParaRPr>
          </a:p>
        </p:txBody>
      </p:sp>
      <p:sp>
        <p:nvSpPr>
          <p:cNvPr id="11269" name="2 Marcador de contenido"/>
          <p:cNvSpPr>
            <a:spLocks noGrp="1"/>
          </p:cNvSpPr>
          <p:nvPr>
            <p:ph idx="1"/>
          </p:nvPr>
        </p:nvSpPr>
        <p:spPr>
          <a:xfrm>
            <a:off x="1784350" y="1484313"/>
            <a:ext cx="6264275" cy="460375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 typeface="Arial" charset="0"/>
              <a:buNone/>
            </a:pPr>
            <a:r>
              <a:rPr lang="es-ES" altLang="es-AR" sz="500" smtClean="0">
                <a:solidFill>
                  <a:srgbClr val="7F7F7F"/>
                </a:solidFill>
              </a:rPr>
              <a:t>I</a:t>
            </a:r>
          </a:p>
          <a:p>
            <a:pPr marL="0" indent="0" algn="ctr" eaLnBrk="1" hangingPunct="1">
              <a:lnSpc>
                <a:spcPct val="80000"/>
              </a:lnSpc>
              <a:buFont typeface="Arial" charset="0"/>
              <a:buNone/>
            </a:pPr>
            <a:r>
              <a:rPr lang="es-ES" altLang="es-AR" sz="1800" smtClean="0">
                <a:solidFill>
                  <a:srgbClr val="7F7F7F"/>
                </a:solidFill>
              </a:rPr>
              <a:t>PROPENSIÓN AL CONSUMO</a:t>
            </a:r>
          </a:p>
          <a:p>
            <a:pPr marL="0" indent="0" algn="ctr" eaLnBrk="1" hangingPunct="1">
              <a:lnSpc>
                <a:spcPct val="80000"/>
              </a:lnSpc>
              <a:buFont typeface="Arial" charset="0"/>
              <a:buNone/>
            </a:pPr>
            <a:endParaRPr lang="es-ES" altLang="es-AR" sz="1100" smtClean="0">
              <a:solidFill>
                <a:srgbClr val="7F7F7F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7400925" y="333375"/>
            <a:ext cx="2492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endParaRPr lang="es-AR" dirty="0">
              <a:latin typeface="+mn-lt"/>
              <a:ea typeface="+mn-ea"/>
            </a:endParaRPr>
          </a:p>
        </p:txBody>
      </p:sp>
      <p:sp>
        <p:nvSpPr>
          <p:cNvPr id="11271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45B3805-0AA6-4046-82D1-9BB47E2C1283}" type="slidenum">
              <a:rPr lang="es-AR" altLang="es-AR" b="1" smtClean="0">
                <a:solidFill>
                  <a:schemeClr val="bg1"/>
                </a:solidFill>
              </a:rPr>
              <a:pPr/>
              <a:t>18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11272" name="4 CuadroTexto"/>
          <p:cNvSpPr txBox="1">
            <a:spLocks noChangeArrowheads="1"/>
          </p:cNvSpPr>
          <p:nvPr/>
        </p:nvSpPr>
        <p:spPr bwMode="auto">
          <a:xfrm>
            <a:off x="776288" y="1949450"/>
            <a:ext cx="82089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altLang="es-AR" dirty="0">
                <a:solidFill>
                  <a:srgbClr val="595959"/>
                </a:solidFill>
              </a:rPr>
              <a:t> </a:t>
            </a:r>
            <a:r>
              <a:rPr lang="es-ES" altLang="es-AR" dirty="0">
                <a:solidFill>
                  <a:srgbClr val="7F7F7F"/>
                </a:solidFill>
              </a:rPr>
              <a:t>Propensión al Consumo Nula </a:t>
            </a:r>
            <a:endParaRPr lang="es-ES" altLang="es-AR" dirty="0" smtClean="0">
              <a:solidFill>
                <a:srgbClr val="7F7F7F"/>
              </a:solidFill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s-ES" altLang="es-AR" dirty="0">
                <a:solidFill>
                  <a:srgbClr val="7F7F7F"/>
                </a:solidFill>
              </a:rPr>
              <a:t>TENDENCIA ENERO-SEPTIEMBRE</a:t>
            </a:r>
            <a:endParaRPr lang="es-AR" dirty="0">
              <a:solidFill>
                <a:schemeClr val="bg1">
                  <a:lumMod val="50000"/>
                </a:schemeClr>
              </a:solidFill>
              <a:latin typeface=""/>
            </a:endParaRPr>
          </a:p>
        </p:txBody>
      </p:sp>
      <p:sp>
        <p:nvSpPr>
          <p:cNvPr id="11273" name="7 Rectángulo"/>
          <p:cNvSpPr>
            <a:spLocks noChangeArrowheads="1"/>
          </p:cNvSpPr>
          <p:nvPr/>
        </p:nvSpPr>
        <p:spPr bwMode="auto">
          <a:xfrm>
            <a:off x="7256463" y="333375"/>
            <a:ext cx="19632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graphicFrame>
        <p:nvGraphicFramePr>
          <p:cNvPr id="10" name="9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8383162"/>
              </p:ext>
            </p:extLst>
          </p:nvPr>
        </p:nvGraphicFramePr>
        <p:xfrm>
          <a:off x="704528" y="2924944"/>
          <a:ext cx="8496943" cy="3057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1 Título"/>
          <p:cNvSpPr>
            <a:spLocks noGrp="1"/>
          </p:cNvSpPr>
          <p:nvPr>
            <p:ph type="title"/>
          </p:nvPr>
        </p:nvSpPr>
        <p:spPr>
          <a:xfrm>
            <a:off x="495300" y="1052513"/>
            <a:ext cx="8915400" cy="1081087"/>
          </a:xfrm>
        </p:spPr>
        <p:txBody>
          <a:bodyPr/>
          <a:lstStyle/>
          <a:p>
            <a:pPr eaLnBrk="1" hangingPunct="1"/>
            <a:r>
              <a:rPr lang="es-ES" altLang="es-AR" sz="2500" b="1" smtClean="0">
                <a:solidFill>
                  <a:srgbClr val="7F7F7F"/>
                </a:solidFill>
              </a:rPr>
              <a:t/>
            </a:r>
            <a:br>
              <a:rPr lang="es-ES" altLang="es-AR" sz="2500" b="1" smtClean="0">
                <a:solidFill>
                  <a:srgbClr val="7F7F7F"/>
                </a:solidFill>
              </a:rPr>
            </a:br>
            <a:r>
              <a:rPr lang="es-ES" altLang="es-AR" sz="2500" b="1" smtClean="0">
                <a:solidFill>
                  <a:srgbClr val="7F7F7F"/>
                </a:solidFill>
              </a:rPr>
              <a:t/>
            </a:r>
            <a:br>
              <a:rPr lang="es-ES" altLang="es-AR" sz="2500" b="1" smtClean="0">
                <a:solidFill>
                  <a:srgbClr val="7F7F7F"/>
                </a:solidFill>
              </a:rPr>
            </a:br>
            <a:r>
              <a:rPr lang="es-ES" altLang="es-AR" sz="2500" b="1" smtClean="0">
                <a:solidFill>
                  <a:srgbClr val="7F7F7F"/>
                </a:solidFill>
              </a:rPr>
              <a:t>ECONOMÍA PERSONAL</a:t>
            </a:r>
            <a:r>
              <a:rPr lang="es-AR" altLang="es-AR" sz="3600" smtClean="0">
                <a:solidFill>
                  <a:srgbClr val="7F7F7F"/>
                </a:solidFill>
              </a:rPr>
              <a:t/>
            </a:r>
            <a:br>
              <a:rPr lang="es-AR" altLang="es-AR" sz="3600" smtClean="0">
                <a:solidFill>
                  <a:srgbClr val="7F7F7F"/>
                </a:solidFill>
              </a:rPr>
            </a:br>
            <a:endParaRPr lang="es-AR" altLang="es-AR" sz="4000" smtClean="0">
              <a:solidFill>
                <a:srgbClr val="7F7F7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000250" y="1557338"/>
            <a:ext cx="5686425" cy="1008062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sz="1800" dirty="0" smtClean="0">
              <a:solidFill>
                <a:schemeClr val="bg1">
                  <a:lumMod val="50000"/>
                </a:schemeClr>
              </a:solidFill>
              <a:latin typeface=""/>
              <a:ea typeface="+mn-ea"/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s-ES" sz="1800" dirty="0" smtClean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SATISFACCIÓN CON TRABAJO E INGRESOS</a:t>
            </a: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s-ES" altLang="es-AR" sz="1800" dirty="0" smtClean="0">
                <a:solidFill>
                  <a:srgbClr val="7F7F7F"/>
                </a:solidFill>
              </a:rPr>
              <a:t>TENDENCIA </a:t>
            </a:r>
            <a:r>
              <a:rPr lang="es-ES" altLang="es-AR" sz="1800" dirty="0">
                <a:solidFill>
                  <a:srgbClr val="7F7F7F"/>
                </a:solidFill>
              </a:rPr>
              <a:t>ENERO-SEPTIEMBRE</a:t>
            </a:r>
            <a:endParaRPr lang="es-AR" sz="1800" dirty="0">
              <a:solidFill>
                <a:schemeClr val="bg1">
                  <a:lumMod val="50000"/>
                </a:schemeClr>
              </a:solidFill>
              <a:latin typeface="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AR" sz="1800" dirty="0">
              <a:solidFill>
                <a:schemeClr val="bg1">
                  <a:lumMod val="50000"/>
                </a:schemeClr>
              </a:solidFill>
              <a:latin typeface=""/>
              <a:ea typeface="+mn-ea"/>
            </a:endParaRPr>
          </a:p>
        </p:txBody>
      </p:sp>
      <p:graphicFrame>
        <p:nvGraphicFramePr>
          <p:cNvPr id="6" name="Gráfico 5"/>
          <p:cNvGraphicFramePr/>
          <p:nvPr/>
        </p:nvGraphicFramePr>
        <p:xfrm>
          <a:off x="2797810" y="2996952"/>
          <a:ext cx="4310380" cy="2507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3 Rectángulo"/>
          <p:cNvSpPr/>
          <p:nvPr/>
        </p:nvSpPr>
        <p:spPr>
          <a:xfrm>
            <a:off x="7510463" y="333375"/>
            <a:ext cx="249237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endParaRPr lang="es-AR" dirty="0">
              <a:latin typeface="+mn-lt"/>
              <a:ea typeface="+mn-ea"/>
            </a:endParaRPr>
          </a:p>
        </p:txBody>
      </p:sp>
      <p:sp>
        <p:nvSpPr>
          <p:cNvPr id="12296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DAEBD40-DD11-4744-BDEA-44959DD7C340}" type="slidenum">
              <a:rPr lang="es-AR" altLang="es-AR" b="1" smtClean="0">
                <a:solidFill>
                  <a:schemeClr val="bg1"/>
                </a:solidFill>
              </a:rPr>
              <a:pPr/>
              <a:t>19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12297" name="7 Rectángulo"/>
          <p:cNvSpPr>
            <a:spLocks noChangeArrowheads="1"/>
          </p:cNvSpPr>
          <p:nvPr/>
        </p:nvSpPr>
        <p:spPr bwMode="auto">
          <a:xfrm>
            <a:off x="7256463" y="333375"/>
            <a:ext cx="19632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graphicFrame>
        <p:nvGraphicFramePr>
          <p:cNvPr id="10" name="9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7516865"/>
              </p:ext>
            </p:extLst>
          </p:nvPr>
        </p:nvGraphicFramePr>
        <p:xfrm>
          <a:off x="632520" y="2780928"/>
          <a:ext cx="8568952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8" descr="X:\Usuarios\Vicu\Victoria\GrupoOP\hojas ppt-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0"/>
            <a:ext cx="9915525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1 Título"/>
          <p:cNvSpPr>
            <a:spLocks noGrp="1"/>
          </p:cNvSpPr>
          <p:nvPr>
            <p:ph type="title"/>
          </p:nvPr>
        </p:nvSpPr>
        <p:spPr>
          <a:xfrm>
            <a:off x="344488" y="1125538"/>
            <a:ext cx="9288462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PRESENTACIÓN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endParaRPr lang="es-AR" altLang="es-AR" sz="4000" dirty="0" smtClean="0">
              <a:solidFill>
                <a:srgbClr val="7F7F7F"/>
              </a:solidFill>
            </a:endParaRPr>
          </a:p>
        </p:txBody>
      </p:sp>
      <p:pic>
        <p:nvPicPr>
          <p:cNvPr id="37892" name="3 Gráfic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Gráfico 4"/>
          <p:cNvGraphicFramePr/>
          <p:nvPr/>
        </p:nvGraphicFramePr>
        <p:xfrm>
          <a:off x="2360712" y="2780928"/>
          <a:ext cx="5086350" cy="3286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5 Rectángulo"/>
          <p:cNvSpPr/>
          <p:nvPr/>
        </p:nvSpPr>
        <p:spPr>
          <a:xfrm>
            <a:off x="7256463" y="333375"/>
            <a:ext cx="249237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prstClr val="white">
                    <a:lumMod val="50000"/>
                  </a:prstClr>
                </a:solidFill>
                <a:latin typeface=""/>
                <a:ea typeface="+mn-ea"/>
              </a:rPr>
              <a:t> </a:t>
            </a:r>
            <a:endParaRPr lang="es-AR" b="1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7895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D1E7902-00CB-4223-8D52-C57CEB305446}" type="slidenum">
              <a:rPr lang="es-AR" altLang="es-AR" smtClean="0">
                <a:solidFill>
                  <a:schemeClr val="bg1"/>
                </a:solidFill>
              </a:rPr>
              <a:pPr/>
              <a:t>2</a:t>
            </a:fld>
            <a:endParaRPr lang="es-AR" altLang="es-AR" dirty="0" smtClean="0">
              <a:solidFill>
                <a:schemeClr val="bg1"/>
              </a:solidFill>
            </a:endParaRPr>
          </a:p>
        </p:txBody>
      </p:sp>
      <p:sp>
        <p:nvSpPr>
          <p:cNvPr id="37896" name="8 Marcador de contenido"/>
          <p:cNvSpPr>
            <a:spLocks noGrp="1"/>
          </p:cNvSpPr>
          <p:nvPr>
            <p:ph idx="1"/>
          </p:nvPr>
        </p:nvSpPr>
        <p:spPr>
          <a:xfrm>
            <a:off x="514350" y="1785938"/>
            <a:ext cx="8902700" cy="4537075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es-ES" altLang="es-AR" sz="2400" dirty="0" smtClean="0">
                <a:solidFill>
                  <a:srgbClr val="7F7F7F"/>
                </a:solidFill>
              </a:rPr>
              <a:t>El presente es el informe N°9 del Programa de medición periódica de Humor Social.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s-ES" altLang="es-AR" sz="2400" dirty="0" smtClean="0">
                <a:solidFill>
                  <a:srgbClr val="7F7F7F"/>
                </a:solidFill>
              </a:rPr>
              <a:t>Consigna los principales resultados obtenidos organizados en cinco capítulos:</a:t>
            </a:r>
          </a:p>
          <a:p>
            <a:pPr eaLnBrk="1" hangingPunct="1"/>
            <a:endParaRPr lang="es-ES" altLang="es-AR" sz="1200" dirty="0" smtClean="0">
              <a:solidFill>
                <a:srgbClr val="595959"/>
              </a:solidFill>
            </a:endParaRPr>
          </a:p>
          <a:p>
            <a:pPr lvl="1" eaLnBrk="1" hangingPunct="1"/>
            <a:r>
              <a:rPr lang="es-ES" altLang="es-AR" sz="2000" dirty="0" smtClean="0">
                <a:solidFill>
                  <a:srgbClr val="595959"/>
                </a:solidFill>
              </a:rPr>
              <a:t>Tablero de Situación </a:t>
            </a:r>
          </a:p>
          <a:p>
            <a:pPr lvl="1" eaLnBrk="1" hangingPunct="1"/>
            <a:r>
              <a:rPr lang="es-ES" altLang="es-AR" sz="2000" dirty="0" smtClean="0">
                <a:solidFill>
                  <a:srgbClr val="595959"/>
                </a:solidFill>
              </a:rPr>
              <a:t>Economía personal</a:t>
            </a:r>
          </a:p>
          <a:p>
            <a:pPr lvl="1" eaLnBrk="1" hangingPunct="1"/>
            <a:r>
              <a:rPr lang="es-ES" altLang="es-AR" sz="2000" dirty="0" smtClean="0">
                <a:solidFill>
                  <a:srgbClr val="595959"/>
                </a:solidFill>
              </a:rPr>
              <a:t>Actitudes políticas generales</a:t>
            </a:r>
          </a:p>
          <a:p>
            <a:pPr lvl="1" eaLnBrk="1" hangingPunct="1"/>
            <a:r>
              <a:rPr lang="es-ES" altLang="es-AR" sz="2000" dirty="0" smtClean="0">
                <a:solidFill>
                  <a:srgbClr val="595959"/>
                </a:solidFill>
              </a:rPr>
              <a:t>Opiniones y evaluaciones políticas</a:t>
            </a:r>
          </a:p>
          <a:p>
            <a:pPr lvl="1" eaLnBrk="1" hangingPunct="1"/>
            <a:r>
              <a:rPr lang="es-ES" altLang="es-AR" sz="2000" dirty="0" smtClean="0">
                <a:solidFill>
                  <a:srgbClr val="595959"/>
                </a:solidFill>
              </a:rPr>
              <a:t>Escenario electoral 2015</a:t>
            </a:r>
          </a:p>
        </p:txBody>
      </p:sp>
      <p:sp>
        <p:nvSpPr>
          <p:cNvPr id="37897" name="9 Rectángulo"/>
          <p:cNvSpPr>
            <a:spLocks noChangeArrowheads="1"/>
          </p:cNvSpPr>
          <p:nvPr/>
        </p:nvSpPr>
        <p:spPr bwMode="auto">
          <a:xfrm>
            <a:off x="7256463" y="333375"/>
            <a:ext cx="19632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SEPTIEMBRE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7510462" y="317500"/>
            <a:ext cx="1546994" cy="369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prstClr val="white">
                    <a:lumMod val="50000"/>
                  </a:prstClr>
                </a:solidFill>
                <a:latin typeface=""/>
                <a:ea typeface="+mn-ea"/>
              </a:rPr>
              <a:t> </a:t>
            </a:r>
            <a:endParaRPr lang="es-AR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3011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9E31BDA-812D-4951-B8A9-E5A043DEF595}" type="slidenum">
              <a:rPr lang="es-AR" altLang="es-AR" b="1" smtClean="0">
                <a:solidFill>
                  <a:schemeClr val="bg1"/>
                </a:solidFill>
              </a:rPr>
              <a:pPr/>
              <a:t>20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43012" name="CuadroTexto 8"/>
          <p:cNvSpPr txBox="1">
            <a:spLocks noChangeArrowheads="1"/>
          </p:cNvSpPr>
          <p:nvPr/>
        </p:nvSpPr>
        <p:spPr bwMode="auto">
          <a:xfrm>
            <a:off x="2900363" y="1395413"/>
            <a:ext cx="43926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s-AR" altLang="es-AR" sz="2500" b="1">
                <a:solidFill>
                  <a:srgbClr val="7F7F7F"/>
                </a:solidFill>
              </a:rPr>
              <a:t>ÍNDICE DE HUMOR SOCIAL</a:t>
            </a:r>
          </a:p>
        </p:txBody>
      </p:sp>
      <p:sp>
        <p:nvSpPr>
          <p:cNvPr id="43013" name="CuadroTexto 9"/>
          <p:cNvSpPr txBox="1">
            <a:spLocks noChangeArrowheads="1"/>
          </p:cNvSpPr>
          <p:nvPr/>
        </p:nvSpPr>
        <p:spPr bwMode="auto">
          <a:xfrm>
            <a:off x="1176338" y="2060575"/>
            <a:ext cx="7632700" cy="437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s-AR" altLang="es-AR" sz="2000" dirty="0">
                <a:solidFill>
                  <a:srgbClr val="595959"/>
                </a:solidFill>
              </a:rPr>
              <a:t>Con los resultados de los diversos indicadores de situación:</a:t>
            </a:r>
          </a:p>
          <a:p>
            <a:pPr eaLnBrk="1" hangingPunct="1"/>
            <a:endParaRPr lang="es-AR" altLang="es-AR" sz="2000" dirty="0">
              <a:solidFill>
                <a:srgbClr val="595959"/>
              </a:solidFill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es-AR" altLang="es-AR" sz="2000" dirty="0">
                <a:solidFill>
                  <a:srgbClr val="595959"/>
                </a:solidFill>
              </a:rPr>
              <a:t>Expectativas económicas.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s-AR" altLang="es-AR" sz="2000" dirty="0">
                <a:solidFill>
                  <a:srgbClr val="595959"/>
                </a:solidFill>
              </a:rPr>
              <a:t>Índice de Propensión al Consumo.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s-AR" altLang="es-AR" sz="2000" dirty="0">
                <a:solidFill>
                  <a:srgbClr val="595959"/>
                </a:solidFill>
              </a:rPr>
              <a:t>Percepción de riesgos económicos, políticos, sociales y personales.</a:t>
            </a:r>
          </a:p>
          <a:p>
            <a:pPr eaLnBrk="1" hangingPunct="1"/>
            <a:endParaRPr lang="es-AR" altLang="es-AR" sz="2000" dirty="0">
              <a:solidFill>
                <a:srgbClr val="595959"/>
              </a:solidFill>
            </a:endParaRPr>
          </a:p>
          <a:p>
            <a:pPr eaLnBrk="1" hangingPunct="1"/>
            <a:r>
              <a:rPr lang="es-AR" altLang="es-AR" sz="2000" dirty="0" smtClean="0">
                <a:solidFill>
                  <a:srgbClr val="595959"/>
                </a:solidFill>
              </a:rPr>
              <a:t>Se construye </a:t>
            </a:r>
            <a:r>
              <a:rPr lang="es-AR" altLang="es-AR" sz="2000" dirty="0">
                <a:solidFill>
                  <a:srgbClr val="595959"/>
                </a:solidFill>
              </a:rPr>
              <a:t>el </a:t>
            </a:r>
            <a:r>
              <a:rPr lang="es-AR" altLang="es-AR" sz="2000" b="1" dirty="0">
                <a:solidFill>
                  <a:srgbClr val="595959"/>
                </a:solidFill>
              </a:rPr>
              <a:t>Í</a:t>
            </a:r>
            <a:r>
              <a:rPr lang="es-AR" altLang="es-AR" sz="2000" b="1" dirty="0" smtClean="0">
                <a:solidFill>
                  <a:srgbClr val="595959"/>
                </a:solidFill>
              </a:rPr>
              <a:t>ndice </a:t>
            </a:r>
            <a:r>
              <a:rPr lang="es-AR" altLang="es-AR" sz="2000" b="1" dirty="0">
                <a:solidFill>
                  <a:srgbClr val="595959"/>
                </a:solidFill>
              </a:rPr>
              <a:t>de Humor Social </a:t>
            </a:r>
            <a:r>
              <a:rPr lang="es-AR" altLang="es-AR" sz="2000" dirty="0">
                <a:solidFill>
                  <a:srgbClr val="595959"/>
                </a:solidFill>
              </a:rPr>
              <a:t>que sintetiza un gran conjunto de indicadores.</a:t>
            </a:r>
          </a:p>
          <a:p>
            <a:pPr eaLnBrk="1" hangingPunct="1"/>
            <a:endParaRPr lang="es-AR" altLang="es-AR" sz="2000" dirty="0">
              <a:solidFill>
                <a:srgbClr val="595959"/>
              </a:solidFill>
            </a:endParaRPr>
          </a:p>
          <a:p>
            <a:pPr eaLnBrk="1" hangingPunct="1"/>
            <a:r>
              <a:rPr lang="es-AR" altLang="es-AR" sz="2000" b="1" dirty="0">
                <a:solidFill>
                  <a:srgbClr val="595959"/>
                </a:solidFill>
              </a:rPr>
              <a:t>Bueno: </a:t>
            </a:r>
            <a:r>
              <a:rPr lang="es-AR" altLang="es-AR" sz="2000" dirty="0">
                <a:solidFill>
                  <a:srgbClr val="595959"/>
                </a:solidFill>
              </a:rPr>
              <a:t>suma hasta 5 puntos. </a:t>
            </a:r>
          </a:p>
          <a:p>
            <a:pPr eaLnBrk="1" hangingPunct="1"/>
            <a:r>
              <a:rPr lang="es-AR" altLang="es-AR" sz="2000" b="1" dirty="0">
                <a:solidFill>
                  <a:srgbClr val="595959"/>
                </a:solidFill>
              </a:rPr>
              <a:t>Regular: </a:t>
            </a:r>
            <a:r>
              <a:rPr lang="es-AR" altLang="es-AR" sz="2000" dirty="0">
                <a:solidFill>
                  <a:srgbClr val="595959"/>
                </a:solidFill>
              </a:rPr>
              <a:t>suma entre  5 y 6 puntos. </a:t>
            </a:r>
          </a:p>
          <a:p>
            <a:pPr eaLnBrk="1" hangingPunct="1"/>
            <a:r>
              <a:rPr lang="es-AR" altLang="es-AR" sz="2000" b="1" dirty="0">
                <a:solidFill>
                  <a:srgbClr val="595959"/>
                </a:solidFill>
              </a:rPr>
              <a:t>Malo: </a:t>
            </a:r>
            <a:r>
              <a:rPr lang="es-AR" altLang="es-AR" sz="2000" dirty="0">
                <a:solidFill>
                  <a:srgbClr val="595959"/>
                </a:solidFill>
              </a:rPr>
              <a:t>Suma 6 y más puntos</a:t>
            </a:r>
          </a:p>
          <a:p>
            <a:pPr eaLnBrk="1" hangingPunct="1"/>
            <a:endParaRPr lang="es-AR" altLang="es-AR" sz="2000" dirty="0">
              <a:solidFill>
                <a:srgbClr val="595959"/>
              </a:solidFill>
            </a:endParaRPr>
          </a:p>
          <a:p>
            <a:pPr eaLnBrk="1" hangingPunct="1"/>
            <a:endParaRPr lang="es-AR" altLang="es-AR" dirty="0">
              <a:solidFill>
                <a:srgbClr val="595959"/>
              </a:solidFill>
            </a:endParaRPr>
          </a:p>
        </p:txBody>
      </p:sp>
      <p:sp>
        <p:nvSpPr>
          <p:cNvPr id="43014" name="5 Rectángulo"/>
          <p:cNvSpPr>
            <a:spLocks noChangeArrowheads="1"/>
          </p:cNvSpPr>
          <p:nvPr/>
        </p:nvSpPr>
        <p:spPr bwMode="auto">
          <a:xfrm>
            <a:off x="7400925" y="358775"/>
            <a:ext cx="19632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7510463" y="333375"/>
            <a:ext cx="249237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prstClr val="white">
                    <a:lumMod val="50000"/>
                  </a:prstClr>
                </a:solidFill>
                <a:latin typeface=""/>
                <a:ea typeface="+mn-ea"/>
              </a:rPr>
              <a:t> </a:t>
            </a:r>
            <a:endParaRPr lang="es-AR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3317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9866A92-0778-4E96-AB26-587AC67463FF}" type="slidenum">
              <a:rPr lang="es-AR" altLang="es-AR" b="1" smtClean="0">
                <a:solidFill>
                  <a:schemeClr val="bg1"/>
                </a:solidFill>
              </a:rPr>
              <a:pPr/>
              <a:t>21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13318" name="CuadroTexto 8"/>
          <p:cNvSpPr txBox="1">
            <a:spLocks noChangeArrowheads="1"/>
          </p:cNvSpPr>
          <p:nvPr/>
        </p:nvSpPr>
        <p:spPr bwMode="auto">
          <a:xfrm>
            <a:off x="2792413" y="1196975"/>
            <a:ext cx="4392612" cy="1369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s-AR" altLang="es-AR" sz="2800" b="1" dirty="0" smtClean="0">
                <a:solidFill>
                  <a:srgbClr val="7F7F7F"/>
                </a:solidFill>
              </a:rPr>
              <a:t>ÍNDICE DE HUMOR SOCIAL</a:t>
            </a:r>
          </a:p>
          <a:p>
            <a:pPr algn="ctr" eaLnBrk="1" hangingPunct="1"/>
            <a:r>
              <a:rPr lang="es-AR" altLang="es-AR" sz="2800" b="1" dirty="0">
                <a:solidFill>
                  <a:srgbClr val="7F7F7F"/>
                </a:solidFill>
              </a:rPr>
              <a:t>Humor Social </a:t>
            </a:r>
            <a:r>
              <a:rPr lang="es-AR" altLang="es-AR" sz="2800" b="1" dirty="0" smtClean="0">
                <a:solidFill>
                  <a:srgbClr val="7F7F7F"/>
                </a:solidFill>
              </a:rPr>
              <a:t>Negativo</a:t>
            </a:r>
          </a:p>
          <a:p>
            <a:pPr algn="ctr" eaLnBrk="1" hangingPunct="1"/>
            <a:endParaRPr lang="es-AR" altLang="es-AR" sz="900" b="1" dirty="0" smtClean="0">
              <a:solidFill>
                <a:srgbClr val="7F7F7F"/>
              </a:solidFill>
            </a:endParaRPr>
          </a:p>
          <a:p>
            <a:pPr algn="ctr" eaLnBrk="1" hangingPunct="1"/>
            <a:r>
              <a:rPr lang="es-AR" altLang="es-AR" b="1" dirty="0" smtClean="0">
                <a:solidFill>
                  <a:srgbClr val="7F7F7F"/>
                </a:solidFill>
              </a:rPr>
              <a:t>TENDENCIA ENERO-SEPTIEMBRE</a:t>
            </a:r>
            <a:endParaRPr lang="es-AR" altLang="es-AR" b="1" dirty="0">
              <a:solidFill>
                <a:srgbClr val="7F7F7F"/>
              </a:solidFill>
            </a:endParaRPr>
          </a:p>
        </p:txBody>
      </p:sp>
      <p:sp>
        <p:nvSpPr>
          <p:cNvPr id="13319" name="5 Rectángulo"/>
          <p:cNvSpPr>
            <a:spLocks noChangeArrowheads="1"/>
          </p:cNvSpPr>
          <p:nvPr/>
        </p:nvSpPr>
        <p:spPr bwMode="auto">
          <a:xfrm>
            <a:off x="7256463" y="333375"/>
            <a:ext cx="196329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SEPTIEMBRE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hangingPunct="1"/>
            <a:endParaRPr lang="es-AR" altLang="es-AR" dirty="0">
              <a:solidFill>
                <a:srgbClr val="000000"/>
              </a:solidFill>
            </a:endParaRPr>
          </a:p>
        </p:txBody>
      </p:sp>
      <p:graphicFrame>
        <p:nvGraphicFramePr>
          <p:cNvPr id="8" name="7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4157248"/>
              </p:ext>
            </p:extLst>
          </p:nvPr>
        </p:nvGraphicFramePr>
        <p:xfrm>
          <a:off x="632520" y="2628900"/>
          <a:ext cx="8446393" cy="3536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7510463" y="333375"/>
            <a:ext cx="249237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prstClr val="white">
                    <a:lumMod val="50000"/>
                  </a:prstClr>
                </a:solidFill>
                <a:latin typeface=""/>
                <a:ea typeface="+mn-ea"/>
              </a:rPr>
              <a:t> </a:t>
            </a:r>
            <a:endParaRPr lang="es-AR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4341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A9D7413-C8BC-40CA-901D-FFE1DEA4984E}" type="slidenum">
              <a:rPr lang="es-AR" altLang="es-AR" b="1" smtClean="0">
                <a:solidFill>
                  <a:schemeClr val="bg1"/>
                </a:solidFill>
              </a:rPr>
              <a:pPr/>
              <a:t>22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14342" name="CuadroTexto 8"/>
          <p:cNvSpPr txBox="1">
            <a:spLocks noChangeArrowheads="1"/>
          </p:cNvSpPr>
          <p:nvPr/>
        </p:nvSpPr>
        <p:spPr bwMode="auto">
          <a:xfrm>
            <a:off x="1352550" y="1196975"/>
            <a:ext cx="6913563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s-ES" altLang="es-AR" sz="2400" b="1" dirty="0">
                <a:solidFill>
                  <a:srgbClr val="7F7F7F"/>
                </a:solidFill>
              </a:rPr>
              <a:t>ACTITUDES POLÍTICAS GENERALES</a:t>
            </a:r>
            <a:br>
              <a:rPr lang="es-ES" altLang="es-AR" sz="2400" b="1" dirty="0">
                <a:solidFill>
                  <a:srgbClr val="7F7F7F"/>
                </a:solidFill>
              </a:rPr>
            </a:br>
            <a:r>
              <a:rPr lang="es-ES" altLang="es-AR" sz="2000" dirty="0">
                <a:solidFill>
                  <a:srgbClr val="7F7F7F"/>
                </a:solidFill>
              </a:rPr>
              <a:t>INSTITUCIONES O </a:t>
            </a:r>
            <a:r>
              <a:rPr lang="es-ES" altLang="es-AR" sz="2000" dirty="0" smtClean="0">
                <a:solidFill>
                  <a:srgbClr val="7F7F7F"/>
                </a:solidFill>
              </a:rPr>
              <a:t>PERSONALISMO</a:t>
            </a:r>
          </a:p>
          <a:p>
            <a:pPr algn="ctr" eaLnBrk="1" hangingPunct="1"/>
            <a:r>
              <a:rPr lang="es-ES" altLang="es-AR" sz="2000" dirty="0" smtClean="0">
                <a:solidFill>
                  <a:srgbClr val="7F7F7F"/>
                </a:solidFill>
              </a:rPr>
              <a:t>“Un país necesita instituciones democráticas o necesita un líder fuerte y con poder de decisión”</a:t>
            </a:r>
            <a:r>
              <a:rPr lang="es-ES" altLang="es-AR" sz="2000" dirty="0">
                <a:solidFill>
                  <a:srgbClr val="7F7F7F"/>
                </a:solidFill>
              </a:rPr>
              <a:t/>
            </a:r>
            <a:br>
              <a:rPr lang="es-ES" altLang="es-AR" sz="2000" dirty="0">
                <a:solidFill>
                  <a:srgbClr val="7F7F7F"/>
                </a:solidFill>
              </a:rPr>
            </a:br>
            <a:r>
              <a:rPr lang="es-ES" altLang="es-AR" sz="2000" dirty="0">
                <a:solidFill>
                  <a:srgbClr val="7F7F7F"/>
                </a:solidFill>
              </a:rPr>
              <a:t> </a:t>
            </a:r>
            <a:endParaRPr lang="es-AR" altLang="es-AR" sz="2000" b="1" dirty="0">
              <a:solidFill>
                <a:srgbClr val="7F7F7F"/>
              </a:solidFill>
            </a:endParaRPr>
          </a:p>
        </p:txBody>
      </p:sp>
      <p:sp>
        <p:nvSpPr>
          <p:cNvPr id="14343" name="5 Rectángulo"/>
          <p:cNvSpPr>
            <a:spLocks noChangeArrowheads="1"/>
          </p:cNvSpPr>
          <p:nvPr/>
        </p:nvSpPr>
        <p:spPr bwMode="auto">
          <a:xfrm>
            <a:off x="7256463" y="333375"/>
            <a:ext cx="19632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graphicFrame>
        <p:nvGraphicFramePr>
          <p:cNvPr id="8" name="8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562990"/>
              </p:ext>
            </p:extLst>
          </p:nvPr>
        </p:nvGraphicFramePr>
        <p:xfrm>
          <a:off x="632520" y="2708920"/>
          <a:ext cx="8587237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7510463" y="333375"/>
            <a:ext cx="249237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prstClr val="white">
                    <a:lumMod val="50000"/>
                  </a:prstClr>
                </a:solidFill>
                <a:latin typeface=""/>
                <a:ea typeface="+mn-ea"/>
              </a:rPr>
              <a:t> </a:t>
            </a:r>
            <a:endParaRPr lang="es-AR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5365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7DCC636-E9B6-498D-BB75-8693FEE36FB3}" type="slidenum">
              <a:rPr lang="es-AR" altLang="es-AR" b="1" smtClean="0">
                <a:solidFill>
                  <a:schemeClr val="bg1"/>
                </a:solidFill>
              </a:rPr>
              <a:pPr/>
              <a:t>23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15366" name="CuadroTexto 8"/>
          <p:cNvSpPr txBox="1">
            <a:spLocks noChangeArrowheads="1"/>
          </p:cNvSpPr>
          <p:nvPr/>
        </p:nvSpPr>
        <p:spPr bwMode="auto">
          <a:xfrm>
            <a:off x="1352550" y="1196975"/>
            <a:ext cx="6913563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s-ES" altLang="es-AR" sz="2400" b="1" dirty="0">
                <a:solidFill>
                  <a:srgbClr val="7F7F7F"/>
                </a:solidFill>
              </a:rPr>
              <a:t>ACTITUDES POLÍTICAS GENERALES</a:t>
            </a:r>
            <a:br>
              <a:rPr lang="es-ES" altLang="es-AR" sz="2400" b="1" dirty="0">
                <a:solidFill>
                  <a:srgbClr val="7F7F7F"/>
                </a:solidFill>
              </a:rPr>
            </a:br>
            <a:r>
              <a:rPr lang="es-ES" altLang="es-AR" sz="2000" dirty="0">
                <a:solidFill>
                  <a:srgbClr val="7F7F7F"/>
                </a:solidFill>
              </a:rPr>
              <a:t>ORDEN O </a:t>
            </a:r>
            <a:r>
              <a:rPr lang="es-ES" altLang="es-AR" sz="2000" dirty="0" smtClean="0">
                <a:solidFill>
                  <a:srgbClr val="7F7F7F"/>
                </a:solidFill>
              </a:rPr>
              <a:t>DEMOCRACIA</a:t>
            </a:r>
          </a:p>
          <a:p>
            <a:pPr algn="ctr" eaLnBrk="1" hangingPunct="1"/>
            <a:r>
              <a:rPr lang="es-ES" altLang="es-AR" sz="2000" dirty="0" smtClean="0">
                <a:solidFill>
                  <a:srgbClr val="7F7F7F"/>
                </a:solidFill>
              </a:rPr>
              <a:t>“Es mejor la Democracia, aunque haya desorden o es mejor el orden aunque se limiten las libertades”</a:t>
            </a:r>
            <a:r>
              <a:rPr lang="es-ES" altLang="es-AR" sz="2000" dirty="0">
                <a:solidFill>
                  <a:srgbClr val="7F7F7F"/>
                </a:solidFill>
              </a:rPr>
              <a:t/>
            </a:r>
            <a:br>
              <a:rPr lang="es-ES" altLang="es-AR" sz="2000" dirty="0">
                <a:solidFill>
                  <a:srgbClr val="7F7F7F"/>
                </a:solidFill>
              </a:rPr>
            </a:br>
            <a:r>
              <a:rPr lang="es-ES" altLang="es-AR" sz="2000" dirty="0">
                <a:solidFill>
                  <a:srgbClr val="7F7F7F"/>
                </a:solidFill>
              </a:rPr>
              <a:t> </a:t>
            </a:r>
            <a:endParaRPr lang="es-AR" altLang="es-AR" sz="2000" b="1" dirty="0">
              <a:solidFill>
                <a:srgbClr val="7F7F7F"/>
              </a:solidFill>
            </a:endParaRPr>
          </a:p>
        </p:txBody>
      </p:sp>
      <p:sp>
        <p:nvSpPr>
          <p:cNvPr id="15367" name="5 Rectángulo"/>
          <p:cNvSpPr>
            <a:spLocks noChangeArrowheads="1"/>
          </p:cNvSpPr>
          <p:nvPr/>
        </p:nvSpPr>
        <p:spPr bwMode="auto">
          <a:xfrm>
            <a:off x="7256463" y="333375"/>
            <a:ext cx="19632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graphicFrame>
        <p:nvGraphicFramePr>
          <p:cNvPr id="8" name="2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0735293"/>
              </p:ext>
            </p:extLst>
          </p:nvPr>
        </p:nvGraphicFramePr>
        <p:xfrm>
          <a:off x="776536" y="2564904"/>
          <a:ext cx="8279630" cy="3675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7510463" y="333375"/>
            <a:ext cx="249237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prstClr val="white">
                    <a:lumMod val="50000"/>
                  </a:prstClr>
                </a:solidFill>
                <a:latin typeface=""/>
                <a:ea typeface="+mn-ea"/>
              </a:rPr>
              <a:t> </a:t>
            </a:r>
            <a:endParaRPr lang="es-AR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6389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3FEECB5-7BE7-479A-A7AB-4C5D5C96FDA6}" type="slidenum">
              <a:rPr lang="es-AR" altLang="es-AR" b="1" smtClean="0">
                <a:solidFill>
                  <a:schemeClr val="bg1"/>
                </a:solidFill>
              </a:rPr>
              <a:pPr/>
              <a:t>24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16390" name="CuadroTexto 8"/>
          <p:cNvSpPr txBox="1">
            <a:spLocks noChangeArrowheads="1"/>
          </p:cNvSpPr>
          <p:nvPr/>
        </p:nvSpPr>
        <p:spPr bwMode="auto">
          <a:xfrm>
            <a:off x="1352550" y="1196975"/>
            <a:ext cx="69135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s-ES" altLang="es-AR" sz="2400" b="1">
                <a:solidFill>
                  <a:srgbClr val="7F7F7F"/>
                </a:solidFill>
              </a:rPr>
              <a:t>ACTITUDES POLÍTICAS GENERALES</a:t>
            </a:r>
          </a:p>
          <a:p>
            <a:pPr algn="ctr" eaLnBrk="1" hangingPunct="1"/>
            <a:r>
              <a:rPr lang="es-ES" altLang="es-AR" sz="2000" b="1">
                <a:solidFill>
                  <a:srgbClr val="7F7F7F"/>
                </a:solidFill>
              </a:rPr>
              <a:t>ESTADO O MERCADO</a:t>
            </a:r>
            <a:br>
              <a:rPr lang="es-ES" altLang="es-AR" sz="2000" b="1">
                <a:solidFill>
                  <a:srgbClr val="7F7F7F"/>
                </a:solidFill>
              </a:rPr>
            </a:br>
            <a:endParaRPr lang="es-AR" altLang="es-AR" sz="2000" b="1">
              <a:solidFill>
                <a:srgbClr val="7F7F7F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7256463" y="333375"/>
            <a:ext cx="1963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graphicFrame>
        <p:nvGraphicFramePr>
          <p:cNvPr id="8" name="2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6560756"/>
              </p:ext>
            </p:extLst>
          </p:nvPr>
        </p:nvGraphicFramePr>
        <p:xfrm>
          <a:off x="920553" y="2274888"/>
          <a:ext cx="8299204" cy="3890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1 Título"/>
          <p:cNvSpPr>
            <a:spLocks noGrp="1"/>
          </p:cNvSpPr>
          <p:nvPr>
            <p:ph type="title"/>
          </p:nvPr>
        </p:nvSpPr>
        <p:spPr>
          <a:xfrm>
            <a:off x="488950" y="1628775"/>
            <a:ext cx="8915400" cy="9271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OPINIONES Y EVALUACIONES POLÍTICAS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1600" b="1" dirty="0" smtClean="0">
                <a:solidFill>
                  <a:srgbClr val="7F7F7F"/>
                </a:solidFill>
              </a:rPr>
              <a:t>CON LA POLITICA HACIA LOS FONDOS BUITRE, EL GOBIERNO OBTENDRÁ  RESULTADOS FAVORABLES O PERJUDICIALES PARA EL PAÍS?</a:t>
            </a:r>
            <a:br>
              <a:rPr lang="es-ES" altLang="es-AR" sz="16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endParaRPr lang="es-AR" altLang="es-AR" sz="4000" dirty="0" smtClean="0">
              <a:solidFill>
                <a:srgbClr val="7F7F7F"/>
              </a:solidFill>
            </a:endParaRPr>
          </a:p>
        </p:txBody>
      </p:sp>
      <p:pic>
        <p:nvPicPr>
          <p:cNvPr id="49155" name="3 Gráfic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Gráfico 4"/>
          <p:cNvGraphicFramePr/>
          <p:nvPr/>
        </p:nvGraphicFramePr>
        <p:xfrm>
          <a:off x="2360712" y="2780928"/>
          <a:ext cx="5086350" cy="3286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6 Rectángulo"/>
          <p:cNvSpPr/>
          <p:nvPr/>
        </p:nvSpPr>
        <p:spPr>
          <a:xfrm>
            <a:off x="7400925" y="333375"/>
            <a:ext cx="19632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49158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982E06F-64EE-4CF8-A927-BCD8F6DF563E}" type="slidenum">
              <a:rPr lang="es-AR" altLang="es-AR" b="1" smtClean="0">
                <a:solidFill>
                  <a:schemeClr val="bg1"/>
                </a:solidFill>
              </a:rPr>
              <a:pPr/>
              <a:t>25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240758"/>
              </p:ext>
            </p:extLst>
          </p:nvPr>
        </p:nvGraphicFramePr>
        <p:xfrm>
          <a:off x="1640632" y="2708919"/>
          <a:ext cx="6624735" cy="2833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4954"/>
                <a:gridCol w="1232023"/>
                <a:gridCol w="1528879"/>
                <a:gridCol w="1528879"/>
              </a:tblGrid>
              <a:tr h="706098">
                <a:tc>
                  <a:txBody>
                    <a:bodyPr/>
                    <a:lstStyle/>
                    <a:p>
                      <a:pPr algn="l" fontAlgn="b"/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JULIO</a:t>
                      </a:r>
                      <a:endParaRPr lang="es-A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AGOSTO</a:t>
                      </a:r>
                      <a:endParaRPr lang="es-A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SEPTIEMBRE</a:t>
                      </a:r>
                      <a:endParaRPr lang="es-AR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ctr">
                    <a:solidFill>
                      <a:schemeClr val="accent2"/>
                    </a:solidFill>
                  </a:tcPr>
                </a:tc>
              </a:tr>
              <a:tr h="706098">
                <a:tc>
                  <a:txBody>
                    <a:bodyPr/>
                    <a:lstStyle/>
                    <a:p>
                      <a:pPr algn="l" fontAlgn="b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 a obtener resultados favorables</a:t>
                      </a:r>
                    </a:p>
                  </a:txBody>
                  <a:tcPr marL="9525" marR="9525" marT="952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37,8</a:t>
                      </a:r>
                    </a:p>
                  </a:txBody>
                  <a:tcPr marL="9525" marR="9525" marT="952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33,1</a:t>
                      </a:r>
                    </a:p>
                  </a:txBody>
                  <a:tcPr marL="9525" marR="9525" marT="952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28,4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14748">
                <a:tc>
                  <a:txBody>
                    <a:bodyPr/>
                    <a:lstStyle/>
                    <a:p>
                      <a:pPr algn="l" fontAlgn="b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 a obtener resultados perjudiciales</a:t>
                      </a:r>
                    </a:p>
                  </a:txBody>
                  <a:tcPr marL="9525" marR="9525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35,7</a:t>
                      </a:r>
                    </a:p>
                  </a:txBody>
                  <a:tcPr marL="9525" marR="9525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46,1</a:t>
                      </a:r>
                    </a:p>
                  </a:txBody>
                  <a:tcPr marL="9525" marR="9525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54,6</a:t>
                      </a:r>
                      <a:endParaRPr lang="es-A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ctr"/>
                </a:tc>
              </a:tr>
              <a:tr h="706098">
                <a:tc>
                  <a:txBody>
                    <a:bodyPr/>
                    <a:lstStyle/>
                    <a:p>
                      <a:pPr algn="l" fontAlgn="b"/>
                      <a:r>
                        <a:rPr lang="es-A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Ns</a:t>
                      </a:r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A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Nc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26,2</a:t>
                      </a:r>
                    </a:p>
                  </a:txBody>
                  <a:tcPr marL="9525" marR="9525" marT="952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20,2</a:t>
                      </a:r>
                    </a:p>
                  </a:txBody>
                  <a:tcPr marL="9525" marR="9525" marT="952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16,9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1 Título"/>
          <p:cNvSpPr>
            <a:spLocks noGrp="1"/>
          </p:cNvSpPr>
          <p:nvPr>
            <p:ph type="title"/>
          </p:nvPr>
        </p:nvSpPr>
        <p:spPr>
          <a:xfrm>
            <a:off x="507327" y="1628800"/>
            <a:ext cx="8915400" cy="9271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OPINIONES Y EVALUACIONES POLÍTICAS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1600" b="1" dirty="0">
                <a:solidFill>
                  <a:srgbClr val="7F7F7F"/>
                </a:solidFill>
              </a:rPr>
              <a:t>¿</a:t>
            </a:r>
            <a:r>
              <a:rPr lang="es-ES" altLang="es-AR" sz="1600" b="1" dirty="0" smtClean="0">
                <a:solidFill>
                  <a:srgbClr val="7F7F7F"/>
                </a:solidFill>
              </a:rPr>
              <a:t>QUÉ EFECTOS PUEDE TRAER LA REFORMA </a:t>
            </a:r>
            <a:br>
              <a:rPr lang="es-ES" altLang="es-AR" sz="1600" b="1" dirty="0" smtClean="0">
                <a:solidFill>
                  <a:srgbClr val="7F7F7F"/>
                </a:solidFill>
              </a:rPr>
            </a:br>
            <a:r>
              <a:rPr lang="es-ES" altLang="es-AR" sz="1600" b="1" dirty="0" smtClean="0">
                <a:solidFill>
                  <a:srgbClr val="7F7F7F"/>
                </a:solidFill>
              </a:rPr>
              <a:t>DE LA LEY DE ABASTECIMIENTO QUE IMPULSA EL GOBIERNO?</a:t>
            </a:r>
            <a:br>
              <a:rPr lang="es-ES" altLang="es-AR" sz="1600" b="1" dirty="0" smtClean="0">
                <a:solidFill>
                  <a:srgbClr val="7F7F7F"/>
                </a:solidFill>
              </a:rPr>
            </a:br>
            <a:r>
              <a:rPr lang="es-ES" altLang="es-AR" sz="1600" b="1" dirty="0" smtClean="0">
                <a:solidFill>
                  <a:srgbClr val="7F7F7F"/>
                </a:solidFill>
              </a:rPr>
              <a:t> </a:t>
            </a:r>
            <a:br>
              <a:rPr lang="es-ES" altLang="es-AR" sz="16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endParaRPr lang="es-AR" altLang="es-AR" sz="4000" dirty="0" smtClean="0">
              <a:solidFill>
                <a:srgbClr val="7F7F7F"/>
              </a:solidFill>
            </a:endParaRPr>
          </a:p>
        </p:txBody>
      </p:sp>
      <p:pic>
        <p:nvPicPr>
          <p:cNvPr id="50179" name="3 Gráfic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1863" y="2349500"/>
            <a:ext cx="5199062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400925" y="333375"/>
            <a:ext cx="20274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0181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8554AA3-0D2B-43AF-AAFD-463B4D143E0E}" type="slidenum">
              <a:rPr lang="es-AR" altLang="es-AR" b="1" smtClean="0">
                <a:solidFill>
                  <a:schemeClr val="bg1"/>
                </a:solidFill>
              </a:rPr>
              <a:pPr/>
              <a:t>26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83085"/>
              </p:ext>
            </p:extLst>
          </p:nvPr>
        </p:nvGraphicFramePr>
        <p:xfrm>
          <a:off x="2008227" y="2425700"/>
          <a:ext cx="6408737" cy="3564286"/>
        </p:xfrm>
        <a:graphic>
          <a:graphicData uri="http://schemas.openxmlformats.org/drawingml/2006/table">
            <a:tbl>
              <a:tblPr/>
              <a:tblGrid>
                <a:gridCol w="2655929"/>
                <a:gridCol w="1616563"/>
                <a:gridCol w="2136245"/>
              </a:tblGrid>
              <a:tr h="44439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AGOSTO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SEPTIEMBRE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6677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Servirá para que el gobierno persiga a las empresas que no acompañen sus políticas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58,7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67,3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677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Hará que las empresas dejen de invertir, produzcan menos y aumenten los precios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52,5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62,5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6677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Es anticonstitucional y nunca podrá aplicarse porque los jueces lo impedirán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40,1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44,3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677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Favorecerá a la gente porque evitará que los precios suban descontroladamente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39,6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32,4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489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Protegerá a los consumidores de los abusos empresarios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36,8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28,5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1 Título"/>
          <p:cNvSpPr>
            <a:spLocks noGrp="1"/>
          </p:cNvSpPr>
          <p:nvPr>
            <p:ph type="title"/>
          </p:nvPr>
        </p:nvSpPr>
        <p:spPr>
          <a:xfrm>
            <a:off x="488950" y="1484313"/>
            <a:ext cx="8915400" cy="9271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OPINIONES Y EVALUACIONES POLÍTICAS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1800" b="1" dirty="0" smtClean="0">
                <a:solidFill>
                  <a:srgbClr val="7F7F7F"/>
                </a:solidFill>
              </a:rPr>
              <a:t>FUNCIONARIO MÁS ASOCIADO A LA LEY DE ABASTECIMIENTO</a:t>
            </a: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endParaRPr lang="es-AR" altLang="es-AR" sz="4000" dirty="0" smtClean="0">
              <a:solidFill>
                <a:srgbClr val="7F7F7F"/>
              </a:solidFill>
            </a:endParaRPr>
          </a:p>
        </p:txBody>
      </p:sp>
      <p:pic>
        <p:nvPicPr>
          <p:cNvPr id="50179" name="3 Gráfic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1863" y="2349500"/>
            <a:ext cx="5199062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400925" y="333375"/>
            <a:ext cx="20274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0181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8554AA3-0D2B-43AF-AAFD-463B4D143E0E}" type="slidenum">
              <a:rPr lang="es-AR" altLang="es-AR" b="1" smtClean="0">
                <a:solidFill>
                  <a:schemeClr val="bg1"/>
                </a:solidFill>
              </a:rPr>
              <a:pPr/>
              <a:t>27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8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4953290"/>
              </p:ext>
            </p:extLst>
          </p:nvPr>
        </p:nvGraphicFramePr>
        <p:xfrm>
          <a:off x="920552" y="2564904"/>
          <a:ext cx="8064896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4134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1 Título"/>
          <p:cNvSpPr>
            <a:spLocks noGrp="1"/>
          </p:cNvSpPr>
          <p:nvPr>
            <p:ph type="title"/>
          </p:nvPr>
        </p:nvSpPr>
        <p:spPr>
          <a:xfrm>
            <a:off x="488950" y="1484313"/>
            <a:ext cx="8915400" cy="9271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OPINIONES Y EVALUACIONES POLÍTICAS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1800" b="1" dirty="0" smtClean="0">
                <a:solidFill>
                  <a:srgbClr val="7F7F7F"/>
                </a:solidFill>
              </a:rPr>
              <a:t>IMAGEN DE LOS EMPRESARIOS</a:t>
            </a:r>
            <a:br>
              <a:rPr lang="es-ES" altLang="es-AR" sz="1800" b="1" dirty="0" smtClean="0">
                <a:solidFill>
                  <a:srgbClr val="7F7F7F"/>
                </a:solidFill>
              </a:rPr>
            </a:br>
            <a:r>
              <a:rPr lang="es-ES" altLang="es-AR" sz="1800" b="1" dirty="0" smtClean="0">
                <a:solidFill>
                  <a:srgbClr val="7F7F7F"/>
                </a:solidFill>
              </a:rPr>
              <a:t>“La mayor parte de los empresarios…”</a:t>
            </a: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endParaRPr lang="es-AR" altLang="es-AR" sz="4000" dirty="0" smtClean="0">
              <a:solidFill>
                <a:srgbClr val="7F7F7F"/>
              </a:solidFill>
            </a:endParaRPr>
          </a:p>
        </p:txBody>
      </p:sp>
      <p:pic>
        <p:nvPicPr>
          <p:cNvPr id="50179" name="3 Gráfic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1863" y="2349500"/>
            <a:ext cx="5199062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185248" y="333375"/>
            <a:ext cx="2027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sp>
        <p:nvSpPr>
          <p:cNvPr id="50181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8554AA3-0D2B-43AF-AAFD-463B4D143E0E}" type="slidenum">
              <a:rPr lang="es-AR" altLang="es-AR" b="1" smtClean="0">
                <a:solidFill>
                  <a:schemeClr val="bg1"/>
                </a:solidFill>
              </a:rPr>
              <a:pPr/>
              <a:t>28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6851737"/>
              </p:ext>
            </p:extLst>
          </p:nvPr>
        </p:nvGraphicFramePr>
        <p:xfrm>
          <a:off x="1352599" y="2491104"/>
          <a:ext cx="7272808" cy="345817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18202"/>
                <a:gridCol w="1818202"/>
                <a:gridCol w="1818202"/>
                <a:gridCol w="1818202"/>
              </a:tblGrid>
              <a:tr h="457851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 dirty="0">
                          <a:effectLst/>
                        </a:rPr>
                        <a:t> 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SI</a:t>
                      </a:r>
                      <a:endParaRPr lang="es-A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1" u="none" strike="noStrike" dirty="0" smtClean="0">
                          <a:effectLst/>
                        </a:rPr>
                        <a:t>NO</a:t>
                      </a:r>
                      <a:endParaRPr lang="es-A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b="1" u="none" strike="noStrike" dirty="0" err="1">
                          <a:effectLst/>
                        </a:rPr>
                        <a:t>Ns</a:t>
                      </a:r>
                      <a:r>
                        <a:rPr lang="es-AR" sz="1400" b="1" u="none" strike="noStrike" dirty="0">
                          <a:effectLst/>
                        </a:rPr>
                        <a:t>/</a:t>
                      </a:r>
                      <a:r>
                        <a:rPr lang="es-AR" sz="1400" b="1" u="none" strike="noStrike" dirty="0" err="1">
                          <a:effectLst/>
                        </a:rPr>
                        <a:t>Nc</a:t>
                      </a:r>
                      <a:endParaRPr lang="es-A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457851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 dirty="0">
                          <a:effectLst/>
                        </a:rPr>
                        <a:t> </a:t>
                      </a:r>
                      <a:r>
                        <a:rPr lang="es-AR" sz="1200" u="none" strike="noStrike" dirty="0" smtClean="0">
                          <a:effectLst/>
                        </a:rPr>
                        <a:t>Son</a:t>
                      </a:r>
                      <a:r>
                        <a:rPr lang="es-AR" sz="1200" u="none" strike="noStrike" baseline="0" dirty="0" smtClean="0">
                          <a:effectLst/>
                        </a:rPr>
                        <a:t> e</a:t>
                      </a:r>
                      <a:r>
                        <a:rPr lang="es-AR" sz="1200" u="none" strike="noStrike" dirty="0" smtClean="0">
                          <a:effectLst/>
                        </a:rPr>
                        <a:t>mprendedores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65,5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25,6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8,9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463337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 dirty="0">
                          <a:effectLst/>
                        </a:rPr>
                        <a:t> </a:t>
                      </a:r>
                      <a:r>
                        <a:rPr lang="es-AR" sz="1200" u="none" strike="noStrike" dirty="0" smtClean="0">
                          <a:effectLst/>
                        </a:rPr>
                        <a:t>Son generadores </a:t>
                      </a:r>
                      <a:r>
                        <a:rPr lang="es-AR" sz="1200" u="none" strike="noStrike" dirty="0">
                          <a:effectLst/>
                        </a:rPr>
                        <a:t>de puestos de trabajo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72,7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22,3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5,0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463337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 dirty="0">
                          <a:effectLst/>
                        </a:rPr>
                        <a:t> Sólo </a:t>
                      </a:r>
                      <a:r>
                        <a:rPr lang="es-AR" sz="1200" u="none" strike="noStrike" dirty="0" smtClean="0">
                          <a:effectLst/>
                        </a:rPr>
                        <a:t>están interesados </a:t>
                      </a:r>
                      <a:r>
                        <a:rPr lang="es-AR" sz="1200" u="none" strike="noStrike" dirty="0">
                          <a:effectLst/>
                        </a:rPr>
                        <a:t>en su ganancia personal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75,4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19,1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5,5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463337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 dirty="0">
                          <a:effectLst/>
                        </a:rPr>
                        <a:t> </a:t>
                      </a:r>
                      <a:r>
                        <a:rPr lang="es-AR" sz="1200" u="none" strike="noStrike" dirty="0" smtClean="0">
                          <a:effectLst/>
                        </a:rPr>
                        <a:t>Son fundamentales </a:t>
                      </a:r>
                      <a:r>
                        <a:rPr lang="es-AR" sz="1200" u="none" strike="noStrike" dirty="0">
                          <a:effectLst/>
                        </a:rPr>
                        <a:t>para el desarrollo del país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69,4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25,6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5,0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463337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 dirty="0">
                          <a:effectLst/>
                        </a:rPr>
                        <a:t>  </a:t>
                      </a:r>
                      <a:r>
                        <a:rPr lang="es-AR" sz="1200" u="none" strike="noStrike" dirty="0" smtClean="0">
                          <a:effectLst/>
                        </a:rPr>
                        <a:t>Son evasores </a:t>
                      </a:r>
                      <a:r>
                        <a:rPr lang="es-AR" sz="1200" u="none" strike="noStrike" dirty="0">
                          <a:effectLst/>
                        </a:rPr>
                        <a:t>de impuestos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74,4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10,1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15,5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689127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 dirty="0">
                          <a:effectLst/>
                        </a:rPr>
                        <a:t> </a:t>
                      </a:r>
                      <a:r>
                        <a:rPr lang="es-AR" sz="1200" u="none" strike="noStrike" dirty="0" smtClean="0">
                          <a:effectLst/>
                        </a:rPr>
                        <a:t>Son los </a:t>
                      </a:r>
                      <a:r>
                        <a:rPr lang="es-AR" sz="1200" u="none" strike="noStrike" dirty="0">
                          <a:effectLst/>
                        </a:rPr>
                        <a:t>principales responsables de las crisis económicas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27,6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59,4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13,0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157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1 Título"/>
          <p:cNvSpPr>
            <a:spLocks noGrp="1"/>
          </p:cNvSpPr>
          <p:nvPr>
            <p:ph type="title"/>
          </p:nvPr>
        </p:nvSpPr>
        <p:spPr>
          <a:xfrm>
            <a:off x="488950" y="1484313"/>
            <a:ext cx="8915400" cy="9271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OPINIONES Y EVALUACIONES POLÍTICAS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AR" altLang="es-AR" sz="2000" b="1" dirty="0" smtClean="0">
                <a:solidFill>
                  <a:srgbClr val="7F7F7F"/>
                </a:solidFill>
              </a:rPr>
              <a:t>Reforma del sistema de evaluación educativa en Provincia de Bs.As.</a:t>
            </a: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endParaRPr lang="es-AR" altLang="es-AR" sz="2000" dirty="0" smtClean="0">
              <a:solidFill>
                <a:srgbClr val="7F7F7F"/>
              </a:solidFill>
            </a:endParaRPr>
          </a:p>
        </p:txBody>
      </p:sp>
      <p:pic>
        <p:nvPicPr>
          <p:cNvPr id="50179" name="3 Gráfic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6736" y="2564904"/>
            <a:ext cx="5199062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185248" y="333375"/>
            <a:ext cx="20274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0181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8554AA3-0D2B-43AF-AAFD-463B4D143E0E}" type="slidenum">
              <a:rPr lang="es-AR" altLang="es-AR" b="1" smtClean="0">
                <a:solidFill>
                  <a:schemeClr val="bg1"/>
                </a:solidFill>
              </a:rPr>
              <a:pPr/>
              <a:t>29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8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8504902"/>
              </p:ext>
            </p:extLst>
          </p:nvPr>
        </p:nvGraphicFramePr>
        <p:xfrm>
          <a:off x="2072680" y="2996952"/>
          <a:ext cx="5976664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429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8" descr="X:\Usuarios\Vicu\Victoria\GrupoOP\hojas ppt-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31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1 Título"/>
          <p:cNvSpPr>
            <a:spLocks noGrp="1"/>
          </p:cNvSpPr>
          <p:nvPr>
            <p:ph type="title"/>
          </p:nvPr>
        </p:nvSpPr>
        <p:spPr>
          <a:xfrm>
            <a:off x="560388" y="1125538"/>
            <a:ext cx="8915400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FICHA TÉCNICA DE LA ENCUESTA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endParaRPr lang="es-AR" altLang="es-AR" sz="4000" dirty="0" smtClean="0">
              <a:solidFill>
                <a:srgbClr val="7F7F7F"/>
              </a:solidFill>
            </a:endParaRPr>
          </a:p>
        </p:txBody>
      </p:sp>
      <p:pic>
        <p:nvPicPr>
          <p:cNvPr id="38916" name="3 Gráfic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Gráfico 4"/>
          <p:cNvGraphicFramePr/>
          <p:nvPr/>
        </p:nvGraphicFramePr>
        <p:xfrm>
          <a:off x="2360712" y="2780928"/>
          <a:ext cx="5086350" cy="3286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5 Rectángulo"/>
          <p:cNvSpPr/>
          <p:nvPr/>
        </p:nvSpPr>
        <p:spPr>
          <a:xfrm>
            <a:off x="7593013" y="322263"/>
            <a:ext cx="249237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prstClr val="white">
                    <a:lumMod val="50000"/>
                  </a:prstClr>
                </a:solidFill>
                <a:latin typeface=""/>
                <a:ea typeface="+mn-ea"/>
              </a:rPr>
              <a:t> </a:t>
            </a:r>
            <a:endParaRPr lang="es-AR" b="1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8919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9F215CB-20A3-4314-82F1-5A017FA56B26}" type="slidenum">
              <a:rPr lang="es-AR" altLang="es-AR" b="1" smtClean="0">
                <a:solidFill>
                  <a:schemeClr val="bg1"/>
                </a:solidFill>
              </a:rPr>
              <a:pPr/>
              <a:t>3</a:t>
            </a:fld>
            <a:endParaRPr lang="es-AR" altLang="es-AR" b="1" dirty="0" smtClean="0">
              <a:solidFill>
                <a:schemeClr val="bg1"/>
              </a:solidFill>
            </a:endParaRPr>
          </a:p>
        </p:txBody>
      </p:sp>
      <p:sp>
        <p:nvSpPr>
          <p:cNvPr id="38920" name="8 Marcador de contenido"/>
          <p:cNvSpPr>
            <a:spLocks noGrp="1"/>
          </p:cNvSpPr>
          <p:nvPr>
            <p:ph idx="1"/>
          </p:nvPr>
        </p:nvSpPr>
        <p:spPr>
          <a:xfrm>
            <a:off x="488950" y="1916113"/>
            <a:ext cx="8915400" cy="3922712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es-ES" altLang="es-AR" sz="1800" b="1" dirty="0" smtClean="0">
                <a:solidFill>
                  <a:srgbClr val="595959"/>
                </a:solidFill>
              </a:rPr>
              <a:t>UNIVERSO:</a:t>
            </a:r>
            <a:r>
              <a:rPr lang="es-ES" altLang="es-AR" sz="1800" dirty="0" smtClean="0">
                <a:solidFill>
                  <a:srgbClr val="595959"/>
                </a:solidFill>
              </a:rPr>
              <a:t> POBLACIÓN RESIDENTE EN CAPITAL FEDERAL Y CONURBANO</a:t>
            </a:r>
          </a:p>
          <a:p>
            <a:pPr eaLnBrk="1" hangingPunct="1">
              <a:buFont typeface="Wingdings" pitchFamily="2" charset="2"/>
              <a:buChar char="§"/>
            </a:pPr>
            <a:endParaRPr lang="es-ES" altLang="es-AR" sz="1800" dirty="0" smtClean="0">
              <a:solidFill>
                <a:srgbClr val="595959"/>
              </a:solidFill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es-ES" altLang="es-AR" sz="1800" b="1" dirty="0" smtClean="0">
                <a:solidFill>
                  <a:srgbClr val="595959"/>
                </a:solidFill>
              </a:rPr>
              <a:t>MUESTRA:</a:t>
            </a:r>
            <a:r>
              <a:rPr lang="es-ES" altLang="es-AR" sz="1800" dirty="0" smtClean="0">
                <a:solidFill>
                  <a:srgbClr val="595959"/>
                </a:solidFill>
              </a:rPr>
              <a:t> 500 CASOS, DE LOS CUALES 200 EN CABA Y 300 EN CONURBANO.</a:t>
            </a:r>
          </a:p>
          <a:p>
            <a:pPr eaLnBrk="1" hangingPunct="1">
              <a:buFont typeface="Wingdings" pitchFamily="2" charset="2"/>
              <a:buChar char="§"/>
            </a:pPr>
            <a:endParaRPr lang="es-ES" altLang="es-AR" sz="1800" dirty="0" smtClean="0">
              <a:solidFill>
                <a:srgbClr val="595959"/>
              </a:solidFill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es-ES" altLang="es-AR" sz="1800" b="1" dirty="0" smtClean="0">
                <a:solidFill>
                  <a:srgbClr val="595959"/>
                </a:solidFill>
              </a:rPr>
              <a:t>ERROR ESTADÍSTICO</a:t>
            </a:r>
            <a:r>
              <a:rPr lang="es-ES" altLang="es-AR" sz="1800" dirty="0" smtClean="0">
                <a:solidFill>
                  <a:srgbClr val="595959"/>
                </a:solidFill>
              </a:rPr>
              <a:t>: 4,5%</a:t>
            </a:r>
          </a:p>
          <a:p>
            <a:pPr eaLnBrk="1" hangingPunct="1">
              <a:buFont typeface="Wingdings" pitchFamily="2" charset="2"/>
              <a:buChar char="§"/>
            </a:pPr>
            <a:endParaRPr lang="es-ES" altLang="es-AR" sz="1800" dirty="0" smtClean="0">
              <a:solidFill>
                <a:srgbClr val="595959"/>
              </a:solidFill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es-ES" altLang="es-AR" sz="1800" b="1" dirty="0" smtClean="0">
                <a:solidFill>
                  <a:srgbClr val="595959"/>
                </a:solidFill>
              </a:rPr>
              <a:t>CUESTIONARIO:</a:t>
            </a:r>
            <a:r>
              <a:rPr lang="es-ES" altLang="es-AR" sz="1800" dirty="0" smtClean="0">
                <a:solidFill>
                  <a:srgbClr val="595959"/>
                </a:solidFill>
              </a:rPr>
              <a:t> CON PREGUNTAS ABIERTAS PRECODIFICAS Y CERRADAS</a:t>
            </a:r>
          </a:p>
          <a:p>
            <a:pPr eaLnBrk="1" hangingPunct="1">
              <a:buFont typeface="Wingdings" pitchFamily="2" charset="2"/>
              <a:buChar char="§"/>
            </a:pPr>
            <a:endParaRPr lang="es-ES" altLang="es-AR" sz="1800" dirty="0" smtClean="0">
              <a:solidFill>
                <a:srgbClr val="595959"/>
              </a:solidFill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es-ES" altLang="es-AR" sz="1800" b="1" dirty="0" smtClean="0">
                <a:solidFill>
                  <a:srgbClr val="595959"/>
                </a:solidFill>
              </a:rPr>
              <a:t>ENTREVISTAS:</a:t>
            </a:r>
            <a:r>
              <a:rPr lang="es-ES" altLang="es-AR" sz="1800" dirty="0" smtClean="0">
                <a:solidFill>
                  <a:srgbClr val="595959"/>
                </a:solidFill>
              </a:rPr>
              <a:t> TELEFÓNICAS EN CABA Y PRESENCIALES EN CONURBANO.</a:t>
            </a:r>
          </a:p>
          <a:p>
            <a:pPr eaLnBrk="1" hangingPunct="1">
              <a:buFont typeface="Wingdings" pitchFamily="2" charset="2"/>
              <a:buChar char="§"/>
            </a:pPr>
            <a:endParaRPr lang="es-ES" altLang="es-AR" sz="1800" dirty="0" smtClean="0">
              <a:solidFill>
                <a:srgbClr val="595959"/>
              </a:solidFill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es-ES" altLang="es-AR" sz="1800" b="1" dirty="0" smtClean="0">
                <a:solidFill>
                  <a:srgbClr val="595959"/>
                </a:solidFill>
              </a:rPr>
              <a:t>TRABAJO DE CAMPO: </a:t>
            </a:r>
            <a:r>
              <a:rPr lang="es-ES" altLang="es-AR" sz="1800" dirty="0" smtClean="0">
                <a:solidFill>
                  <a:srgbClr val="595959"/>
                </a:solidFill>
              </a:rPr>
              <a:t>ENTRE LOS DÍAS  22 DE SEPTIEMBRE  Y  3 DE OCTUBRE DEL 2014</a:t>
            </a:r>
          </a:p>
          <a:p>
            <a:pPr eaLnBrk="1" hangingPunct="1">
              <a:buFont typeface="Wingdings" pitchFamily="2" charset="2"/>
              <a:buChar char="§"/>
            </a:pPr>
            <a:endParaRPr lang="es-ES" altLang="es-AR" sz="1800" dirty="0" smtClean="0">
              <a:solidFill>
                <a:srgbClr val="595959"/>
              </a:solidFill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es-ES" altLang="es-AR" sz="1800" b="1" dirty="0" smtClean="0">
                <a:solidFill>
                  <a:srgbClr val="595959"/>
                </a:solidFill>
              </a:rPr>
              <a:t>PROCESAMIENTO:</a:t>
            </a:r>
            <a:r>
              <a:rPr lang="es-ES" altLang="es-AR" sz="1800" dirty="0" smtClean="0">
                <a:solidFill>
                  <a:srgbClr val="595959"/>
                </a:solidFill>
              </a:rPr>
              <a:t> ESTUDIO BABINO-GRINSPON</a:t>
            </a:r>
          </a:p>
          <a:p>
            <a:pPr eaLnBrk="1" hangingPunct="1"/>
            <a:endParaRPr lang="es-ES" altLang="es-AR" sz="2000" dirty="0" smtClean="0"/>
          </a:p>
        </p:txBody>
      </p:sp>
      <p:sp>
        <p:nvSpPr>
          <p:cNvPr id="38921" name="8 Rectángulo"/>
          <p:cNvSpPr>
            <a:spLocks noChangeArrowheads="1"/>
          </p:cNvSpPr>
          <p:nvPr/>
        </p:nvSpPr>
        <p:spPr bwMode="auto">
          <a:xfrm>
            <a:off x="7401272" y="312738"/>
            <a:ext cx="19632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1 Título"/>
          <p:cNvSpPr>
            <a:spLocks noGrp="1"/>
          </p:cNvSpPr>
          <p:nvPr>
            <p:ph type="title"/>
          </p:nvPr>
        </p:nvSpPr>
        <p:spPr>
          <a:xfrm>
            <a:off x="488950" y="1484313"/>
            <a:ext cx="8915400" cy="9271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OPINIONES Y EVALUACIONES POLÍTICAS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AR" altLang="es-AR" sz="2000" b="1" dirty="0" smtClean="0">
                <a:solidFill>
                  <a:srgbClr val="7F7F7F"/>
                </a:solidFill>
              </a:rPr>
              <a:t>Opinión sobre los puntos de la Reforma Educativa.</a:t>
            </a:r>
            <a:endParaRPr lang="es-AR" altLang="es-AR" sz="2000" dirty="0" smtClean="0">
              <a:solidFill>
                <a:srgbClr val="7F7F7F"/>
              </a:solidFill>
            </a:endParaRPr>
          </a:p>
        </p:txBody>
      </p:sp>
      <p:pic>
        <p:nvPicPr>
          <p:cNvPr id="50179" name="3 Gráfic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9224" y="2564904"/>
            <a:ext cx="5199062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185248" y="333375"/>
            <a:ext cx="20274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solidFill>
                <a:prstClr val="black"/>
              </a:solidFill>
              <a:latin typeface="Calibri"/>
              <a:ea typeface="+mn-ea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0181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8554AA3-0D2B-43AF-AAFD-463B4D143E0E}" type="slidenum">
              <a:rPr lang="es-AR" altLang="es-AR" b="1" smtClean="0">
                <a:solidFill>
                  <a:schemeClr val="bg1"/>
                </a:solidFill>
              </a:rPr>
              <a:pPr/>
              <a:t>30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1802629"/>
              </p:ext>
            </p:extLst>
          </p:nvPr>
        </p:nvGraphicFramePr>
        <p:xfrm>
          <a:off x="1874267" y="2996952"/>
          <a:ext cx="6604000" cy="222821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51000"/>
                <a:gridCol w="1651000"/>
                <a:gridCol w="1651000"/>
                <a:gridCol w="1651000"/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 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Aprueba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Desaprueba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 err="1">
                          <a:effectLst/>
                        </a:rPr>
                        <a:t>Ns</a:t>
                      </a:r>
                      <a:r>
                        <a:rPr lang="es-AR" sz="1200" u="none" strike="noStrike" dirty="0">
                          <a:effectLst/>
                        </a:rPr>
                        <a:t>/</a:t>
                      </a:r>
                      <a:r>
                        <a:rPr lang="es-AR" sz="1200" u="none" strike="noStrike" dirty="0" err="1">
                          <a:effectLst/>
                        </a:rPr>
                        <a:t>Nc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 dirty="0">
                          <a:effectLst/>
                        </a:rPr>
                        <a:t>  La eliminación de las calificaciones de 1 a </a:t>
                      </a:r>
                      <a:r>
                        <a:rPr lang="es-AR" sz="1200" u="none" strike="noStrike" dirty="0" smtClean="0">
                          <a:effectLst/>
                        </a:rPr>
                        <a:t>3</a:t>
                      </a:r>
                    </a:p>
                    <a:p>
                      <a:pPr algn="l" fontAlgn="ctr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12,2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80,6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 smtClean="0">
                          <a:effectLst/>
                        </a:rPr>
                        <a:t>7,3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 dirty="0">
                          <a:effectLst/>
                        </a:rPr>
                        <a:t>  Facilidades para pasar de grado, con una materia </a:t>
                      </a:r>
                      <a:r>
                        <a:rPr lang="es-AR" sz="1200" u="none" strike="noStrike" dirty="0" smtClean="0">
                          <a:effectLst/>
                        </a:rPr>
                        <a:t>previa</a:t>
                      </a:r>
                    </a:p>
                    <a:p>
                      <a:pPr algn="l" fontAlgn="ctr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27,1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67,5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5,4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 dirty="0">
                          <a:effectLst/>
                        </a:rPr>
                        <a:t>  Los abanderados no serán los de mejor promedio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31,5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60,3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8,2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087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1 Título"/>
          <p:cNvSpPr>
            <a:spLocks noGrp="1"/>
          </p:cNvSpPr>
          <p:nvPr>
            <p:ph type="title"/>
          </p:nvPr>
        </p:nvSpPr>
        <p:spPr>
          <a:xfrm>
            <a:off x="488950" y="1484313"/>
            <a:ext cx="8915400" cy="9271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OPINIONES Y EVALUACIONES POLÍTICAS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b="1" dirty="0" smtClean="0">
                <a:solidFill>
                  <a:srgbClr val="7F7F7F"/>
                </a:solidFill>
              </a:rPr>
              <a:t>¿</a:t>
            </a:r>
            <a:r>
              <a:rPr lang="es-AR" altLang="es-AR" sz="2000" b="1" dirty="0" smtClean="0">
                <a:solidFill>
                  <a:srgbClr val="7F7F7F"/>
                </a:solidFill>
              </a:rPr>
              <a:t>Escuchó el discurso de Máximo Kirchner?</a:t>
            </a:r>
            <a:endParaRPr lang="es-AR" altLang="es-AR" sz="2000" dirty="0" smtClean="0">
              <a:solidFill>
                <a:srgbClr val="7F7F7F"/>
              </a:solidFill>
            </a:endParaRPr>
          </a:p>
        </p:txBody>
      </p:sp>
      <p:pic>
        <p:nvPicPr>
          <p:cNvPr id="50179" name="3 Gráfic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6736" y="2564904"/>
            <a:ext cx="5199062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400925" y="333375"/>
            <a:ext cx="20274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0181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8554AA3-0D2B-43AF-AAFD-463B4D143E0E}" type="slidenum">
              <a:rPr lang="es-AR" altLang="es-AR" b="1" smtClean="0">
                <a:solidFill>
                  <a:schemeClr val="bg1"/>
                </a:solidFill>
              </a:rPr>
              <a:pPr/>
              <a:t>31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8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5113828"/>
              </p:ext>
            </p:extLst>
          </p:nvPr>
        </p:nvGraphicFramePr>
        <p:xfrm>
          <a:off x="1856656" y="2852936"/>
          <a:ext cx="5919142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5282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1 Título"/>
          <p:cNvSpPr>
            <a:spLocks noGrp="1"/>
          </p:cNvSpPr>
          <p:nvPr>
            <p:ph type="title"/>
          </p:nvPr>
        </p:nvSpPr>
        <p:spPr>
          <a:xfrm>
            <a:off x="488950" y="1484313"/>
            <a:ext cx="8915400" cy="9271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OPINIONES Y EVALUACIONES POLÍTICAS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AR" altLang="es-AR" sz="2000" b="1" dirty="0" smtClean="0">
                <a:solidFill>
                  <a:srgbClr val="7F7F7F"/>
                </a:solidFill>
              </a:rPr>
              <a:t>Evaluación del discurso de Máximo Kirchner</a:t>
            </a:r>
            <a:endParaRPr lang="es-AR" altLang="es-AR" sz="2000" dirty="0" smtClean="0">
              <a:solidFill>
                <a:srgbClr val="7F7F7F"/>
              </a:solidFill>
            </a:endParaRPr>
          </a:p>
        </p:txBody>
      </p:sp>
      <p:pic>
        <p:nvPicPr>
          <p:cNvPr id="50179" name="3 Gráfic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6736" y="2564904"/>
            <a:ext cx="5199062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400925" y="333375"/>
            <a:ext cx="20274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0181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8554AA3-0D2B-43AF-AAFD-463B4D143E0E}" type="slidenum">
              <a:rPr lang="es-AR" altLang="es-AR" b="1" smtClean="0">
                <a:solidFill>
                  <a:schemeClr val="bg1"/>
                </a:solidFill>
              </a:rPr>
              <a:pPr/>
              <a:t>32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610146"/>
              </p:ext>
            </p:extLst>
          </p:nvPr>
        </p:nvGraphicFramePr>
        <p:xfrm>
          <a:off x="1424607" y="2852936"/>
          <a:ext cx="7053660" cy="268694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63415"/>
                <a:gridCol w="1763415"/>
                <a:gridCol w="1763415"/>
                <a:gridCol w="1763415"/>
              </a:tblGrid>
              <a:tr h="37808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 dirty="0">
                          <a:effectLst/>
                        </a:rPr>
                        <a:t> 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TOTAL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Escucharon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No escucharon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808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 dirty="0" smtClean="0">
                          <a:effectLst/>
                        </a:rPr>
                        <a:t> Muy </a:t>
                      </a:r>
                      <a:r>
                        <a:rPr lang="es-AR" sz="1200" u="none" strike="noStrike" dirty="0">
                          <a:effectLst/>
                        </a:rPr>
                        <a:t>bien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5,1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11,2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418462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 dirty="0" smtClean="0">
                          <a:effectLst/>
                        </a:rPr>
                        <a:t> Bien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7,2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15,5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0,4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808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 dirty="0" smtClean="0">
                          <a:effectLst/>
                        </a:rPr>
                        <a:t> Regular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6,3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13,8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808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 dirty="0" smtClean="0">
                          <a:effectLst/>
                        </a:rPr>
                        <a:t> Mal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9,4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19,4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1,1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808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 dirty="0" smtClean="0">
                          <a:effectLst/>
                        </a:rPr>
                        <a:t> Muy </a:t>
                      </a:r>
                      <a:r>
                        <a:rPr lang="es-AR" sz="1200" u="none" strike="noStrike" dirty="0">
                          <a:effectLst/>
                        </a:rPr>
                        <a:t>mal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20,4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38,2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6,2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808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 dirty="0" smtClean="0">
                          <a:effectLst/>
                        </a:rPr>
                        <a:t> </a:t>
                      </a:r>
                      <a:r>
                        <a:rPr lang="es-AR" sz="1200" u="none" strike="noStrike" dirty="0" err="1" smtClean="0">
                          <a:effectLst/>
                        </a:rPr>
                        <a:t>Ns</a:t>
                      </a:r>
                      <a:r>
                        <a:rPr lang="es-AR" sz="1200" u="none" strike="noStrike" dirty="0" smtClean="0">
                          <a:effectLst/>
                        </a:rPr>
                        <a:t>/</a:t>
                      </a:r>
                      <a:r>
                        <a:rPr lang="es-AR" sz="1200" u="none" strike="noStrike" dirty="0" err="1" smtClean="0">
                          <a:effectLst/>
                        </a:rPr>
                        <a:t>Nc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51,6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1,9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92,2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928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1 Título"/>
          <p:cNvSpPr>
            <a:spLocks noGrp="1"/>
          </p:cNvSpPr>
          <p:nvPr>
            <p:ph type="title"/>
          </p:nvPr>
        </p:nvSpPr>
        <p:spPr>
          <a:xfrm>
            <a:off x="488950" y="1484313"/>
            <a:ext cx="8915400" cy="9271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OPINIONES Y EVALUACIONES POLÍTICAS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AR" altLang="es-AR" sz="2000" b="1" dirty="0" smtClean="0">
                <a:solidFill>
                  <a:srgbClr val="7F7F7F"/>
                </a:solidFill>
              </a:rPr>
              <a:t>Evaluación de La Cámpora</a:t>
            </a:r>
            <a:endParaRPr lang="es-AR" altLang="es-AR" sz="2000" dirty="0" smtClean="0">
              <a:solidFill>
                <a:srgbClr val="7F7F7F"/>
              </a:solidFill>
            </a:endParaRPr>
          </a:p>
        </p:txBody>
      </p:sp>
      <p:pic>
        <p:nvPicPr>
          <p:cNvPr id="50179" name="3 Gráfic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6736" y="2564904"/>
            <a:ext cx="5199062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400925" y="333375"/>
            <a:ext cx="20274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0181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8554AA3-0D2B-43AF-AAFD-463B4D143E0E}" type="slidenum">
              <a:rPr lang="es-AR" altLang="es-AR" b="1" smtClean="0">
                <a:solidFill>
                  <a:schemeClr val="bg1"/>
                </a:solidFill>
              </a:rPr>
              <a:pPr/>
              <a:t>33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8259374"/>
              </p:ext>
            </p:extLst>
          </p:nvPr>
        </p:nvGraphicFramePr>
        <p:xfrm>
          <a:off x="3224808" y="2968010"/>
          <a:ext cx="3302000" cy="2595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51000"/>
                <a:gridCol w="1651000"/>
              </a:tblGrid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 dirty="0">
                          <a:effectLst/>
                        </a:rPr>
                        <a:t> 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TOTAL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 dirty="0" smtClean="0">
                          <a:effectLst/>
                        </a:rPr>
                        <a:t> Muy </a:t>
                      </a:r>
                      <a:r>
                        <a:rPr lang="es-AR" sz="1200" u="none" strike="noStrike" dirty="0">
                          <a:effectLst/>
                        </a:rPr>
                        <a:t>bien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3,1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 dirty="0" smtClean="0">
                          <a:effectLst/>
                        </a:rPr>
                        <a:t> Bien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11,5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 dirty="0" smtClean="0">
                          <a:effectLst/>
                        </a:rPr>
                        <a:t> Regular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10,8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 dirty="0" smtClean="0">
                          <a:effectLst/>
                        </a:rPr>
                        <a:t> Mal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16,5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 dirty="0" smtClean="0">
                          <a:effectLst/>
                        </a:rPr>
                        <a:t> Muy </a:t>
                      </a:r>
                      <a:r>
                        <a:rPr lang="es-AR" sz="1200" u="none" strike="noStrike" dirty="0">
                          <a:effectLst/>
                        </a:rPr>
                        <a:t>mal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43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 dirty="0" smtClean="0">
                          <a:effectLst/>
                        </a:rPr>
                        <a:t> </a:t>
                      </a:r>
                      <a:r>
                        <a:rPr lang="es-AR" sz="1200" u="none" strike="noStrike" dirty="0" err="1" smtClean="0">
                          <a:effectLst/>
                        </a:rPr>
                        <a:t>Ns</a:t>
                      </a:r>
                      <a:r>
                        <a:rPr lang="es-AR" sz="1200" u="none" strike="noStrike" dirty="0" smtClean="0">
                          <a:effectLst/>
                        </a:rPr>
                        <a:t>/</a:t>
                      </a:r>
                      <a:r>
                        <a:rPr lang="es-AR" sz="1200" u="none" strike="noStrike" dirty="0" err="1" smtClean="0">
                          <a:effectLst/>
                        </a:rPr>
                        <a:t>Nc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15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604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1 Título"/>
          <p:cNvSpPr>
            <a:spLocks noGrp="1"/>
          </p:cNvSpPr>
          <p:nvPr>
            <p:ph type="title"/>
          </p:nvPr>
        </p:nvSpPr>
        <p:spPr>
          <a:xfrm>
            <a:off x="488950" y="1484313"/>
            <a:ext cx="8915400" cy="9271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OPINIONES Y EVALUACIONES POLÍTICAS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AR" altLang="es-AR" sz="2000" b="1" dirty="0" smtClean="0">
                <a:solidFill>
                  <a:srgbClr val="7F7F7F"/>
                </a:solidFill>
              </a:rPr>
              <a:t>Mejor Presidente desde 1983</a:t>
            </a:r>
            <a:endParaRPr lang="es-AR" altLang="es-AR" sz="2000" dirty="0" smtClean="0">
              <a:solidFill>
                <a:srgbClr val="7F7F7F"/>
              </a:solidFill>
            </a:endParaRPr>
          </a:p>
        </p:txBody>
      </p:sp>
      <p:pic>
        <p:nvPicPr>
          <p:cNvPr id="50179" name="3 Gráfic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6736" y="2564904"/>
            <a:ext cx="5199062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400925" y="333375"/>
            <a:ext cx="20274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0181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8554AA3-0D2B-43AF-AAFD-463B4D143E0E}" type="slidenum">
              <a:rPr lang="es-AR" altLang="es-AR" b="1" smtClean="0">
                <a:solidFill>
                  <a:schemeClr val="bg1"/>
                </a:solidFill>
              </a:rPr>
              <a:pPr/>
              <a:t>34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2577510"/>
              </p:ext>
            </p:extLst>
          </p:nvPr>
        </p:nvGraphicFramePr>
        <p:xfrm>
          <a:off x="1874267" y="2852936"/>
          <a:ext cx="6603999" cy="29667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01333"/>
                <a:gridCol w="2201333"/>
                <a:gridCol w="2201333"/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effectLst/>
                        </a:rPr>
                        <a:t>ENERO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effectLst/>
                        </a:rPr>
                        <a:t>SEPTIEMBRE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>
                          <a:effectLst/>
                        </a:rPr>
                        <a:t>Alfonsín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30,5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36,8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>
                          <a:effectLst/>
                        </a:rPr>
                        <a:t>Kirchner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31,5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28,9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>
                          <a:effectLst/>
                        </a:rPr>
                        <a:t>Cristina F. de Kirchner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13,1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7,3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>
                          <a:effectLst/>
                        </a:rPr>
                        <a:t>Menem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3,6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5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>
                          <a:effectLst/>
                        </a:rPr>
                        <a:t>Duhalde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5,6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2,6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>
                          <a:effectLst/>
                        </a:rPr>
                        <a:t>De la Rúa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0,1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0,7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 dirty="0" err="1">
                          <a:effectLst/>
                        </a:rPr>
                        <a:t>Ns</a:t>
                      </a:r>
                      <a:r>
                        <a:rPr lang="es-AR" sz="1200" u="none" strike="noStrike" dirty="0">
                          <a:effectLst/>
                        </a:rPr>
                        <a:t>/</a:t>
                      </a:r>
                      <a:r>
                        <a:rPr lang="es-AR" sz="1200" u="none" strike="noStrike" dirty="0" err="1">
                          <a:effectLst/>
                        </a:rPr>
                        <a:t>Nc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15,7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18,8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83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1 Título"/>
          <p:cNvSpPr>
            <a:spLocks noGrp="1"/>
          </p:cNvSpPr>
          <p:nvPr>
            <p:ph type="title"/>
          </p:nvPr>
        </p:nvSpPr>
        <p:spPr>
          <a:xfrm>
            <a:off x="488950" y="1484313"/>
            <a:ext cx="8915400" cy="9271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OPINIONES Y EVALUACIONES POLÍTICAS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AR" altLang="es-AR" sz="2000" b="1" dirty="0" smtClean="0">
                <a:solidFill>
                  <a:srgbClr val="7F7F7F"/>
                </a:solidFill>
              </a:rPr>
              <a:t>  </a:t>
            </a:r>
            <a:r>
              <a:rPr lang="es-AR" altLang="es-AR" sz="2000" b="1" dirty="0" smtClean="0">
                <a:solidFill>
                  <a:srgbClr val="7F7F7F"/>
                </a:solidFill>
              </a:rPr>
              <a:t>Ex Presidente </a:t>
            </a:r>
            <a:r>
              <a:rPr lang="es-AR" altLang="es-AR" sz="2000" b="1" dirty="0" smtClean="0">
                <a:solidFill>
                  <a:srgbClr val="7F7F7F"/>
                </a:solidFill>
              </a:rPr>
              <a:t>más idóneo para resolver la crisis</a:t>
            </a:r>
            <a:endParaRPr lang="es-AR" altLang="es-AR" sz="2000" dirty="0" smtClean="0">
              <a:solidFill>
                <a:srgbClr val="7F7F7F"/>
              </a:solidFill>
            </a:endParaRPr>
          </a:p>
        </p:txBody>
      </p:sp>
      <p:pic>
        <p:nvPicPr>
          <p:cNvPr id="50179" name="3 Gráfic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6736" y="2564904"/>
            <a:ext cx="5199062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400925" y="333375"/>
            <a:ext cx="20274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solidFill>
                <a:prstClr val="black"/>
              </a:solidFill>
              <a:latin typeface="Calibri"/>
              <a:ea typeface="+mn-ea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0181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8554AA3-0D2B-43AF-AAFD-463B4D143E0E}" type="slidenum">
              <a:rPr lang="es-AR" altLang="es-AR" b="1" smtClean="0">
                <a:solidFill>
                  <a:schemeClr val="bg1"/>
                </a:solidFill>
              </a:rPr>
              <a:pPr/>
              <a:t>35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8" name="5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5901033"/>
              </p:ext>
            </p:extLst>
          </p:nvPr>
        </p:nvGraphicFramePr>
        <p:xfrm>
          <a:off x="1856656" y="2796678"/>
          <a:ext cx="6624736" cy="30805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4482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1 Título"/>
          <p:cNvSpPr>
            <a:spLocks noGrp="1"/>
          </p:cNvSpPr>
          <p:nvPr>
            <p:ph type="title"/>
          </p:nvPr>
        </p:nvSpPr>
        <p:spPr>
          <a:xfrm>
            <a:off x="488950" y="1484313"/>
            <a:ext cx="8915400" cy="9271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OPINIONES Y EVALUACIONES POLÍTICAS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AR" altLang="es-AR" sz="2000" b="1" dirty="0" smtClean="0">
                <a:solidFill>
                  <a:srgbClr val="7F7F7F"/>
                </a:solidFill>
              </a:rPr>
              <a:t>Afinidad de los actuales candidatos con ex Presidentes</a:t>
            </a:r>
            <a:endParaRPr lang="es-AR" altLang="es-AR" sz="2000" dirty="0" smtClean="0">
              <a:solidFill>
                <a:srgbClr val="7F7F7F"/>
              </a:solidFill>
            </a:endParaRPr>
          </a:p>
        </p:txBody>
      </p:sp>
      <p:pic>
        <p:nvPicPr>
          <p:cNvPr id="50179" name="3 Gráfic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6736" y="2564904"/>
            <a:ext cx="5199062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400925" y="333375"/>
            <a:ext cx="19632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0181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8554AA3-0D2B-43AF-AAFD-463B4D143E0E}" type="slidenum">
              <a:rPr lang="es-AR" altLang="es-AR" b="1" smtClean="0">
                <a:solidFill>
                  <a:schemeClr val="bg1"/>
                </a:solidFill>
              </a:rPr>
              <a:pPr/>
              <a:t>36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91205"/>
              </p:ext>
            </p:extLst>
          </p:nvPr>
        </p:nvGraphicFramePr>
        <p:xfrm>
          <a:off x="1424608" y="2803574"/>
          <a:ext cx="7036050" cy="273630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72675"/>
                <a:gridCol w="1172675"/>
                <a:gridCol w="1172675"/>
                <a:gridCol w="1172675"/>
                <a:gridCol w="1172675"/>
                <a:gridCol w="1172675"/>
              </a:tblGrid>
              <a:tr h="91158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 smtClean="0">
                          <a:effectLst/>
                        </a:rPr>
                        <a:t>Candidato </a:t>
                      </a:r>
                      <a:r>
                        <a:rPr lang="es-AR" sz="1400" u="none" strike="noStrike" dirty="0">
                          <a:effectLst/>
                        </a:rPr>
                        <a:t>más </a:t>
                      </a:r>
                      <a:r>
                        <a:rPr lang="es-AR" sz="1400" u="none" strike="noStrike" dirty="0" err="1" smtClean="0">
                          <a:effectLst/>
                        </a:rPr>
                        <a:t>afin</a:t>
                      </a:r>
                      <a:r>
                        <a:rPr lang="es-AR" sz="1400" u="none" strike="noStrike" dirty="0" smtClean="0">
                          <a:effectLst/>
                        </a:rPr>
                        <a:t> </a:t>
                      </a:r>
                      <a:r>
                        <a:rPr lang="es-AR" sz="1400" u="none" strike="noStrike" dirty="0">
                          <a:effectLst/>
                        </a:rPr>
                        <a:t>al ex </a:t>
                      </a:r>
                      <a:r>
                        <a:rPr lang="es-AR" sz="1400" u="none" strike="noStrike" dirty="0" smtClean="0">
                          <a:effectLst/>
                        </a:rPr>
                        <a:t>Presidente </a:t>
                      </a:r>
                      <a:r>
                        <a:rPr lang="es-AR" sz="1400" u="none" strike="noStrike" dirty="0">
                          <a:effectLst/>
                        </a:rPr>
                        <a:t>Kirchner</a:t>
                      </a:r>
                      <a:endParaRPr lang="es-A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algn="l" fontAlgn="ctr"/>
                      <a:r>
                        <a:rPr lang="es-AR" sz="1400" u="none" strike="noStrike" dirty="0">
                          <a:effectLst/>
                        </a:rPr>
                        <a:t> 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 smtClean="0">
                          <a:effectLst/>
                        </a:rPr>
                        <a:t>Candidato </a:t>
                      </a:r>
                      <a:r>
                        <a:rPr lang="es-AR" sz="1400" u="none" strike="noStrike" dirty="0">
                          <a:effectLst/>
                        </a:rPr>
                        <a:t>más </a:t>
                      </a:r>
                      <a:r>
                        <a:rPr lang="es-AR" sz="1400" u="none" strike="noStrike" dirty="0" err="1" smtClean="0">
                          <a:effectLst/>
                        </a:rPr>
                        <a:t>afin</a:t>
                      </a:r>
                      <a:r>
                        <a:rPr lang="es-AR" sz="1400" u="none" strike="noStrike" dirty="0" smtClean="0">
                          <a:effectLst/>
                        </a:rPr>
                        <a:t> </a:t>
                      </a:r>
                      <a:r>
                        <a:rPr lang="es-AR" sz="1400" u="none" strike="noStrike" dirty="0">
                          <a:effectLst/>
                        </a:rPr>
                        <a:t>al ex </a:t>
                      </a:r>
                      <a:r>
                        <a:rPr lang="es-AR" sz="1400" u="none" strike="noStrike" dirty="0" smtClean="0">
                          <a:effectLst/>
                        </a:rPr>
                        <a:t>Presidente </a:t>
                      </a:r>
                      <a:r>
                        <a:rPr lang="es-AR" sz="1400" u="none" strike="noStrike" dirty="0">
                          <a:effectLst/>
                        </a:rPr>
                        <a:t>Alfonsín</a:t>
                      </a:r>
                      <a:endParaRPr lang="es-A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 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 smtClean="0">
                          <a:effectLst/>
                        </a:rPr>
                        <a:t>Candidato </a:t>
                      </a:r>
                      <a:r>
                        <a:rPr lang="es-AR" sz="1400" u="none" strike="noStrike" dirty="0">
                          <a:effectLst/>
                        </a:rPr>
                        <a:t>más </a:t>
                      </a:r>
                      <a:r>
                        <a:rPr lang="es-AR" sz="1400" u="none" strike="noStrike" dirty="0" err="1" smtClean="0">
                          <a:effectLst/>
                        </a:rPr>
                        <a:t>afin</a:t>
                      </a:r>
                      <a:r>
                        <a:rPr lang="es-AR" sz="1400" u="none" strike="noStrike" dirty="0" smtClean="0">
                          <a:effectLst/>
                        </a:rPr>
                        <a:t> </a:t>
                      </a:r>
                      <a:r>
                        <a:rPr lang="es-AR" sz="1400" u="none" strike="noStrike" dirty="0">
                          <a:effectLst/>
                        </a:rPr>
                        <a:t>al ex </a:t>
                      </a:r>
                      <a:r>
                        <a:rPr lang="es-AR" sz="1400" u="none" strike="noStrike" dirty="0" smtClean="0">
                          <a:effectLst/>
                        </a:rPr>
                        <a:t>Presidente </a:t>
                      </a:r>
                      <a:r>
                        <a:rPr lang="es-AR" sz="1400" u="none" strike="noStrike" dirty="0">
                          <a:effectLst/>
                        </a:rPr>
                        <a:t>Menem</a:t>
                      </a:r>
                      <a:endParaRPr lang="es-A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algn="l" fontAlgn="ctr"/>
                      <a:r>
                        <a:rPr lang="es-AR" sz="1400" u="none" strike="noStrike" dirty="0">
                          <a:effectLst/>
                        </a:rPr>
                        <a:t> </a:t>
                      </a:r>
                      <a:endParaRPr lang="es-A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456181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>
                          <a:effectLst/>
                        </a:rPr>
                        <a:t>Scioli</a:t>
                      </a:r>
                      <a:endParaRPr lang="es-AR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u="none" strike="noStrike" dirty="0">
                          <a:effectLst/>
                        </a:rPr>
                        <a:t>56,7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 dirty="0">
                          <a:effectLst/>
                        </a:rPr>
                        <a:t>Macri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u="none" strike="noStrike" dirty="0">
                          <a:effectLst/>
                        </a:rPr>
                        <a:t>41,8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>
                          <a:effectLst/>
                        </a:rPr>
                        <a:t>Macri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29,9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456181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>
                          <a:effectLst/>
                        </a:rPr>
                        <a:t>Massa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13,9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>
                          <a:effectLst/>
                        </a:rPr>
                        <a:t>Massa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24,4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>
                          <a:effectLst/>
                        </a:rPr>
                        <a:t>Massa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26,3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456181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>
                          <a:effectLst/>
                        </a:rPr>
                        <a:t>Macri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1,4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>
                          <a:effectLst/>
                        </a:rPr>
                        <a:t>Scioli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 dirty="0">
                          <a:effectLst/>
                        </a:rPr>
                        <a:t>9,0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 dirty="0">
                          <a:effectLst/>
                        </a:rPr>
                        <a:t>Scioli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8,7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456181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 dirty="0" err="1">
                          <a:effectLst/>
                        </a:rPr>
                        <a:t>Ns</a:t>
                      </a:r>
                      <a:r>
                        <a:rPr lang="es-AR" sz="1200" u="none" strike="noStrike" dirty="0">
                          <a:effectLst/>
                        </a:rPr>
                        <a:t>/</a:t>
                      </a:r>
                      <a:r>
                        <a:rPr lang="es-AR" sz="1200" u="none" strike="noStrike" dirty="0" err="1">
                          <a:effectLst/>
                        </a:rPr>
                        <a:t>Nc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28,0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>
                          <a:effectLst/>
                        </a:rPr>
                        <a:t>Ns/Nc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u="none" strike="noStrike">
                          <a:effectLst/>
                        </a:rPr>
                        <a:t>24,8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u="none" strike="noStrike" dirty="0" err="1">
                          <a:effectLst/>
                        </a:rPr>
                        <a:t>Ns</a:t>
                      </a:r>
                      <a:r>
                        <a:rPr lang="es-AR" sz="1200" u="none" strike="noStrike" dirty="0">
                          <a:effectLst/>
                        </a:rPr>
                        <a:t>/</a:t>
                      </a:r>
                      <a:r>
                        <a:rPr lang="es-AR" sz="1200" u="none" strike="noStrike" dirty="0" err="1">
                          <a:effectLst/>
                        </a:rPr>
                        <a:t>Nc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u="none" strike="noStrike" dirty="0">
                          <a:effectLst/>
                        </a:rPr>
                        <a:t>35,0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323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Título"/>
          <p:cNvSpPr>
            <a:spLocks noGrp="1"/>
          </p:cNvSpPr>
          <p:nvPr>
            <p:ph type="title"/>
          </p:nvPr>
        </p:nvSpPr>
        <p:spPr>
          <a:xfrm>
            <a:off x="519113" y="1268413"/>
            <a:ext cx="8915400" cy="1439862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OPINIONES Y EVALUACIONES POLÍTICAS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EVALUACIÓN DE GOBIERNOS</a:t>
            </a: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endParaRPr lang="es-AR" altLang="es-AR" sz="4000" dirty="0" smtClean="0">
              <a:solidFill>
                <a:srgbClr val="7F7F7F"/>
              </a:solidFill>
            </a:endParaRPr>
          </a:p>
        </p:txBody>
      </p:sp>
      <p:pic>
        <p:nvPicPr>
          <p:cNvPr id="51203" name="3 Gráfic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400925" y="333375"/>
            <a:ext cx="19632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1205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71B3885-6DEA-4CD6-ACB4-24731E35F2F5}" type="slidenum">
              <a:rPr lang="es-AR" altLang="es-AR" b="1" smtClean="0">
                <a:solidFill>
                  <a:schemeClr val="bg1"/>
                </a:solidFill>
              </a:rPr>
              <a:pPr/>
              <a:t>37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10" name="9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886473"/>
              </p:ext>
            </p:extLst>
          </p:nvPr>
        </p:nvGraphicFramePr>
        <p:xfrm>
          <a:off x="1065213" y="2636838"/>
          <a:ext cx="8064500" cy="3167065"/>
        </p:xfrm>
        <a:graphic>
          <a:graphicData uri="http://schemas.openxmlformats.org/drawingml/2006/table">
            <a:tbl>
              <a:tblPr/>
              <a:tblGrid>
                <a:gridCol w="2016125"/>
                <a:gridCol w="2016125"/>
                <a:gridCol w="2016125"/>
                <a:gridCol w="2016125"/>
              </a:tblGrid>
              <a:tr h="6334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  <a:endParaRPr kumimoji="0" lang="es-ES" altLang="es-A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 Cristina Kirchner</a:t>
                      </a:r>
                      <a:endParaRPr kumimoji="0" lang="es-ES" altLang="es-A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Daniel </a:t>
                      </a:r>
                      <a:r>
                        <a:rPr kumimoji="0" lang="es-ES" altLang="es-AR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Scioli</a:t>
                      </a:r>
                      <a:endParaRPr kumimoji="0" lang="es-ES" altLang="es-A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 Mauricio </a:t>
                      </a:r>
                      <a:r>
                        <a:rPr kumimoji="0" lang="es-ES" altLang="es-AR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Macri</a:t>
                      </a:r>
                      <a:endParaRPr kumimoji="0" lang="es-ES" altLang="es-A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6334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Aprueba gran parte de su actuación</a:t>
                      </a:r>
                      <a:endParaRPr kumimoji="0" lang="es-ES" altLang="es-A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6334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Aprueba algunas cosas</a:t>
                      </a:r>
                      <a:endParaRPr kumimoji="0" lang="es-ES" altLang="es-A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52,8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6334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Desaprueba su actuación</a:t>
                      </a:r>
                      <a:endParaRPr kumimoji="0" lang="es-ES" altLang="es-A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6334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Ns/nc</a:t>
                      </a:r>
                      <a:endParaRPr kumimoji="0" lang="es-ES" altLang="es-A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1 Título"/>
          <p:cNvSpPr>
            <a:spLocks noGrp="1"/>
          </p:cNvSpPr>
          <p:nvPr>
            <p:ph type="title"/>
          </p:nvPr>
        </p:nvSpPr>
        <p:spPr>
          <a:xfrm>
            <a:off x="519113" y="1268413"/>
            <a:ext cx="8915400" cy="1439862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OPINIONES Y EVALUACIONES POLÍTICAS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EVALUACIÓN POSITIVA DE GOBIERNOS </a:t>
            </a:r>
            <a:br>
              <a:rPr lang="es-ES" altLang="es-AR" sz="2000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TENDENCIA ENERO-SEPTIEMBRE</a:t>
            </a: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endParaRPr lang="es-AR" altLang="es-AR" sz="4000" dirty="0" smtClean="0">
              <a:solidFill>
                <a:srgbClr val="7F7F7F"/>
              </a:solidFill>
            </a:endParaRPr>
          </a:p>
        </p:txBody>
      </p:sp>
      <p:pic>
        <p:nvPicPr>
          <p:cNvPr id="22533" name="3 Gráfic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400925" y="333375"/>
            <a:ext cx="19632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22535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345FED6-94FF-40CD-A3E4-8239C2DFF2CC}" type="slidenum">
              <a:rPr lang="es-AR" altLang="es-AR" b="1" smtClean="0">
                <a:solidFill>
                  <a:schemeClr val="bg1"/>
                </a:solidFill>
              </a:rPr>
              <a:pPr/>
              <a:t>38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9" name="1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3105735"/>
              </p:ext>
            </p:extLst>
          </p:nvPr>
        </p:nvGraphicFramePr>
        <p:xfrm>
          <a:off x="776536" y="2636912"/>
          <a:ext cx="8381751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Título"/>
          <p:cNvSpPr>
            <a:spLocks noGrp="1"/>
          </p:cNvSpPr>
          <p:nvPr>
            <p:ph type="title"/>
          </p:nvPr>
        </p:nvSpPr>
        <p:spPr>
          <a:xfrm>
            <a:off x="488950" y="655638"/>
            <a:ext cx="8915400" cy="1620837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3100" b="1" smtClean="0">
                <a:solidFill>
                  <a:srgbClr val="7F7F7F"/>
                </a:solidFill>
              </a:rPr>
              <a:t/>
            </a:r>
            <a:br>
              <a:rPr lang="es-ES" altLang="es-AR" sz="3100" b="1" smtClean="0">
                <a:solidFill>
                  <a:srgbClr val="7F7F7F"/>
                </a:solidFill>
              </a:rPr>
            </a:br>
            <a:r>
              <a:rPr lang="es-ES" altLang="es-AR" sz="3100" b="1" smtClean="0">
                <a:solidFill>
                  <a:srgbClr val="7F7F7F"/>
                </a:solidFill>
              </a:rPr>
              <a:t/>
            </a:r>
            <a:br>
              <a:rPr lang="es-ES" altLang="es-AR" sz="3100" b="1" smtClean="0">
                <a:solidFill>
                  <a:srgbClr val="7F7F7F"/>
                </a:solidFill>
              </a:rPr>
            </a:br>
            <a:r>
              <a:rPr lang="es-ES" altLang="es-AR" sz="3100" b="1" smtClean="0">
                <a:solidFill>
                  <a:srgbClr val="7F7F7F"/>
                </a:solidFill>
              </a:rPr>
              <a:t>OPINIONES Y EVALUACIONES POLÍTICAS</a:t>
            </a:r>
            <a:br>
              <a:rPr lang="es-ES" altLang="es-AR" sz="3100" b="1" smtClean="0">
                <a:solidFill>
                  <a:srgbClr val="7F7F7F"/>
                </a:solidFill>
              </a:rPr>
            </a:br>
            <a:r>
              <a:rPr lang="es-ES" altLang="es-AR" sz="2200" smtClean="0">
                <a:solidFill>
                  <a:srgbClr val="7F7F7F"/>
                </a:solidFill>
              </a:rPr>
              <a:t>EVALUACIÓN DE DIRIGENTES</a:t>
            </a:r>
            <a:r>
              <a:rPr lang="es-AR" altLang="es-AR" sz="2200" smtClean="0">
                <a:solidFill>
                  <a:srgbClr val="7F7F7F"/>
                </a:solidFill>
              </a:rPr>
              <a:t/>
            </a:r>
            <a:br>
              <a:rPr lang="es-AR" altLang="es-AR" sz="2200" smtClean="0">
                <a:solidFill>
                  <a:srgbClr val="7F7F7F"/>
                </a:solidFill>
              </a:rPr>
            </a:br>
            <a:r>
              <a:rPr lang="es-AR" altLang="es-AR" smtClean="0">
                <a:solidFill>
                  <a:srgbClr val="7F7F7F"/>
                </a:solidFill>
              </a:rPr>
              <a:t/>
            </a:r>
            <a:br>
              <a:rPr lang="es-AR" altLang="es-AR" smtClean="0">
                <a:solidFill>
                  <a:srgbClr val="7F7F7F"/>
                </a:solidFill>
              </a:rPr>
            </a:br>
            <a:endParaRPr lang="es-AR" altLang="es-AR" smtClean="0">
              <a:solidFill>
                <a:srgbClr val="7F7F7F"/>
              </a:solidFill>
            </a:endParaRPr>
          </a:p>
        </p:txBody>
      </p:sp>
      <p:pic>
        <p:nvPicPr>
          <p:cNvPr id="52227" name="3 Gráfic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Gráfico 4"/>
          <p:cNvGraphicFramePr/>
          <p:nvPr/>
        </p:nvGraphicFramePr>
        <p:xfrm>
          <a:off x="2360712" y="2780928"/>
          <a:ext cx="5086350" cy="3286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6 Rectángulo"/>
          <p:cNvSpPr/>
          <p:nvPr/>
        </p:nvSpPr>
        <p:spPr>
          <a:xfrm>
            <a:off x="7400925" y="333375"/>
            <a:ext cx="20274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2230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1C9EB14-B9C3-4A7E-816E-F149B0FDF286}" type="slidenum">
              <a:rPr lang="es-AR" altLang="es-AR" b="1" smtClean="0">
                <a:solidFill>
                  <a:schemeClr val="bg1"/>
                </a:solidFill>
              </a:rPr>
              <a:pPr/>
              <a:t>39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9" name="8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889907"/>
              </p:ext>
            </p:extLst>
          </p:nvPr>
        </p:nvGraphicFramePr>
        <p:xfrm>
          <a:off x="560388" y="1773238"/>
          <a:ext cx="8713787" cy="4417701"/>
        </p:xfrm>
        <a:graphic>
          <a:graphicData uri="http://schemas.openxmlformats.org/drawingml/2006/table">
            <a:tbl>
              <a:tblPr/>
              <a:tblGrid>
                <a:gridCol w="1452562"/>
                <a:gridCol w="1452563"/>
                <a:gridCol w="1452562"/>
                <a:gridCol w="1450975"/>
                <a:gridCol w="1452563"/>
                <a:gridCol w="1452562"/>
              </a:tblGrid>
              <a:tr h="365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A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Aprueba gran parte de su actuación</a:t>
                      </a:r>
                      <a:endParaRPr kumimoji="0" lang="es-ES" altLang="es-A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Aprueba algunas cosas</a:t>
                      </a:r>
                      <a:endParaRPr kumimoji="0" lang="es-ES" altLang="es-A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Desaprueba su actuación</a:t>
                      </a:r>
                      <a:endParaRPr kumimoji="0" lang="es-ES" altLang="es-A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Ns</a:t>
                      </a:r>
                      <a:r>
                        <a:rPr kumimoji="0" lang="es-ES" altLang="es-A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/</a:t>
                      </a:r>
                      <a:r>
                        <a:rPr kumimoji="0" lang="es-ES" altLang="es-AR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nc</a:t>
                      </a:r>
                      <a:endParaRPr kumimoji="0" lang="es-ES" altLang="es-A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DIFERENCIAL POSITIVO- NEGATIVO</a:t>
                      </a:r>
                      <a:endParaRPr kumimoji="0" lang="es-ES" altLang="es-A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Mauricio Macri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23,0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42,0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Cristina Kirchner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-26,8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Sergio Massa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52,6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Daniel Scioli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12,0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51,0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-20,7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Florencio Randazzo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-41,6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Axel Kicillof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18,0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-53,3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Hermes Binner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36,0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-22,6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Julio Cobos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-29,9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Elisa Carrió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7,0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54,9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7,0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-47,9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Sergio Berni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7,0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55,8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17,0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-48,8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José Urtubey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55,0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-50,6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Jorge Capitanich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66,1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-61,8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Felipe Solá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64,3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-61,2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8" descr="X:\Usuarios\Vicu\Victoria\GrupoOP\hojas ppt-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1 Título"/>
          <p:cNvSpPr>
            <a:spLocks noGrp="1"/>
          </p:cNvSpPr>
          <p:nvPr>
            <p:ph type="title"/>
          </p:nvPr>
        </p:nvSpPr>
        <p:spPr>
          <a:xfrm>
            <a:off x="488504" y="1484784"/>
            <a:ext cx="8915400" cy="50351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TEMAS REL</a:t>
            </a:r>
            <a:r>
              <a:rPr lang="es-ES" altLang="es-AR" sz="2800" b="1" dirty="0">
                <a:solidFill>
                  <a:srgbClr val="7F7F7F"/>
                </a:solidFill>
              </a:rPr>
              <a:t>E</a:t>
            </a:r>
            <a:r>
              <a:rPr lang="es-ES" altLang="es-AR" sz="2800" b="1" dirty="0" smtClean="0">
                <a:solidFill>
                  <a:srgbClr val="7F7F7F"/>
                </a:solidFill>
              </a:rPr>
              <a:t>VANTES DEL MES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endParaRPr lang="es-AR" altLang="es-AR" sz="4000" dirty="0" smtClean="0">
              <a:solidFill>
                <a:srgbClr val="7F7F7F"/>
              </a:solidFill>
            </a:endParaRPr>
          </a:p>
        </p:txBody>
      </p:sp>
      <p:pic>
        <p:nvPicPr>
          <p:cNvPr id="39940" name="3 Gráfic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Gráfico 4"/>
          <p:cNvGraphicFramePr/>
          <p:nvPr/>
        </p:nvGraphicFramePr>
        <p:xfrm>
          <a:off x="2360712" y="2780928"/>
          <a:ext cx="5086350" cy="3286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5 Rectángulo"/>
          <p:cNvSpPr/>
          <p:nvPr/>
        </p:nvSpPr>
        <p:spPr>
          <a:xfrm>
            <a:off x="7473950" y="322263"/>
            <a:ext cx="249238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prstClr val="white">
                    <a:lumMod val="50000"/>
                  </a:prstClr>
                </a:solidFill>
                <a:latin typeface=""/>
                <a:ea typeface="+mn-ea"/>
              </a:rPr>
              <a:t> </a:t>
            </a:r>
            <a:endParaRPr lang="es-AR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9943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09C84C9-DC6C-4AAE-8D9B-AB96F92E1C68}" type="slidenum">
              <a:rPr lang="es-AR" altLang="es-AR" b="1" smtClean="0">
                <a:solidFill>
                  <a:schemeClr val="bg1"/>
                </a:solidFill>
              </a:rPr>
              <a:pPr/>
              <a:t>4</a:t>
            </a:fld>
            <a:endParaRPr lang="es-AR" altLang="es-AR" b="1" dirty="0" smtClean="0">
              <a:solidFill>
                <a:schemeClr val="bg1"/>
              </a:solidFill>
            </a:endParaRPr>
          </a:p>
        </p:txBody>
      </p:sp>
      <p:sp>
        <p:nvSpPr>
          <p:cNvPr id="39944" name="8 Marcador de contenido"/>
          <p:cNvSpPr>
            <a:spLocks noGrp="1"/>
          </p:cNvSpPr>
          <p:nvPr>
            <p:ph idx="1"/>
          </p:nvPr>
        </p:nvSpPr>
        <p:spPr>
          <a:xfrm>
            <a:off x="519113" y="1628800"/>
            <a:ext cx="8915400" cy="4536504"/>
          </a:xfrm>
        </p:spPr>
        <p:txBody>
          <a:bodyPr/>
          <a:lstStyle/>
          <a:p>
            <a:r>
              <a:rPr lang="es-A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La </a:t>
            </a:r>
            <a:r>
              <a:rPr lang="es-A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actividad industrial lleva 12 meses seguidos de caída.</a:t>
            </a:r>
          </a:p>
          <a:p>
            <a:r>
              <a:rPr lang="es-A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Elecciones </a:t>
            </a:r>
            <a:r>
              <a:rPr lang="es-A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en Santiago: </a:t>
            </a:r>
            <a:r>
              <a:rPr lang="es-A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amplia </a:t>
            </a:r>
            <a:r>
              <a:rPr lang="es-A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victoria del </a:t>
            </a:r>
            <a:r>
              <a:rPr lang="es-AR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kirchnerismo</a:t>
            </a:r>
            <a:r>
              <a:rPr lang="es-A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es-AR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s-A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La </a:t>
            </a:r>
            <a:r>
              <a:rPr lang="es-A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nafta acumula una suba del 60% en el </a:t>
            </a:r>
            <a:r>
              <a:rPr lang="es-A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año.</a:t>
            </a:r>
            <a:endParaRPr lang="es-AR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s-A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Pelea </a:t>
            </a:r>
            <a:r>
              <a:rPr lang="es-A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 las automotrices: Cristina dijo que “esconden los autos”.</a:t>
            </a:r>
          </a:p>
          <a:p>
            <a:r>
              <a:rPr lang="es-A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Prepagas </a:t>
            </a:r>
            <a:r>
              <a:rPr lang="es-A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quieren impulsar el cobro de copagos a sus afiliados por aumento en los costos.</a:t>
            </a:r>
          </a:p>
          <a:p>
            <a:r>
              <a:rPr lang="es-A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Con </a:t>
            </a:r>
            <a:r>
              <a:rPr lang="es-A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apoyo de la UCR un </a:t>
            </a:r>
            <a:r>
              <a:rPr lang="es-AR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macrista</a:t>
            </a:r>
            <a:r>
              <a:rPr lang="es-A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ganó la intendencia de Marcos </a:t>
            </a:r>
            <a:r>
              <a:rPr lang="es-A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Juárez.</a:t>
            </a:r>
            <a:endParaRPr lang="es-AR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s-A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Presentan </a:t>
            </a:r>
            <a:r>
              <a:rPr lang="es-A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nuevas formaciones chinas del tren </a:t>
            </a:r>
            <a:r>
              <a:rPr lang="es-A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Mitre.</a:t>
            </a:r>
            <a:endParaRPr lang="es-AR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s-A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Víctor </a:t>
            </a:r>
            <a:r>
              <a:rPr lang="es-A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Hugo: “Se vive bien en las villas</a:t>
            </a:r>
            <a:r>
              <a:rPr lang="es-A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”.</a:t>
            </a:r>
            <a:endParaRPr lang="es-AR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s-A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Ivo </a:t>
            </a:r>
            <a:r>
              <a:rPr lang="es-AR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Cutzarida</a:t>
            </a:r>
            <a:r>
              <a:rPr lang="es-A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polémico por el tema de la inseguridad.</a:t>
            </a:r>
          </a:p>
          <a:p>
            <a:r>
              <a:rPr lang="es-A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Aprueban </a:t>
            </a:r>
            <a:r>
              <a:rPr lang="es-A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 ley de pago soberano.</a:t>
            </a:r>
          </a:p>
          <a:p>
            <a:r>
              <a:rPr lang="es-A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Anuncian </a:t>
            </a:r>
            <a:r>
              <a:rPr lang="es-A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nueva moratoria previsional. </a:t>
            </a:r>
          </a:p>
          <a:p>
            <a:r>
              <a:rPr lang="es-A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Discurso </a:t>
            </a:r>
            <a:r>
              <a:rPr lang="es-A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 Máximo </a:t>
            </a:r>
            <a:r>
              <a:rPr lang="es-A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Kirchner.</a:t>
            </a:r>
            <a:endParaRPr lang="es-AR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s-A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Anuncian </a:t>
            </a:r>
            <a:r>
              <a:rPr lang="es-A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polémica reforma educativa en la Provincia.</a:t>
            </a:r>
          </a:p>
          <a:p>
            <a:r>
              <a:rPr lang="es-A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 </a:t>
            </a:r>
            <a:r>
              <a:rPr lang="es-A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aprobó la Ley de Abastecimiento.</a:t>
            </a:r>
          </a:p>
          <a:p>
            <a:r>
              <a:rPr lang="es-AR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Motochorro</a:t>
            </a:r>
            <a:r>
              <a:rPr lang="es-A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s-A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 roba  turista y es furor en las redes </a:t>
            </a:r>
            <a:r>
              <a:rPr lang="es-A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sociales.</a:t>
            </a:r>
            <a:endParaRPr lang="es-AR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s-A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Imputan </a:t>
            </a:r>
            <a:r>
              <a:rPr lang="es-A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</a:t>
            </a:r>
            <a:r>
              <a:rPr lang="es-AR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Boudou</a:t>
            </a:r>
            <a:r>
              <a:rPr lang="es-A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por datos falsos en su </a:t>
            </a:r>
            <a:r>
              <a:rPr lang="es-A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DNI.</a:t>
            </a:r>
            <a:endParaRPr lang="es-AR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s-A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Cristina </a:t>
            </a:r>
            <a:r>
              <a:rPr lang="es-A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almuerza con el </a:t>
            </a:r>
            <a:r>
              <a:rPr lang="es-A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Papa.</a:t>
            </a:r>
          </a:p>
          <a:p>
            <a:r>
              <a:rPr lang="es-A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La </a:t>
            </a:r>
            <a:r>
              <a:rPr lang="es-A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mitad de la gente ocupada gana menos de $</a:t>
            </a:r>
            <a:r>
              <a:rPr lang="es-A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5.000.</a:t>
            </a:r>
            <a:endParaRPr lang="es-AR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s-A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Cristina </a:t>
            </a:r>
            <a:r>
              <a:rPr lang="es-A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habló en la ONU contra los fondos </a:t>
            </a:r>
            <a:r>
              <a:rPr lang="es-A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buitres.</a:t>
            </a:r>
            <a:endParaRPr lang="es-AR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s-A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El </a:t>
            </a:r>
            <a:r>
              <a:rPr lang="es-A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dólar blue es record, rozó los $</a:t>
            </a:r>
            <a:r>
              <a:rPr lang="es-A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16.</a:t>
            </a:r>
            <a:endParaRPr lang="es-AR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s-AR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Griesa</a:t>
            </a:r>
            <a:r>
              <a:rPr lang="es-A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s-A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declaró a Argentina en “desacato</a:t>
            </a:r>
            <a:r>
              <a:rPr lang="es-A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”.</a:t>
            </a:r>
            <a:endParaRPr lang="es-AR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eaLnBrk="1" hangingPunct="1">
              <a:buFont typeface="Arial" charset="0"/>
              <a:buNone/>
            </a:pPr>
            <a:endParaRPr lang="es-ES" altLang="es-AR" sz="1100" dirty="0" smtClean="0">
              <a:solidFill>
                <a:srgbClr val="595959"/>
              </a:solidFill>
            </a:endParaRPr>
          </a:p>
        </p:txBody>
      </p:sp>
      <p:sp>
        <p:nvSpPr>
          <p:cNvPr id="39945" name="8 Rectángulo"/>
          <p:cNvSpPr>
            <a:spLocks noChangeArrowheads="1"/>
          </p:cNvSpPr>
          <p:nvPr/>
        </p:nvSpPr>
        <p:spPr bwMode="auto">
          <a:xfrm>
            <a:off x="7256463" y="333375"/>
            <a:ext cx="19632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1 Título"/>
          <p:cNvSpPr>
            <a:spLocks noGrp="1"/>
          </p:cNvSpPr>
          <p:nvPr>
            <p:ph type="title"/>
          </p:nvPr>
        </p:nvSpPr>
        <p:spPr>
          <a:xfrm>
            <a:off x="519113" y="1125538"/>
            <a:ext cx="8915400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OPINIONES Y EVALUACIONES POLITICAS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EVALUACION POSITIVA DE DIRIGENTES</a:t>
            </a:r>
            <a:br>
              <a:rPr lang="es-ES" altLang="es-AR" sz="2000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Comparativo de principales dirigentes Enero-Septiembre</a:t>
            </a: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endParaRPr lang="es-AR" altLang="es-AR" sz="4000" dirty="0" smtClean="0">
              <a:solidFill>
                <a:srgbClr val="7F7F7F"/>
              </a:solidFill>
            </a:endParaRPr>
          </a:p>
        </p:txBody>
      </p:sp>
      <p:pic>
        <p:nvPicPr>
          <p:cNvPr id="25605" name="3 Gráfic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Gráfico 4"/>
          <p:cNvGraphicFramePr/>
          <p:nvPr/>
        </p:nvGraphicFramePr>
        <p:xfrm>
          <a:off x="2360712" y="2780928"/>
          <a:ext cx="5086350" cy="3286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6 Rectángulo"/>
          <p:cNvSpPr/>
          <p:nvPr/>
        </p:nvSpPr>
        <p:spPr>
          <a:xfrm>
            <a:off x="7400925" y="333375"/>
            <a:ext cx="20274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solidFill>
                <a:prstClr val="black"/>
              </a:solidFill>
              <a:latin typeface="Calibri"/>
              <a:ea typeface="+mn-ea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25608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D7B7B42-FC82-4723-8E6C-473E4F07C702}" type="slidenum">
              <a:rPr lang="es-AR" altLang="es-AR" b="1" smtClean="0">
                <a:solidFill>
                  <a:schemeClr val="bg1"/>
                </a:solidFill>
              </a:rPr>
              <a:pPr/>
              <a:t>40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9" name="1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1297443"/>
              </p:ext>
            </p:extLst>
          </p:nvPr>
        </p:nvGraphicFramePr>
        <p:xfrm>
          <a:off x="632520" y="2348880"/>
          <a:ext cx="8496944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1 Título"/>
          <p:cNvSpPr>
            <a:spLocks noGrp="1"/>
          </p:cNvSpPr>
          <p:nvPr>
            <p:ph type="title"/>
          </p:nvPr>
        </p:nvSpPr>
        <p:spPr>
          <a:xfrm>
            <a:off x="560388" y="1052513"/>
            <a:ext cx="8915400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smtClean="0">
                <a:solidFill>
                  <a:srgbClr val="7F7F7F"/>
                </a:solidFill>
              </a:rPr>
              <a:t/>
            </a:r>
            <a:br>
              <a:rPr lang="es-ES" altLang="es-AR" sz="2800" b="1" smtClean="0">
                <a:solidFill>
                  <a:srgbClr val="7F7F7F"/>
                </a:solidFill>
              </a:rPr>
            </a:br>
            <a:r>
              <a:rPr lang="es-ES" altLang="es-AR" sz="2800" b="1" smtClean="0">
                <a:solidFill>
                  <a:srgbClr val="595959"/>
                </a:solidFill>
              </a:rPr>
              <a:t/>
            </a:r>
            <a:br>
              <a:rPr lang="es-ES" altLang="es-AR" sz="2800" b="1" smtClean="0">
                <a:solidFill>
                  <a:srgbClr val="595959"/>
                </a:solidFill>
              </a:rPr>
            </a:br>
            <a:r>
              <a:rPr lang="es-ES" altLang="es-AR" sz="2800" b="1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800" b="1" smtClean="0">
                <a:solidFill>
                  <a:srgbClr val="7F7F7F"/>
                </a:solidFill>
              </a:rPr>
            </a:br>
            <a:r>
              <a:rPr lang="es-ES" altLang="es-AR" sz="2000" smtClean="0">
                <a:solidFill>
                  <a:srgbClr val="7F7F7F"/>
                </a:solidFill>
              </a:rPr>
              <a:t>FIGURAS DEL PERONISMO</a:t>
            </a:r>
            <a:r>
              <a:rPr lang="es-AR" altLang="es-AR" sz="2000" smtClean="0">
                <a:solidFill>
                  <a:srgbClr val="7F7F7F"/>
                </a:solidFill>
              </a:rPr>
              <a:t/>
            </a:r>
            <a:br>
              <a:rPr lang="es-AR" altLang="es-AR" sz="2000" smtClean="0">
                <a:solidFill>
                  <a:srgbClr val="7F7F7F"/>
                </a:solidFill>
              </a:rPr>
            </a:br>
            <a:r>
              <a:rPr lang="es-AR" altLang="es-AR" sz="4000" smtClean="0">
                <a:solidFill>
                  <a:srgbClr val="7F7F7F"/>
                </a:solidFill>
              </a:rPr>
              <a:t/>
            </a:r>
            <a:br>
              <a:rPr lang="es-AR" altLang="es-AR" sz="4000" smtClean="0">
                <a:solidFill>
                  <a:srgbClr val="7F7F7F"/>
                </a:solidFill>
              </a:rPr>
            </a:br>
            <a:endParaRPr lang="es-AR" altLang="es-AR" sz="4000" smtClean="0">
              <a:solidFill>
                <a:srgbClr val="7F7F7F"/>
              </a:solidFill>
            </a:endParaRPr>
          </a:p>
        </p:txBody>
      </p:sp>
      <p:sp>
        <p:nvSpPr>
          <p:cNvPr id="26629" name="2 Marcador de contenido"/>
          <p:cNvSpPr>
            <a:spLocks noGrp="1"/>
          </p:cNvSpPr>
          <p:nvPr>
            <p:ph idx="1"/>
          </p:nvPr>
        </p:nvSpPr>
        <p:spPr>
          <a:xfrm>
            <a:off x="920750" y="1916113"/>
            <a:ext cx="8137525" cy="576262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es-MX" altLang="es-AR" sz="1800" smtClean="0">
                <a:solidFill>
                  <a:srgbClr val="7F7F7F"/>
                </a:solidFill>
              </a:rPr>
              <a:t>¿Cuál de estos dirigentes representa mejor al peronismo?</a:t>
            </a:r>
            <a:endParaRPr lang="es-AR" altLang="es-AR" sz="1800" smtClean="0">
              <a:solidFill>
                <a:srgbClr val="7F7F7F"/>
              </a:solidFill>
            </a:endParaRPr>
          </a:p>
        </p:txBody>
      </p:sp>
      <p:pic>
        <p:nvPicPr>
          <p:cNvPr id="26630" name="3 Gráfic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2050" y="2566988"/>
            <a:ext cx="5200650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7400925" y="333375"/>
            <a:ext cx="19632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26632" name="6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6F4FCFF-20D5-40C0-BCA2-8187FB8B23CB}" type="slidenum">
              <a:rPr lang="es-AR" altLang="es-AR" b="1" smtClean="0">
                <a:solidFill>
                  <a:schemeClr val="bg1"/>
                </a:solidFill>
              </a:rPr>
              <a:pPr/>
              <a:t>41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9" name="8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4070734"/>
              </p:ext>
            </p:extLst>
          </p:nvPr>
        </p:nvGraphicFramePr>
        <p:xfrm>
          <a:off x="776536" y="2566988"/>
          <a:ext cx="8502401" cy="3367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1 Título"/>
          <p:cNvSpPr>
            <a:spLocks noGrp="1"/>
          </p:cNvSpPr>
          <p:nvPr>
            <p:ph type="title"/>
          </p:nvPr>
        </p:nvSpPr>
        <p:spPr>
          <a:xfrm>
            <a:off x="574675" y="987425"/>
            <a:ext cx="8915400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smtClean="0">
                <a:solidFill>
                  <a:srgbClr val="7F7F7F"/>
                </a:solidFill>
              </a:rPr>
              <a:t/>
            </a:r>
            <a:br>
              <a:rPr lang="es-ES" altLang="es-AR" sz="2800" b="1" smtClean="0">
                <a:solidFill>
                  <a:srgbClr val="7F7F7F"/>
                </a:solidFill>
              </a:rPr>
            </a:br>
            <a:r>
              <a:rPr lang="es-ES" altLang="es-AR" sz="2800" b="1" smtClean="0">
                <a:solidFill>
                  <a:srgbClr val="595959"/>
                </a:solidFill>
              </a:rPr>
              <a:t/>
            </a:r>
            <a:br>
              <a:rPr lang="es-ES" altLang="es-AR" sz="2800" b="1" smtClean="0">
                <a:solidFill>
                  <a:srgbClr val="595959"/>
                </a:solidFill>
              </a:rPr>
            </a:br>
            <a:r>
              <a:rPr lang="es-ES" altLang="es-AR" sz="2800" b="1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800" b="1" smtClean="0">
                <a:solidFill>
                  <a:srgbClr val="7F7F7F"/>
                </a:solidFill>
              </a:rPr>
            </a:br>
            <a:r>
              <a:rPr lang="es-ES" altLang="es-AR" sz="2000" smtClean="0">
                <a:solidFill>
                  <a:srgbClr val="7F7F7F"/>
                </a:solidFill>
              </a:rPr>
              <a:t>FIGURAS DE LA OPOSICIÓN </a:t>
            </a:r>
            <a:r>
              <a:rPr lang="es-AR" altLang="es-AR" sz="2000" smtClean="0">
                <a:solidFill>
                  <a:srgbClr val="7F7F7F"/>
                </a:solidFill>
              </a:rPr>
              <a:t/>
            </a:r>
            <a:br>
              <a:rPr lang="es-AR" altLang="es-AR" sz="2000" smtClean="0">
                <a:solidFill>
                  <a:srgbClr val="7F7F7F"/>
                </a:solidFill>
              </a:rPr>
            </a:br>
            <a:r>
              <a:rPr lang="es-AR" altLang="es-AR" sz="4000" smtClean="0">
                <a:solidFill>
                  <a:srgbClr val="7F7F7F"/>
                </a:solidFill>
              </a:rPr>
              <a:t/>
            </a:r>
            <a:br>
              <a:rPr lang="es-AR" altLang="es-AR" sz="4000" smtClean="0">
                <a:solidFill>
                  <a:srgbClr val="7F7F7F"/>
                </a:solidFill>
              </a:rPr>
            </a:br>
            <a:endParaRPr lang="es-AR" altLang="es-AR" sz="4000" smtClean="0">
              <a:solidFill>
                <a:srgbClr val="7F7F7F"/>
              </a:solidFill>
            </a:endParaRPr>
          </a:p>
        </p:txBody>
      </p:sp>
      <p:sp>
        <p:nvSpPr>
          <p:cNvPr id="27653" name="2 Marcador de contenido"/>
          <p:cNvSpPr>
            <a:spLocks noGrp="1"/>
          </p:cNvSpPr>
          <p:nvPr>
            <p:ph idx="1"/>
          </p:nvPr>
        </p:nvSpPr>
        <p:spPr>
          <a:xfrm>
            <a:off x="833438" y="1844675"/>
            <a:ext cx="8137525" cy="576263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es-MX" altLang="es-AR" sz="1800" smtClean="0">
                <a:solidFill>
                  <a:srgbClr val="7F7F7F"/>
                </a:solidFill>
              </a:rPr>
              <a:t>¿Cuál de estos dirigentes representa mejor a la oposición?</a:t>
            </a:r>
            <a:endParaRPr lang="es-AR" altLang="es-AR" sz="1800" smtClean="0">
              <a:solidFill>
                <a:srgbClr val="7F7F7F"/>
              </a:solidFill>
            </a:endParaRPr>
          </a:p>
        </p:txBody>
      </p:sp>
      <p:pic>
        <p:nvPicPr>
          <p:cNvPr id="27654" name="3 Gráfic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2050" y="2566988"/>
            <a:ext cx="5200650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400925" y="333375"/>
            <a:ext cx="19632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27656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5A52243-8F07-4E5B-8BE9-EACD7D70DE6F}" type="slidenum">
              <a:rPr lang="es-AR" altLang="es-AR" b="1" smtClean="0">
                <a:solidFill>
                  <a:schemeClr val="bg1"/>
                </a:solidFill>
              </a:rPr>
              <a:pPr/>
              <a:t>42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10" name="1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1662450"/>
              </p:ext>
            </p:extLst>
          </p:nvPr>
        </p:nvGraphicFramePr>
        <p:xfrm>
          <a:off x="704528" y="2465388"/>
          <a:ext cx="8453760" cy="3771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Título"/>
          <p:cNvSpPr>
            <a:spLocks noGrp="1"/>
          </p:cNvSpPr>
          <p:nvPr>
            <p:ph type="title"/>
          </p:nvPr>
        </p:nvSpPr>
        <p:spPr>
          <a:xfrm>
            <a:off x="560388" y="765175"/>
            <a:ext cx="8915400" cy="1431925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PREFERENCIA ELECTORAL PARA PRESIDENTE EN 2015 </a:t>
            </a: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endParaRPr lang="es-AR" altLang="es-AR" sz="2000" dirty="0" smtClean="0">
              <a:solidFill>
                <a:srgbClr val="7F7F7F"/>
              </a:solidFill>
            </a:endParaRPr>
          </a:p>
        </p:txBody>
      </p:sp>
      <p:sp>
        <p:nvSpPr>
          <p:cNvPr id="53251" name="2 Marcador de contenido"/>
          <p:cNvSpPr>
            <a:spLocks noGrp="1"/>
          </p:cNvSpPr>
          <p:nvPr>
            <p:ph idx="1"/>
          </p:nvPr>
        </p:nvSpPr>
        <p:spPr>
          <a:xfrm>
            <a:off x="488950" y="1844675"/>
            <a:ext cx="8856663" cy="720725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es-MX" altLang="es-AR" sz="1800" dirty="0" smtClean="0">
                <a:solidFill>
                  <a:srgbClr val="7F7F7F"/>
                </a:solidFill>
              </a:rPr>
              <a:t>¿Cuál preferiría usted que sea el próximo Presidente en 2015?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es-MX" altLang="es-AR" sz="1800" dirty="0" smtClean="0">
                <a:solidFill>
                  <a:srgbClr val="7F7F7F"/>
                </a:solidFill>
              </a:rPr>
              <a:t>ESPONTÁNEA</a:t>
            </a:r>
          </a:p>
          <a:p>
            <a:pPr marL="0" indent="0" algn="ctr" eaLnBrk="1" hangingPunct="1">
              <a:buFont typeface="Arial" charset="0"/>
              <a:buNone/>
            </a:pPr>
            <a:endParaRPr lang="es-AR" altLang="es-AR" sz="1800" dirty="0" smtClean="0">
              <a:solidFill>
                <a:srgbClr val="7F7F7F"/>
              </a:solidFill>
            </a:endParaRPr>
          </a:p>
        </p:txBody>
      </p:sp>
      <p:pic>
        <p:nvPicPr>
          <p:cNvPr id="53252" name="3 Gráfic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2050" y="2566988"/>
            <a:ext cx="5200650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7400925" y="333375"/>
            <a:ext cx="20274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solidFill>
                <a:prstClr val="black"/>
              </a:solidFill>
              <a:latin typeface="Calibri"/>
              <a:ea typeface="+mn-ea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3254" name="6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5988D81-AF4F-426E-A12B-1E77886CC2AA}" type="slidenum">
              <a:rPr lang="es-AR" altLang="es-AR" b="1" smtClean="0">
                <a:solidFill>
                  <a:schemeClr val="bg1"/>
                </a:solidFill>
              </a:rPr>
              <a:pPr/>
              <a:t>43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729984"/>
              </p:ext>
            </p:extLst>
          </p:nvPr>
        </p:nvGraphicFramePr>
        <p:xfrm>
          <a:off x="2073275" y="2565400"/>
          <a:ext cx="5688632" cy="3719518"/>
        </p:xfrm>
        <a:graphic>
          <a:graphicData uri="http://schemas.openxmlformats.org/drawingml/2006/table">
            <a:tbl>
              <a:tblPr/>
              <a:tblGrid>
                <a:gridCol w="3235814"/>
                <a:gridCol w="2452818"/>
              </a:tblGrid>
              <a:tr h="3381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Macri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22,1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Massa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Scioli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Cristina Kirchner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Binner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Randazzo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Carrió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Cobos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Altamira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Otros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Ns/Nc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1 Título"/>
          <p:cNvSpPr>
            <a:spLocks noGrp="1"/>
          </p:cNvSpPr>
          <p:nvPr>
            <p:ph type="title"/>
          </p:nvPr>
        </p:nvSpPr>
        <p:spPr>
          <a:xfrm>
            <a:off x="574675" y="987425"/>
            <a:ext cx="8915400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smtClean="0">
                <a:solidFill>
                  <a:srgbClr val="7F7F7F"/>
                </a:solidFill>
              </a:rPr>
              <a:t/>
            </a:r>
            <a:br>
              <a:rPr lang="es-ES" altLang="es-AR" sz="2800" b="1" smtClean="0">
                <a:solidFill>
                  <a:srgbClr val="7F7F7F"/>
                </a:solidFill>
              </a:rPr>
            </a:br>
            <a:r>
              <a:rPr lang="es-ES" altLang="es-AR" sz="2800" b="1" smtClean="0">
                <a:solidFill>
                  <a:srgbClr val="7F7F7F"/>
                </a:solidFill>
              </a:rPr>
              <a:t/>
            </a:r>
            <a:br>
              <a:rPr lang="es-ES" altLang="es-AR" sz="2800" b="1" smtClean="0">
                <a:solidFill>
                  <a:srgbClr val="7F7F7F"/>
                </a:solidFill>
              </a:rPr>
            </a:br>
            <a:r>
              <a:rPr lang="es-ES" altLang="es-AR" sz="2800" b="1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800" b="1" smtClean="0">
                <a:solidFill>
                  <a:srgbClr val="7F7F7F"/>
                </a:solidFill>
              </a:rPr>
            </a:br>
            <a:r>
              <a:rPr lang="es-ES" altLang="es-AR" sz="2000" smtClean="0">
                <a:solidFill>
                  <a:srgbClr val="7F7F7F"/>
                </a:solidFill>
              </a:rPr>
              <a:t>PREFERENCIA ELECTORAL PARA PRESIDENTE EN 2015 </a:t>
            </a:r>
            <a:r>
              <a:rPr lang="es-AR" altLang="es-AR" sz="2000" smtClean="0">
                <a:solidFill>
                  <a:srgbClr val="7F7F7F"/>
                </a:solidFill>
              </a:rPr>
              <a:t/>
            </a:r>
            <a:br>
              <a:rPr lang="es-AR" altLang="es-AR" sz="2000" smtClean="0">
                <a:solidFill>
                  <a:srgbClr val="7F7F7F"/>
                </a:solidFill>
              </a:rPr>
            </a:br>
            <a:r>
              <a:rPr lang="es-AR" altLang="es-AR" sz="2000" smtClean="0">
                <a:solidFill>
                  <a:srgbClr val="7F7F7F"/>
                </a:solidFill>
              </a:rPr>
              <a:t/>
            </a:r>
            <a:br>
              <a:rPr lang="es-AR" altLang="es-AR" sz="2000" smtClean="0">
                <a:solidFill>
                  <a:srgbClr val="7F7F7F"/>
                </a:solidFill>
              </a:rPr>
            </a:br>
            <a:endParaRPr lang="es-AR" altLang="es-AR" sz="2000" smtClean="0">
              <a:solidFill>
                <a:srgbClr val="7F7F7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33438" y="1773238"/>
            <a:ext cx="8137525" cy="503237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MX" sz="1800" dirty="0" smtClean="0">
                <a:solidFill>
                  <a:schemeClr val="bg1">
                    <a:lumMod val="50000"/>
                  </a:schemeClr>
                </a:solidFill>
                <a:ea typeface="+mn-ea"/>
              </a:rPr>
              <a:t>Tendencia Enero-Septiembre</a:t>
            </a:r>
            <a:endParaRPr lang="es-AR" sz="1800" dirty="0">
              <a:solidFill>
                <a:schemeClr val="bg1">
                  <a:lumMod val="50000"/>
                </a:schemeClr>
              </a:solidFill>
              <a:ea typeface="+mn-ea"/>
            </a:endParaRPr>
          </a:p>
        </p:txBody>
      </p:sp>
      <p:pic>
        <p:nvPicPr>
          <p:cNvPr id="28678" name="3 Gráfic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2050" y="2566988"/>
            <a:ext cx="5200650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7400925" y="333375"/>
            <a:ext cx="2027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sp>
        <p:nvSpPr>
          <p:cNvPr id="28680" name="6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04F2073-337A-408A-9765-2172A91B1E8F}" type="slidenum">
              <a:rPr lang="es-AR" altLang="es-AR" b="1" smtClean="0">
                <a:solidFill>
                  <a:schemeClr val="bg1"/>
                </a:solidFill>
              </a:rPr>
              <a:pPr/>
              <a:t>44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9" name="8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3220467"/>
              </p:ext>
            </p:extLst>
          </p:nvPr>
        </p:nvGraphicFramePr>
        <p:xfrm>
          <a:off x="985837" y="2276871"/>
          <a:ext cx="7934325" cy="3816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1 Título"/>
          <p:cNvSpPr>
            <a:spLocks noGrp="1"/>
          </p:cNvSpPr>
          <p:nvPr>
            <p:ph type="title"/>
          </p:nvPr>
        </p:nvSpPr>
        <p:spPr>
          <a:xfrm>
            <a:off x="560388" y="692150"/>
            <a:ext cx="8915400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3100" b="1" smtClean="0">
                <a:solidFill>
                  <a:srgbClr val="7F7F7F"/>
                </a:solidFill>
              </a:rPr>
              <a:t/>
            </a:r>
            <a:br>
              <a:rPr lang="es-ES" altLang="es-AR" sz="3100" b="1" smtClean="0">
                <a:solidFill>
                  <a:srgbClr val="7F7F7F"/>
                </a:solidFill>
              </a:rPr>
            </a:br>
            <a:r>
              <a:rPr lang="es-ES" altLang="es-AR" sz="3100" b="1" smtClean="0">
                <a:solidFill>
                  <a:srgbClr val="7F7F7F"/>
                </a:solidFill>
              </a:rPr>
              <a:t/>
            </a:r>
            <a:br>
              <a:rPr lang="es-ES" altLang="es-AR" sz="3100" b="1" smtClean="0">
                <a:solidFill>
                  <a:srgbClr val="7F7F7F"/>
                </a:solidFill>
              </a:rPr>
            </a:br>
            <a:r>
              <a:rPr lang="es-ES" altLang="es-AR" sz="3100" b="1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3100" b="1" smtClean="0">
                <a:solidFill>
                  <a:srgbClr val="7F7F7F"/>
                </a:solidFill>
              </a:rPr>
            </a:br>
            <a:r>
              <a:rPr lang="es-ES" altLang="es-AR" sz="2200" smtClean="0">
                <a:solidFill>
                  <a:srgbClr val="7F7F7F"/>
                </a:solidFill>
              </a:rPr>
              <a:t> </a:t>
            </a:r>
            <a:endParaRPr lang="es-AR" altLang="es-AR" sz="2200" smtClean="0">
              <a:solidFill>
                <a:srgbClr val="7F7F7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04850" y="2203450"/>
            <a:ext cx="8137525" cy="576263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MX" sz="1800" dirty="0" smtClean="0">
                <a:solidFill>
                  <a:schemeClr val="bg1">
                    <a:lumMod val="50000"/>
                  </a:schemeClr>
                </a:solidFill>
                <a:ea typeface="+mn-ea"/>
              </a:rPr>
              <a:t> </a:t>
            </a:r>
            <a:endParaRPr lang="es-AR" sz="1800" dirty="0">
              <a:solidFill>
                <a:schemeClr val="bg1">
                  <a:lumMod val="50000"/>
                </a:schemeClr>
              </a:solidFill>
              <a:ea typeface="+mn-ea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7400925" y="333375"/>
            <a:ext cx="2027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sp>
        <p:nvSpPr>
          <p:cNvPr id="54277" name="6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5B1F8A7-A907-4177-BF2E-A766F939BF9B}" type="slidenum">
              <a:rPr lang="es-AR" altLang="es-AR" b="1" smtClean="0">
                <a:solidFill>
                  <a:schemeClr val="bg1"/>
                </a:solidFill>
              </a:rPr>
              <a:pPr/>
              <a:t>45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54278" name="8 Rectángulo"/>
          <p:cNvSpPr>
            <a:spLocks noChangeArrowheads="1"/>
          </p:cNvSpPr>
          <p:nvPr/>
        </p:nvSpPr>
        <p:spPr bwMode="auto">
          <a:xfrm>
            <a:off x="415925" y="1484313"/>
            <a:ext cx="90741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es-MX" altLang="es-AR" dirty="0">
                <a:solidFill>
                  <a:srgbClr val="7F7F7F"/>
                </a:solidFill>
              </a:rPr>
              <a:t>¿Cuál preferiría usted que sea el próximo P</a:t>
            </a:r>
            <a:r>
              <a:rPr lang="es-MX" altLang="es-AR" dirty="0" smtClean="0">
                <a:solidFill>
                  <a:srgbClr val="7F7F7F"/>
                </a:solidFill>
              </a:rPr>
              <a:t>residente </a:t>
            </a:r>
            <a:r>
              <a:rPr lang="es-MX" altLang="es-AR" dirty="0">
                <a:solidFill>
                  <a:srgbClr val="7F7F7F"/>
                </a:solidFill>
              </a:rPr>
              <a:t>en 2015 </a:t>
            </a:r>
          </a:p>
          <a:p>
            <a:pPr algn="ctr" eaLnBrk="1" hangingPunct="1">
              <a:buFont typeface="Arial" charset="0"/>
              <a:buNone/>
            </a:pPr>
            <a:r>
              <a:rPr lang="es-MX" altLang="es-AR" dirty="0">
                <a:solidFill>
                  <a:srgbClr val="7F7F7F"/>
                </a:solidFill>
              </a:rPr>
              <a:t>en caso de no presentarse el que usted prefiere?</a:t>
            </a:r>
          </a:p>
          <a:p>
            <a:pPr algn="ctr" eaLnBrk="1" hangingPunct="1">
              <a:buFont typeface="Arial" charset="0"/>
              <a:buNone/>
            </a:pPr>
            <a:r>
              <a:rPr lang="es-MX" altLang="es-AR" dirty="0">
                <a:solidFill>
                  <a:srgbClr val="7F7F7F"/>
                </a:solidFill>
              </a:rPr>
              <a:t>ESPONTÁNEA</a:t>
            </a:r>
            <a:endParaRPr lang="es-AR" altLang="es-AR" dirty="0">
              <a:solidFill>
                <a:srgbClr val="7F7F7F"/>
              </a:solidFill>
            </a:endParaRPr>
          </a:p>
        </p:txBody>
      </p:sp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6324006"/>
              </p:ext>
            </p:extLst>
          </p:nvPr>
        </p:nvGraphicFramePr>
        <p:xfrm>
          <a:off x="2720975" y="2492375"/>
          <a:ext cx="4500562" cy="3667125"/>
        </p:xfrm>
        <a:graphic>
          <a:graphicData uri="http://schemas.openxmlformats.org/drawingml/2006/table">
            <a:tbl>
              <a:tblPr/>
              <a:tblGrid>
                <a:gridCol w="2195512"/>
                <a:gridCol w="2305050"/>
              </a:tblGrid>
              <a:tr h="33337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Scioli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10,7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Macri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Massa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Randazzo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Cobos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Carrió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Binner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Cristina Kirchner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Altamira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Otros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Ns/Nc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1 Título"/>
          <p:cNvSpPr>
            <a:spLocks noGrp="1"/>
          </p:cNvSpPr>
          <p:nvPr>
            <p:ph type="title"/>
          </p:nvPr>
        </p:nvSpPr>
        <p:spPr>
          <a:xfrm>
            <a:off x="560388" y="765175"/>
            <a:ext cx="8915400" cy="1285875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3100" b="1" smtClean="0">
                <a:solidFill>
                  <a:srgbClr val="7F7F7F"/>
                </a:solidFill>
              </a:rPr>
              <a:t/>
            </a:r>
            <a:br>
              <a:rPr lang="es-ES" altLang="es-AR" sz="3100" b="1" smtClean="0">
                <a:solidFill>
                  <a:srgbClr val="7F7F7F"/>
                </a:solidFill>
              </a:rPr>
            </a:br>
            <a:r>
              <a:rPr lang="es-ES" altLang="es-AR" sz="3100" b="1" smtClean="0">
                <a:solidFill>
                  <a:srgbClr val="7F7F7F"/>
                </a:solidFill>
              </a:rPr>
              <a:t/>
            </a:r>
            <a:br>
              <a:rPr lang="es-ES" altLang="es-AR" sz="3100" b="1" smtClean="0">
                <a:solidFill>
                  <a:srgbClr val="7F7F7F"/>
                </a:solidFill>
              </a:rPr>
            </a:br>
            <a:r>
              <a:rPr lang="es-ES" altLang="es-AR" sz="3100" b="1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3100" b="1" smtClean="0">
                <a:solidFill>
                  <a:srgbClr val="7F7F7F"/>
                </a:solidFill>
              </a:rPr>
            </a:br>
            <a:r>
              <a:rPr lang="es-ES" altLang="es-AR" sz="2200" smtClean="0">
                <a:solidFill>
                  <a:srgbClr val="7F7F7F"/>
                </a:solidFill>
              </a:rPr>
              <a:t> </a:t>
            </a:r>
            <a:endParaRPr lang="es-AR" altLang="es-AR" sz="2200" smtClean="0">
              <a:solidFill>
                <a:srgbClr val="7F7F7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76288" y="2205038"/>
            <a:ext cx="8137525" cy="576262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MX" sz="1800" dirty="0" smtClean="0">
                <a:solidFill>
                  <a:schemeClr val="bg1">
                    <a:lumMod val="50000"/>
                  </a:schemeClr>
                </a:solidFill>
                <a:ea typeface="+mn-ea"/>
              </a:rPr>
              <a:t> </a:t>
            </a:r>
            <a:endParaRPr lang="es-AR" sz="1800" dirty="0">
              <a:solidFill>
                <a:schemeClr val="bg1">
                  <a:lumMod val="50000"/>
                </a:schemeClr>
              </a:solidFill>
              <a:ea typeface="+mn-ea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7400925" y="333375"/>
            <a:ext cx="1963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sp>
        <p:nvSpPr>
          <p:cNvPr id="55301" name="6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DE858AE-BBC2-4418-9B65-9EA7EC1890A3}" type="slidenum">
              <a:rPr lang="es-AR" altLang="es-AR" b="1" smtClean="0">
                <a:solidFill>
                  <a:schemeClr val="bg1"/>
                </a:solidFill>
              </a:rPr>
              <a:pPr/>
              <a:t>46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55302" name="8 Rectángulo"/>
          <p:cNvSpPr>
            <a:spLocks noChangeArrowheads="1"/>
          </p:cNvSpPr>
          <p:nvPr/>
        </p:nvSpPr>
        <p:spPr bwMode="auto">
          <a:xfrm>
            <a:off x="776288" y="1700213"/>
            <a:ext cx="8280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es-ES" altLang="es-AR">
                <a:solidFill>
                  <a:srgbClr val="7F7F7F"/>
                </a:solidFill>
              </a:rPr>
              <a:t>PREFERENCIA EN SEGUNDA INSTANCIA, SEGÚN PREFERENCIA EN PRIMERA INSTANCIA</a:t>
            </a:r>
            <a:endParaRPr lang="es-AR" altLang="es-AR">
              <a:solidFill>
                <a:srgbClr val="7F7F7F"/>
              </a:solidFill>
            </a:endParaRPr>
          </a:p>
        </p:txBody>
      </p:sp>
      <p:graphicFrame>
        <p:nvGraphicFramePr>
          <p:cNvPr id="8" name="8 Marcador de contenid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791164"/>
              </p:ext>
            </p:extLst>
          </p:nvPr>
        </p:nvGraphicFramePr>
        <p:xfrm>
          <a:off x="776288" y="2346325"/>
          <a:ext cx="8280399" cy="3971930"/>
        </p:xfrm>
        <a:graphic>
          <a:graphicData uri="http://schemas.openxmlformats.org/drawingml/2006/table">
            <a:tbl>
              <a:tblPr/>
              <a:tblGrid>
                <a:gridCol w="723140"/>
                <a:gridCol w="723140"/>
                <a:gridCol w="802510"/>
                <a:gridCol w="604176"/>
                <a:gridCol w="602726"/>
                <a:gridCol w="602726"/>
                <a:gridCol w="602726"/>
                <a:gridCol w="604175"/>
                <a:gridCol w="602726"/>
                <a:gridCol w="602726"/>
                <a:gridCol w="602726"/>
                <a:gridCol w="604176"/>
                <a:gridCol w="602726"/>
              </a:tblGrid>
              <a:tr h="37465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Cristina Kirchner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Scioli</a:t>
                      </a:r>
                      <a:endParaRPr lang="es-AR" sz="10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Massa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Randazzo</a:t>
                      </a:r>
                      <a:endParaRPr lang="es-AR" sz="10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Macri</a:t>
                      </a:r>
                      <a:endParaRPr lang="es-AR" sz="10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Binner</a:t>
                      </a:r>
                      <a:endParaRPr lang="es-AR" sz="10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Cobos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Carrió</a:t>
                      </a:r>
                      <a:endParaRPr lang="es-AR" sz="10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Altamira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Otros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Ns</a:t>
                      </a:r>
                      <a:r>
                        <a:rPr lang="es-AR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/</a:t>
                      </a:r>
                      <a:r>
                        <a:rPr lang="es-AR" sz="10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Nc</a:t>
                      </a:r>
                      <a:endParaRPr lang="es-AR" sz="10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Scioli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49,2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Macri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37,2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Massa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Randazzo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Cobos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Carrió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Binner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Cristina Kirchner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Altamira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Otros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Ns/Nc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54,5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97,9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1 Título"/>
          <p:cNvSpPr>
            <a:spLocks noGrp="1"/>
          </p:cNvSpPr>
          <p:nvPr>
            <p:ph type="title"/>
          </p:nvPr>
        </p:nvSpPr>
        <p:spPr>
          <a:xfrm>
            <a:off x="560388" y="908050"/>
            <a:ext cx="8915400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smtClean="0">
                <a:solidFill>
                  <a:srgbClr val="7F7F7F"/>
                </a:solidFill>
              </a:rPr>
              <a:t/>
            </a:r>
            <a:br>
              <a:rPr lang="es-ES" altLang="es-AR" sz="2800" b="1" smtClean="0">
                <a:solidFill>
                  <a:srgbClr val="7F7F7F"/>
                </a:solidFill>
              </a:rPr>
            </a:br>
            <a:r>
              <a:rPr lang="es-ES" altLang="es-AR" sz="2800" b="1" smtClean="0">
                <a:solidFill>
                  <a:srgbClr val="7F7F7F"/>
                </a:solidFill>
              </a:rPr>
              <a:t/>
            </a:r>
            <a:br>
              <a:rPr lang="es-ES" altLang="es-AR" sz="2800" b="1" smtClean="0">
                <a:solidFill>
                  <a:srgbClr val="7F7F7F"/>
                </a:solidFill>
              </a:rPr>
            </a:br>
            <a:r>
              <a:rPr lang="es-ES" altLang="es-AR" sz="2800" b="1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800" b="1" smtClean="0">
                <a:solidFill>
                  <a:srgbClr val="7F7F7F"/>
                </a:solidFill>
              </a:rPr>
            </a:br>
            <a:r>
              <a:rPr lang="es-ES" altLang="es-AR" sz="2000" smtClean="0">
                <a:solidFill>
                  <a:srgbClr val="7F7F7F"/>
                </a:solidFill>
              </a:rPr>
              <a:t>DÓNDE VAN LOS VOTOS DE CRISTINA KIRCHNER </a:t>
            </a:r>
            <a:r>
              <a:rPr lang="es-AR" altLang="es-AR" sz="2000" smtClean="0">
                <a:solidFill>
                  <a:srgbClr val="7F7F7F"/>
                </a:solidFill>
              </a:rPr>
              <a:t/>
            </a:r>
            <a:br>
              <a:rPr lang="es-AR" altLang="es-AR" sz="2000" smtClean="0">
                <a:solidFill>
                  <a:srgbClr val="7F7F7F"/>
                </a:solidFill>
              </a:rPr>
            </a:br>
            <a:r>
              <a:rPr lang="es-AR" altLang="es-AR" sz="4000" smtClean="0">
                <a:solidFill>
                  <a:srgbClr val="7F7F7F"/>
                </a:solidFill>
              </a:rPr>
              <a:t/>
            </a:r>
            <a:br>
              <a:rPr lang="es-AR" altLang="es-AR" sz="4000" smtClean="0">
                <a:solidFill>
                  <a:srgbClr val="7F7F7F"/>
                </a:solidFill>
              </a:rPr>
            </a:br>
            <a:endParaRPr lang="es-AR" altLang="es-AR" sz="4000" smtClean="0">
              <a:solidFill>
                <a:srgbClr val="7F7F7F"/>
              </a:solidFill>
            </a:endParaRPr>
          </a:p>
        </p:txBody>
      </p:sp>
      <p:pic>
        <p:nvPicPr>
          <p:cNvPr id="56323" name="3 Gráfic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0475" y="2565400"/>
            <a:ext cx="5200650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400925" y="333375"/>
            <a:ext cx="19632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6325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913F180-1403-44AF-A452-DD0F826B45CE}" type="slidenum">
              <a:rPr lang="es-AR" altLang="es-AR" b="1" smtClean="0">
                <a:solidFill>
                  <a:schemeClr val="bg1"/>
                </a:solidFill>
              </a:rPr>
              <a:pPr/>
              <a:t>47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9" name="8 Marcador de contenido"/>
          <p:cNvSpPr>
            <a:spLocks noGrp="1"/>
          </p:cNvSpPr>
          <p:nvPr>
            <p:ph idx="1"/>
          </p:nvPr>
        </p:nvSpPr>
        <p:spPr>
          <a:xfrm>
            <a:off x="3368675" y="1989138"/>
            <a:ext cx="3384550" cy="11525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charset="0"/>
              <a:buNone/>
              <a:defRPr/>
            </a:pPr>
            <a:r>
              <a:rPr lang="es-ES" sz="1800" dirty="0"/>
              <a:t>VOTOS DE CRISTINA KIRCHNER</a:t>
            </a:r>
          </a:p>
        </p:txBody>
      </p:sp>
      <p:sp>
        <p:nvSpPr>
          <p:cNvPr id="11" name="8 Marcador de contenido"/>
          <p:cNvSpPr txBox="1">
            <a:spLocks/>
          </p:cNvSpPr>
          <p:nvPr/>
        </p:nvSpPr>
        <p:spPr bwMode="auto">
          <a:xfrm>
            <a:off x="4448175" y="4797425"/>
            <a:ext cx="1728788" cy="1152525"/>
          </a:xfrm>
          <a:prstGeom prst="ellipse">
            <a:avLst/>
          </a:prstGeom>
          <a:ln w="25400" cap="flat" cmpd="sng" algn="ctr">
            <a:solidFill>
              <a:schemeClr val="accent2">
                <a:shade val="5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s-ES" dirty="0"/>
              <a:t>MASSA </a:t>
            </a:r>
            <a:r>
              <a:rPr lang="es-ES" dirty="0" smtClean="0"/>
              <a:t>8%</a:t>
            </a:r>
            <a:endParaRPr lang="es-ES" dirty="0"/>
          </a:p>
        </p:txBody>
      </p:sp>
      <p:sp>
        <p:nvSpPr>
          <p:cNvPr id="12" name="8 Marcador de contenido"/>
          <p:cNvSpPr txBox="1">
            <a:spLocks/>
          </p:cNvSpPr>
          <p:nvPr/>
        </p:nvSpPr>
        <p:spPr bwMode="auto">
          <a:xfrm>
            <a:off x="560388" y="2997200"/>
            <a:ext cx="2447925" cy="1152525"/>
          </a:xfrm>
          <a:prstGeom prst="ellipse">
            <a:avLst/>
          </a:prstGeom>
          <a:ln w="25400" cap="flat" cmpd="sng" algn="ctr">
            <a:solidFill>
              <a:schemeClr val="accent2">
                <a:shade val="5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s-ES" dirty="0"/>
              <a:t>SCIOLI</a:t>
            </a:r>
          </a:p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s-ES" dirty="0"/>
              <a:t> </a:t>
            </a:r>
            <a:r>
              <a:rPr lang="es-ES" dirty="0" smtClean="0"/>
              <a:t>49%</a:t>
            </a:r>
            <a:endParaRPr lang="es-ES" dirty="0"/>
          </a:p>
        </p:txBody>
      </p:sp>
      <p:cxnSp>
        <p:nvCxnSpPr>
          <p:cNvPr id="14" name="13 Conector recto de flecha"/>
          <p:cNvCxnSpPr>
            <a:endCxn id="12" idx="7"/>
          </p:cNvCxnSpPr>
          <p:nvPr/>
        </p:nvCxnSpPr>
        <p:spPr>
          <a:xfrm flipH="1">
            <a:off x="2649538" y="2708275"/>
            <a:ext cx="790575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>
            <a:stCxn id="9" idx="3"/>
          </p:cNvCxnSpPr>
          <p:nvPr/>
        </p:nvCxnSpPr>
        <p:spPr>
          <a:xfrm flipH="1">
            <a:off x="3513138" y="2971800"/>
            <a:ext cx="350837" cy="1320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8 Marcador de contenido"/>
          <p:cNvSpPr txBox="1">
            <a:spLocks/>
          </p:cNvSpPr>
          <p:nvPr/>
        </p:nvSpPr>
        <p:spPr bwMode="auto">
          <a:xfrm>
            <a:off x="2360613" y="4292600"/>
            <a:ext cx="1871662" cy="1152525"/>
          </a:xfrm>
          <a:prstGeom prst="ellipse">
            <a:avLst/>
          </a:prstGeom>
          <a:ln w="25400" cap="flat" cmpd="sng" algn="ctr">
            <a:solidFill>
              <a:schemeClr val="accent2">
                <a:shade val="5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endParaRPr lang="es-ES" dirty="0"/>
          </a:p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s-ES" dirty="0"/>
              <a:t>RANDAZZO</a:t>
            </a:r>
          </a:p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s-ES" dirty="0"/>
              <a:t>27%</a:t>
            </a:r>
          </a:p>
        </p:txBody>
      </p:sp>
      <p:cxnSp>
        <p:nvCxnSpPr>
          <p:cNvPr id="19" name="18 Conector recto de flecha"/>
          <p:cNvCxnSpPr>
            <a:stCxn id="9" idx="4"/>
          </p:cNvCxnSpPr>
          <p:nvPr/>
        </p:nvCxnSpPr>
        <p:spPr>
          <a:xfrm>
            <a:off x="5060950" y="3141663"/>
            <a:ext cx="107950" cy="16557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8 Marcador de contenido"/>
          <p:cNvSpPr txBox="1">
            <a:spLocks/>
          </p:cNvSpPr>
          <p:nvPr/>
        </p:nvSpPr>
        <p:spPr bwMode="auto">
          <a:xfrm>
            <a:off x="6938963" y="4222750"/>
            <a:ext cx="2449512" cy="1150938"/>
          </a:xfrm>
          <a:prstGeom prst="ellipse">
            <a:avLst/>
          </a:prstGeom>
          <a:ln w="25400" cap="flat" cmpd="sng" algn="ctr">
            <a:solidFill>
              <a:schemeClr val="accent2">
                <a:shade val="5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s-ES" dirty="0"/>
              <a:t>OTROS</a:t>
            </a:r>
          </a:p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s-ES" dirty="0"/>
              <a:t> </a:t>
            </a:r>
            <a:r>
              <a:rPr lang="es-ES" dirty="0" smtClean="0"/>
              <a:t>6%</a:t>
            </a:r>
            <a:endParaRPr lang="es-ES" dirty="0"/>
          </a:p>
        </p:txBody>
      </p:sp>
      <p:sp>
        <p:nvSpPr>
          <p:cNvPr id="21" name="8 Marcador de contenido"/>
          <p:cNvSpPr txBox="1">
            <a:spLocks/>
          </p:cNvSpPr>
          <p:nvPr/>
        </p:nvSpPr>
        <p:spPr bwMode="auto">
          <a:xfrm>
            <a:off x="7473950" y="2781300"/>
            <a:ext cx="1727200" cy="1150938"/>
          </a:xfrm>
          <a:prstGeom prst="ellipse">
            <a:avLst/>
          </a:prstGeom>
          <a:ln w="25400" cap="flat" cmpd="sng" algn="ctr">
            <a:solidFill>
              <a:schemeClr val="accent2">
                <a:shade val="5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s-ES" dirty="0"/>
              <a:t>NO SABE</a:t>
            </a:r>
          </a:p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s-ES" dirty="0"/>
              <a:t> 8</a:t>
            </a:r>
            <a:r>
              <a:rPr lang="es-ES" dirty="0" smtClean="0"/>
              <a:t>%</a:t>
            </a:r>
            <a:endParaRPr lang="es-ES" dirty="0"/>
          </a:p>
        </p:txBody>
      </p:sp>
      <p:cxnSp>
        <p:nvCxnSpPr>
          <p:cNvPr id="23" name="22 Conector recto de flecha"/>
          <p:cNvCxnSpPr/>
          <p:nvPr/>
        </p:nvCxnSpPr>
        <p:spPr>
          <a:xfrm>
            <a:off x="5673725" y="3141663"/>
            <a:ext cx="1511300" cy="1295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/>
          <p:nvPr/>
        </p:nvCxnSpPr>
        <p:spPr>
          <a:xfrm>
            <a:off x="6681788" y="2781300"/>
            <a:ext cx="863600" cy="3603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1 Título"/>
          <p:cNvSpPr>
            <a:spLocks noGrp="1"/>
          </p:cNvSpPr>
          <p:nvPr>
            <p:ph type="title"/>
          </p:nvPr>
        </p:nvSpPr>
        <p:spPr>
          <a:xfrm>
            <a:off x="574675" y="1123950"/>
            <a:ext cx="8915400" cy="1071563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smtClean="0">
                <a:solidFill>
                  <a:srgbClr val="7F7F7F"/>
                </a:solidFill>
              </a:rPr>
              <a:t/>
            </a:r>
            <a:br>
              <a:rPr lang="es-ES" altLang="es-AR" sz="2800" b="1" smtClean="0">
                <a:solidFill>
                  <a:srgbClr val="7F7F7F"/>
                </a:solidFill>
              </a:rPr>
            </a:br>
            <a:r>
              <a:rPr lang="es-ES" altLang="es-AR" sz="2800" b="1" smtClean="0">
                <a:solidFill>
                  <a:srgbClr val="7F7F7F"/>
                </a:solidFill>
              </a:rPr>
              <a:t/>
            </a:r>
            <a:br>
              <a:rPr lang="es-ES" altLang="es-AR" sz="2800" b="1" smtClean="0">
                <a:solidFill>
                  <a:srgbClr val="7F7F7F"/>
                </a:solidFill>
              </a:rPr>
            </a:br>
            <a:r>
              <a:rPr lang="es-ES" altLang="es-AR" sz="2800" b="1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800" b="1" smtClean="0">
                <a:solidFill>
                  <a:srgbClr val="7F7F7F"/>
                </a:solidFill>
              </a:rPr>
            </a:br>
            <a:r>
              <a:rPr lang="es-ES" altLang="es-AR" sz="2000" smtClean="0">
                <a:solidFill>
                  <a:srgbClr val="7F7F7F"/>
                </a:solidFill>
              </a:rPr>
              <a:t>PREFERENCIA DEL VOTO REASIGNANDO LOS </a:t>
            </a:r>
            <a:br>
              <a:rPr lang="es-ES" altLang="es-AR" sz="2000" smtClean="0">
                <a:solidFill>
                  <a:srgbClr val="7F7F7F"/>
                </a:solidFill>
              </a:rPr>
            </a:br>
            <a:r>
              <a:rPr lang="es-ES" altLang="es-AR" sz="2000" smtClean="0">
                <a:solidFill>
                  <a:srgbClr val="7F7F7F"/>
                </a:solidFill>
              </a:rPr>
              <a:t>VOTOS DE CRISTINA KIRCHNER EN PRIMERA INSTANCIA</a:t>
            </a:r>
            <a:r>
              <a:rPr lang="es-AR" altLang="es-AR" sz="2000" smtClean="0">
                <a:solidFill>
                  <a:srgbClr val="7F7F7F"/>
                </a:solidFill>
              </a:rPr>
              <a:t/>
            </a:r>
            <a:br>
              <a:rPr lang="es-AR" altLang="es-AR" sz="2000" smtClean="0">
                <a:solidFill>
                  <a:srgbClr val="7F7F7F"/>
                </a:solidFill>
              </a:rPr>
            </a:br>
            <a:r>
              <a:rPr lang="es-AR" altLang="es-AR" sz="4000" smtClean="0">
                <a:solidFill>
                  <a:srgbClr val="7F7F7F"/>
                </a:solidFill>
              </a:rPr>
              <a:t/>
            </a:r>
            <a:br>
              <a:rPr lang="es-AR" altLang="es-AR" sz="4000" smtClean="0">
                <a:solidFill>
                  <a:srgbClr val="7F7F7F"/>
                </a:solidFill>
              </a:rPr>
            </a:br>
            <a:endParaRPr lang="es-AR" altLang="es-AR" sz="4000" smtClean="0">
              <a:solidFill>
                <a:srgbClr val="7F7F7F"/>
              </a:solidFill>
            </a:endParaRPr>
          </a:p>
        </p:txBody>
      </p:sp>
      <p:pic>
        <p:nvPicPr>
          <p:cNvPr id="57347" name="3 Gráfic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2050" y="2566988"/>
            <a:ext cx="5200650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6 Rectángulo"/>
          <p:cNvSpPr/>
          <p:nvPr/>
        </p:nvSpPr>
        <p:spPr>
          <a:xfrm>
            <a:off x="7400925" y="333375"/>
            <a:ext cx="20274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7349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7F92FE1-AD22-41B5-B2CF-E047DEFBE21B}" type="slidenum">
              <a:rPr lang="es-AR" altLang="es-AR" b="1" smtClean="0">
                <a:solidFill>
                  <a:schemeClr val="bg1"/>
                </a:solidFill>
              </a:rPr>
              <a:pPr/>
              <a:t>48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4729372"/>
              </p:ext>
            </p:extLst>
          </p:nvPr>
        </p:nvGraphicFramePr>
        <p:xfrm>
          <a:off x="2216696" y="2349500"/>
          <a:ext cx="5039767" cy="3397250"/>
        </p:xfrm>
        <a:graphic>
          <a:graphicData uri="http://schemas.openxmlformats.org/drawingml/2006/table">
            <a:tbl>
              <a:tblPr/>
              <a:tblGrid>
                <a:gridCol w="2079079"/>
                <a:gridCol w="2960688"/>
              </a:tblGrid>
              <a:tr h="33972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Macri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Massa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Scioli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Randazzo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Binner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Carrió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Cobos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Altamira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Otros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Ns</a:t>
                      </a:r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s-AR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Nc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12,7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1 Título"/>
          <p:cNvSpPr>
            <a:spLocks noGrp="1"/>
          </p:cNvSpPr>
          <p:nvPr>
            <p:ph type="title"/>
          </p:nvPr>
        </p:nvSpPr>
        <p:spPr>
          <a:xfrm>
            <a:off x="287338" y="908050"/>
            <a:ext cx="9490075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smtClean="0">
                <a:solidFill>
                  <a:srgbClr val="7F7F7F"/>
                </a:solidFill>
              </a:rPr>
              <a:t/>
            </a:r>
            <a:br>
              <a:rPr lang="es-ES" altLang="es-AR" sz="2800" b="1" smtClean="0">
                <a:solidFill>
                  <a:srgbClr val="7F7F7F"/>
                </a:solidFill>
              </a:rPr>
            </a:br>
            <a:r>
              <a:rPr lang="es-ES" altLang="es-AR" sz="2800" b="1" smtClean="0">
                <a:solidFill>
                  <a:srgbClr val="7F7F7F"/>
                </a:solidFill>
              </a:rPr>
              <a:t/>
            </a:r>
            <a:br>
              <a:rPr lang="es-ES" altLang="es-AR" sz="2800" b="1" smtClean="0">
                <a:solidFill>
                  <a:srgbClr val="7F7F7F"/>
                </a:solidFill>
              </a:rPr>
            </a:br>
            <a:r>
              <a:rPr lang="es-ES" altLang="es-AR" sz="2800" b="1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800" b="1" smtClean="0">
                <a:solidFill>
                  <a:srgbClr val="7F7F7F"/>
                </a:solidFill>
              </a:rPr>
            </a:br>
            <a:r>
              <a:rPr lang="es-ES" altLang="es-AR" sz="1700" smtClean="0">
                <a:solidFill>
                  <a:srgbClr val="7F7F7F"/>
                </a:solidFill>
              </a:rPr>
              <a:t>PREFERENCIA DEL VOTO REASIGNANDO LOS VOTOS DE CRISTINA KIRCHNER EN PRIMERA INSTANCIA</a:t>
            </a:r>
            <a:r>
              <a:rPr lang="es-AR" altLang="es-AR" sz="2000" smtClean="0">
                <a:solidFill>
                  <a:srgbClr val="7F7F7F"/>
                </a:solidFill>
              </a:rPr>
              <a:t/>
            </a:r>
            <a:br>
              <a:rPr lang="es-AR" altLang="es-AR" sz="2000" smtClean="0">
                <a:solidFill>
                  <a:srgbClr val="7F7F7F"/>
                </a:solidFill>
              </a:rPr>
            </a:br>
            <a:r>
              <a:rPr lang="es-AR" altLang="es-AR" sz="4000" smtClean="0">
                <a:solidFill>
                  <a:srgbClr val="7F7F7F"/>
                </a:solidFill>
              </a:rPr>
              <a:t/>
            </a:r>
            <a:br>
              <a:rPr lang="es-AR" altLang="es-AR" sz="4000" smtClean="0">
                <a:solidFill>
                  <a:srgbClr val="7F7F7F"/>
                </a:solidFill>
              </a:rPr>
            </a:br>
            <a:endParaRPr lang="es-AR" altLang="es-AR" sz="4000" smtClean="0">
              <a:solidFill>
                <a:srgbClr val="7F7F7F"/>
              </a:solidFill>
            </a:endParaRPr>
          </a:p>
        </p:txBody>
      </p:sp>
      <p:pic>
        <p:nvPicPr>
          <p:cNvPr id="29701" name="3 Gráfic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2050" y="2566988"/>
            <a:ext cx="5200650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6 Rectángulo"/>
          <p:cNvSpPr/>
          <p:nvPr/>
        </p:nvSpPr>
        <p:spPr>
          <a:xfrm>
            <a:off x="7400925" y="333375"/>
            <a:ext cx="2027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sp>
        <p:nvSpPr>
          <p:cNvPr id="29703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34A12FF-8A85-4C6E-A29B-5B9645BECC3B}" type="slidenum">
              <a:rPr lang="es-AR" altLang="es-AR" b="1" smtClean="0">
                <a:solidFill>
                  <a:schemeClr val="bg1"/>
                </a:solidFill>
              </a:rPr>
              <a:pPr/>
              <a:t>49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8" name="7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8365686"/>
              </p:ext>
            </p:extLst>
          </p:nvPr>
        </p:nvGraphicFramePr>
        <p:xfrm>
          <a:off x="623887" y="2176462"/>
          <a:ext cx="8658225" cy="3772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8" descr="X:\Usuarios\Vicu\Victoria\GrupoOP\hojas ppt-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1 Título"/>
          <p:cNvSpPr>
            <a:spLocks noGrp="1"/>
          </p:cNvSpPr>
          <p:nvPr>
            <p:ph type="title"/>
          </p:nvPr>
        </p:nvSpPr>
        <p:spPr>
          <a:xfrm>
            <a:off x="519113" y="1557338"/>
            <a:ext cx="8915400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TABLERO DE SITUACIÓN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endParaRPr lang="es-AR" altLang="es-AR" sz="4000" dirty="0" smtClean="0">
              <a:solidFill>
                <a:srgbClr val="7F7F7F"/>
              </a:solidFill>
            </a:endParaRPr>
          </a:p>
        </p:txBody>
      </p:sp>
      <p:pic>
        <p:nvPicPr>
          <p:cNvPr id="39940" name="3 Gráfic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Gráfico 4"/>
          <p:cNvGraphicFramePr/>
          <p:nvPr/>
        </p:nvGraphicFramePr>
        <p:xfrm>
          <a:off x="2360712" y="2780928"/>
          <a:ext cx="5086350" cy="3286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5 Rectángulo"/>
          <p:cNvSpPr/>
          <p:nvPr/>
        </p:nvSpPr>
        <p:spPr>
          <a:xfrm>
            <a:off x="7473950" y="322263"/>
            <a:ext cx="249238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prstClr val="white">
                    <a:lumMod val="50000"/>
                  </a:prstClr>
                </a:solidFill>
                <a:latin typeface=""/>
                <a:ea typeface="+mn-ea"/>
              </a:rPr>
              <a:t> </a:t>
            </a:r>
            <a:endParaRPr lang="es-AR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9943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09C84C9-DC6C-4AAE-8D9B-AB96F92E1C68}" type="slidenum">
              <a:rPr lang="es-AR" altLang="es-AR" b="1" smtClean="0">
                <a:solidFill>
                  <a:schemeClr val="bg1"/>
                </a:solidFill>
              </a:rPr>
              <a:pPr/>
              <a:t>5</a:t>
            </a:fld>
            <a:endParaRPr lang="es-AR" altLang="es-AR" b="1" dirty="0" smtClean="0">
              <a:solidFill>
                <a:schemeClr val="bg1"/>
              </a:solidFill>
            </a:endParaRPr>
          </a:p>
        </p:txBody>
      </p:sp>
      <p:sp>
        <p:nvSpPr>
          <p:cNvPr id="39944" name="8 Marcador de contenido"/>
          <p:cNvSpPr>
            <a:spLocks noGrp="1"/>
          </p:cNvSpPr>
          <p:nvPr>
            <p:ph idx="1"/>
          </p:nvPr>
        </p:nvSpPr>
        <p:spPr>
          <a:xfrm>
            <a:off x="519113" y="2781300"/>
            <a:ext cx="8915400" cy="2303463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es-ES" altLang="es-AR" sz="2800" dirty="0" smtClean="0">
                <a:solidFill>
                  <a:srgbClr val="595959"/>
                </a:solidFill>
              </a:rPr>
              <a:t>En el Tablero de Situación se recogen las opiniones más generales sobre los problemas prioritarios, las expectativas económicas y los riesgos económicos, políticos, sociales y personales percibidos.</a:t>
            </a:r>
          </a:p>
        </p:txBody>
      </p:sp>
      <p:sp>
        <p:nvSpPr>
          <p:cNvPr id="39945" name="8 Rectángulo"/>
          <p:cNvSpPr>
            <a:spLocks noChangeArrowheads="1"/>
          </p:cNvSpPr>
          <p:nvPr/>
        </p:nvSpPr>
        <p:spPr bwMode="auto">
          <a:xfrm>
            <a:off x="7256463" y="333375"/>
            <a:ext cx="19632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62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1 Título"/>
          <p:cNvSpPr>
            <a:spLocks noGrp="1"/>
          </p:cNvSpPr>
          <p:nvPr>
            <p:ph type="title"/>
          </p:nvPr>
        </p:nvSpPr>
        <p:spPr>
          <a:xfrm>
            <a:off x="574675" y="836613"/>
            <a:ext cx="8915400" cy="13589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smtClean="0">
                <a:solidFill>
                  <a:srgbClr val="7F7F7F"/>
                </a:solidFill>
              </a:rPr>
              <a:t/>
            </a:r>
            <a:br>
              <a:rPr lang="es-ES" altLang="es-AR" sz="2800" b="1" smtClean="0">
                <a:solidFill>
                  <a:srgbClr val="7F7F7F"/>
                </a:solidFill>
              </a:rPr>
            </a:br>
            <a:r>
              <a:rPr lang="es-ES" altLang="es-AR" sz="2800" b="1" smtClean="0">
                <a:solidFill>
                  <a:srgbClr val="7F7F7F"/>
                </a:solidFill>
              </a:rPr>
              <a:t/>
            </a:r>
            <a:br>
              <a:rPr lang="es-ES" altLang="es-AR" sz="2800" b="1" smtClean="0">
                <a:solidFill>
                  <a:srgbClr val="7F7F7F"/>
                </a:solidFill>
              </a:rPr>
            </a:br>
            <a:r>
              <a:rPr lang="es-ES" altLang="es-AR" sz="2800" b="1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800" b="1" smtClean="0">
                <a:solidFill>
                  <a:srgbClr val="7F7F7F"/>
                </a:solidFill>
              </a:rPr>
            </a:br>
            <a:r>
              <a:rPr lang="es-ES" altLang="es-AR" sz="2000" b="1" smtClean="0">
                <a:solidFill>
                  <a:srgbClr val="7F7F7F"/>
                </a:solidFill>
              </a:rPr>
              <a:t>INTENCIÓN DE VOTO CANDIDATO-PARTIDO</a:t>
            </a:r>
            <a:r>
              <a:rPr lang="es-AR" altLang="es-AR" sz="2000" smtClean="0">
                <a:solidFill>
                  <a:srgbClr val="7F7F7F"/>
                </a:solidFill>
              </a:rPr>
              <a:t/>
            </a:r>
            <a:br>
              <a:rPr lang="es-AR" altLang="es-AR" sz="2000" smtClean="0">
                <a:solidFill>
                  <a:srgbClr val="7F7F7F"/>
                </a:solidFill>
              </a:rPr>
            </a:br>
            <a:endParaRPr lang="es-AR" altLang="es-AR" sz="2000" smtClean="0">
              <a:solidFill>
                <a:srgbClr val="7F7F7F"/>
              </a:solidFill>
            </a:endParaRPr>
          </a:p>
        </p:txBody>
      </p:sp>
      <p:sp>
        <p:nvSpPr>
          <p:cNvPr id="5" name="6 Rectángulo"/>
          <p:cNvSpPr/>
          <p:nvPr/>
        </p:nvSpPr>
        <p:spPr>
          <a:xfrm>
            <a:off x="7400925" y="333375"/>
            <a:ext cx="20274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solidFill>
                <a:prstClr val="black"/>
              </a:solidFill>
              <a:latin typeface="Calibri"/>
              <a:ea typeface="+mn-ea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5837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8DA2F59-31B3-4879-8FDF-393185E5E8EC}" type="slidenum">
              <a:rPr lang="es-AR" altLang="es-AR" b="1" smtClean="0">
                <a:solidFill>
                  <a:schemeClr val="bg1"/>
                </a:solidFill>
              </a:rPr>
              <a:pPr/>
              <a:t>50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487605"/>
              </p:ext>
            </p:extLst>
          </p:nvPr>
        </p:nvGraphicFramePr>
        <p:xfrm>
          <a:off x="2792760" y="2204864"/>
          <a:ext cx="4222750" cy="333443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202398"/>
                <a:gridCol w="1020352"/>
              </a:tblGrid>
              <a:tr h="41082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Mauricio </a:t>
                      </a:r>
                      <a:r>
                        <a:rPr lang="es-AR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Macri</a:t>
                      </a:r>
                      <a:r>
                        <a:rPr lang="es-A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por el PRO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23,6</a:t>
                      </a:r>
                    </a:p>
                  </a:txBody>
                  <a:tcPr marL="9525" marR="9525" marT="9525" marB="0" anchor="ctr"/>
                </a:tc>
              </a:tr>
              <a:tr h="42677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Daniel </a:t>
                      </a:r>
                      <a:r>
                        <a:rPr lang="es-A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Scioli</a:t>
                      </a:r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por el FPV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22,5</a:t>
                      </a:r>
                    </a:p>
                  </a:txBody>
                  <a:tcPr marL="9525" marR="9525" marT="9525" marB="0" anchor="ctr"/>
                </a:tc>
              </a:tr>
              <a:tr h="41082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Sergio Massa por el Frente Renovador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19,7</a:t>
                      </a:r>
                    </a:p>
                  </a:txBody>
                  <a:tcPr marL="9525" marR="9525" marT="9525" marB="0" anchor="ctr"/>
                </a:tc>
              </a:tr>
              <a:tr h="41082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Hermes Binner por el Frente Amplio- UNEN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7,3</a:t>
                      </a:r>
                    </a:p>
                  </a:txBody>
                  <a:tcPr marL="9525" marR="9525" marT="9525" marB="0" anchor="ctr"/>
                </a:tc>
              </a:tr>
              <a:tr h="42677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Jorge Altamira por el Frente de Izquierda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1,8</a:t>
                      </a:r>
                    </a:p>
                  </a:txBody>
                  <a:tcPr marL="9525" marR="9525" marT="9525" marB="0" anchor="ctr"/>
                </a:tc>
              </a:tr>
              <a:tr h="42677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Otros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6,1</a:t>
                      </a:r>
                    </a:p>
                  </a:txBody>
                  <a:tcPr marL="9525" marR="9525" marT="9525" marB="0" anchor="ctr"/>
                </a:tc>
              </a:tr>
              <a:tr h="41082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Ninguno de ellos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7,2</a:t>
                      </a:r>
                    </a:p>
                  </a:txBody>
                  <a:tcPr marL="9525" marR="9525" marT="9525" marB="0" anchor="ctr"/>
                </a:tc>
              </a:tr>
              <a:tr h="41082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Ns/Nc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11,8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1 Título"/>
          <p:cNvSpPr>
            <a:spLocks noGrp="1"/>
          </p:cNvSpPr>
          <p:nvPr>
            <p:ph type="title"/>
          </p:nvPr>
        </p:nvSpPr>
        <p:spPr>
          <a:xfrm>
            <a:off x="574675" y="836613"/>
            <a:ext cx="8915400" cy="13589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smtClean="0">
                <a:solidFill>
                  <a:srgbClr val="7F7F7F"/>
                </a:solidFill>
              </a:rPr>
              <a:t/>
            </a:r>
            <a:br>
              <a:rPr lang="es-ES" altLang="es-AR" sz="2800" b="1" smtClean="0">
                <a:solidFill>
                  <a:srgbClr val="7F7F7F"/>
                </a:solidFill>
              </a:rPr>
            </a:br>
            <a:r>
              <a:rPr lang="es-ES" altLang="es-AR" sz="2800" b="1" smtClean="0">
                <a:solidFill>
                  <a:srgbClr val="7F7F7F"/>
                </a:solidFill>
              </a:rPr>
              <a:t/>
            </a:r>
            <a:br>
              <a:rPr lang="es-ES" altLang="es-AR" sz="2800" b="1" smtClean="0">
                <a:solidFill>
                  <a:srgbClr val="7F7F7F"/>
                </a:solidFill>
              </a:rPr>
            </a:br>
            <a:r>
              <a:rPr lang="es-ES" altLang="es-AR" sz="2800" b="1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800" b="1" smtClean="0">
                <a:solidFill>
                  <a:srgbClr val="7F7F7F"/>
                </a:solidFill>
              </a:rPr>
            </a:br>
            <a:r>
              <a:rPr lang="es-ES" altLang="es-AR" sz="2000" b="1" smtClean="0">
                <a:solidFill>
                  <a:srgbClr val="7F7F7F"/>
                </a:solidFill>
              </a:rPr>
              <a:t>INTENCIÓN DE VOTO CANDIDATO-PARTIDO</a:t>
            </a:r>
            <a:r>
              <a:rPr lang="es-AR" altLang="es-AR" sz="2000" smtClean="0">
                <a:solidFill>
                  <a:srgbClr val="7F7F7F"/>
                </a:solidFill>
              </a:rPr>
              <a:t/>
            </a:r>
            <a:br>
              <a:rPr lang="es-AR" altLang="es-AR" sz="2000" smtClean="0">
                <a:solidFill>
                  <a:srgbClr val="7F7F7F"/>
                </a:solidFill>
              </a:rPr>
            </a:br>
            <a:endParaRPr lang="es-AR" altLang="es-AR" sz="2000" smtClean="0">
              <a:solidFill>
                <a:srgbClr val="7F7F7F"/>
              </a:solidFill>
            </a:endParaRPr>
          </a:p>
        </p:txBody>
      </p:sp>
      <p:pic>
        <p:nvPicPr>
          <p:cNvPr id="30725" name="3 Gráfic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2050" y="2566988"/>
            <a:ext cx="5200650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6 Rectángulo"/>
          <p:cNvSpPr/>
          <p:nvPr/>
        </p:nvSpPr>
        <p:spPr>
          <a:xfrm>
            <a:off x="7400925" y="333375"/>
            <a:ext cx="20274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30727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C2A342E-8C56-4EA9-BE4E-A3A960362A8E}" type="slidenum">
              <a:rPr lang="es-AR" altLang="es-AR" b="1" smtClean="0">
                <a:solidFill>
                  <a:schemeClr val="bg1"/>
                </a:solidFill>
              </a:rPr>
              <a:pPr/>
              <a:t>51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8" name="15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9628975"/>
              </p:ext>
            </p:extLst>
          </p:nvPr>
        </p:nvGraphicFramePr>
        <p:xfrm>
          <a:off x="1200150" y="2636912"/>
          <a:ext cx="7505700" cy="3249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1 Título"/>
          <p:cNvSpPr>
            <a:spLocks noGrp="1"/>
          </p:cNvSpPr>
          <p:nvPr>
            <p:ph type="title"/>
          </p:nvPr>
        </p:nvSpPr>
        <p:spPr>
          <a:xfrm>
            <a:off x="574675" y="1052513"/>
            <a:ext cx="8915400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smtClean="0">
                <a:solidFill>
                  <a:srgbClr val="7F7F7F"/>
                </a:solidFill>
              </a:rPr>
              <a:t/>
            </a:r>
            <a:br>
              <a:rPr lang="es-ES" altLang="es-AR" sz="2800" b="1" smtClean="0">
                <a:solidFill>
                  <a:srgbClr val="7F7F7F"/>
                </a:solidFill>
              </a:rPr>
            </a:br>
            <a:r>
              <a:rPr lang="es-ES" altLang="es-AR" sz="2800" b="1" smtClean="0">
                <a:solidFill>
                  <a:srgbClr val="7F7F7F"/>
                </a:solidFill>
              </a:rPr>
              <a:t/>
            </a:r>
            <a:br>
              <a:rPr lang="es-ES" altLang="es-AR" sz="2800" b="1" smtClean="0">
                <a:solidFill>
                  <a:srgbClr val="7F7F7F"/>
                </a:solidFill>
              </a:rPr>
            </a:br>
            <a:r>
              <a:rPr lang="es-ES" altLang="es-AR" sz="2800" b="1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800" b="1" smtClean="0">
                <a:solidFill>
                  <a:srgbClr val="7F7F7F"/>
                </a:solidFill>
              </a:rPr>
            </a:br>
            <a:r>
              <a:rPr lang="es-ES" altLang="es-AR" sz="2000" b="1" smtClean="0">
                <a:solidFill>
                  <a:srgbClr val="7F7F7F"/>
                </a:solidFill>
              </a:rPr>
              <a:t>INTENCIÓN DE VOTO CANDIDATO-PARTIDO SEGÚN ZONA Y NES</a:t>
            </a:r>
            <a:r>
              <a:rPr lang="es-AR" altLang="es-AR" sz="2000" smtClean="0">
                <a:solidFill>
                  <a:srgbClr val="7F7F7F"/>
                </a:solidFill>
              </a:rPr>
              <a:t/>
            </a:r>
            <a:br>
              <a:rPr lang="es-AR" altLang="es-AR" sz="2000" smtClean="0">
                <a:solidFill>
                  <a:srgbClr val="7F7F7F"/>
                </a:solidFill>
              </a:rPr>
            </a:br>
            <a:endParaRPr lang="es-AR" altLang="es-AR" sz="2000" smtClean="0">
              <a:solidFill>
                <a:srgbClr val="7F7F7F"/>
              </a:solidFill>
            </a:endParaRPr>
          </a:p>
        </p:txBody>
      </p:sp>
      <p:pic>
        <p:nvPicPr>
          <p:cNvPr id="60419" name="3 Gráfic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2050" y="2566988"/>
            <a:ext cx="5200650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6 Rectángulo"/>
          <p:cNvSpPr/>
          <p:nvPr/>
        </p:nvSpPr>
        <p:spPr>
          <a:xfrm>
            <a:off x="7400925" y="333375"/>
            <a:ext cx="19632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60421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B5E22C8-ED07-4F13-9FEE-B87F4DBA2B8C}" type="slidenum">
              <a:rPr lang="es-AR" altLang="es-AR" b="1" smtClean="0">
                <a:solidFill>
                  <a:schemeClr val="bg1"/>
                </a:solidFill>
              </a:rPr>
              <a:pPr/>
              <a:t>52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583584"/>
              </p:ext>
            </p:extLst>
          </p:nvPr>
        </p:nvGraphicFramePr>
        <p:xfrm>
          <a:off x="704850" y="2133600"/>
          <a:ext cx="8569325" cy="3727450"/>
        </p:xfrm>
        <a:graphic>
          <a:graphicData uri="http://schemas.openxmlformats.org/drawingml/2006/table">
            <a:tbl>
              <a:tblPr/>
              <a:tblGrid>
                <a:gridCol w="1531938"/>
                <a:gridCol w="915987"/>
                <a:gridCol w="1223963"/>
                <a:gridCol w="1225550"/>
                <a:gridCol w="1223962"/>
                <a:gridCol w="1223963"/>
                <a:gridCol w="1223962"/>
              </a:tblGrid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  <a:endParaRPr kumimoji="0" lang="es-ES" altLang="es-A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TOTAL</a:t>
                      </a:r>
                      <a:endParaRPr kumimoji="0" lang="es-ES" altLang="es-A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Capital</a:t>
                      </a:r>
                      <a:endParaRPr kumimoji="0" lang="es-ES" altLang="es-A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GBA</a:t>
                      </a:r>
                      <a:endParaRPr kumimoji="0" lang="es-ES" altLang="es-A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NES Alto</a:t>
                      </a:r>
                      <a:endParaRPr kumimoji="0" lang="es-ES" altLang="es-A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NES Medio</a:t>
                      </a:r>
                      <a:endParaRPr kumimoji="0" lang="es-ES" altLang="es-A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NES Bajo</a:t>
                      </a:r>
                      <a:endParaRPr kumimoji="0" lang="es-ES" altLang="es-A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Mauricio Macri por el PRO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Daniel Scioli por el FPV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Sergio Massa por el Frente Renovador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55880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Hermes Binner por el Frente Amplio- UNEN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558800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Jorge Altamira por el Frente de Izquierda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Otros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Ninguno de ellos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Ns/Nc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1 Título"/>
          <p:cNvSpPr>
            <a:spLocks noGrp="1"/>
          </p:cNvSpPr>
          <p:nvPr>
            <p:ph type="title"/>
          </p:nvPr>
        </p:nvSpPr>
        <p:spPr>
          <a:xfrm>
            <a:off x="574675" y="1052513"/>
            <a:ext cx="8915400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b="1" dirty="0" smtClean="0">
                <a:solidFill>
                  <a:srgbClr val="7F7F7F"/>
                </a:solidFill>
              </a:rPr>
              <a:t>INTENCIÓN DE VOTO CANDIDATO-PARTIDO SEGÚN </a:t>
            </a:r>
            <a:r>
              <a:rPr lang="es-AR" altLang="es-AR" sz="2000" b="1" dirty="0" smtClean="0">
                <a:solidFill>
                  <a:srgbClr val="7F7F7F"/>
                </a:solidFill>
              </a:rPr>
              <a:t>POSTURA FRENTE AL GOBIERNO Y TIPO DE MEDIO </a:t>
            </a:r>
            <a:endParaRPr lang="es-AR" altLang="es-AR" sz="2000" dirty="0" smtClean="0">
              <a:solidFill>
                <a:srgbClr val="7F7F7F"/>
              </a:solidFill>
            </a:endParaRPr>
          </a:p>
        </p:txBody>
      </p:sp>
      <p:pic>
        <p:nvPicPr>
          <p:cNvPr id="60419" name="3 Gráfic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2050" y="2566988"/>
            <a:ext cx="5200650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6 Rectángulo"/>
          <p:cNvSpPr/>
          <p:nvPr/>
        </p:nvSpPr>
        <p:spPr>
          <a:xfrm>
            <a:off x="7400925" y="333375"/>
            <a:ext cx="19632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60421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B5E22C8-ED07-4F13-9FEE-B87F4DBA2B8C}" type="slidenum">
              <a:rPr lang="es-AR" altLang="es-AR" b="1" smtClean="0">
                <a:solidFill>
                  <a:schemeClr val="bg1"/>
                </a:solidFill>
              </a:rPr>
              <a:pPr/>
              <a:t>53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4011481"/>
              </p:ext>
            </p:extLst>
          </p:nvPr>
        </p:nvGraphicFramePr>
        <p:xfrm>
          <a:off x="1568625" y="2276873"/>
          <a:ext cx="6884430" cy="3891532"/>
        </p:xfrm>
        <a:graphic>
          <a:graphicData uri="http://schemas.openxmlformats.org/drawingml/2006/table">
            <a:tbl>
              <a:tblPr/>
              <a:tblGrid>
                <a:gridCol w="988775"/>
                <a:gridCol w="823341"/>
                <a:gridCol w="1100263"/>
                <a:gridCol w="793035"/>
                <a:gridCol w="1059672"/>
                <a:gridCol w="1059672"/>
                <a:gridCol w="1059672"/>
              </a:tblGrid>
              <a:tr h="3784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  <a:endParaRPr kumimoji="0" lang="es-ES" altLang="es-A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Oficialista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Indeterminado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Opositor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Medios Oficialistas</a:t>
                      </a:r>
                      <a:endParaRPr lang="es-AR" sz="10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Mix</a:t>
                      </a:r>
                      <a:endParaRPr lang="es-AR" sz="10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Medios Opositores</a:t>
                      </a:r>
                      <a:endParaRPr lang="es-AR" sz="10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8171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Mauricio Macri por el PRO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8171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Daniel Scioli por el FPV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57,1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51,3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475524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Sergio Massa por el Frente Renovador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56933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Hermes Binner por el Frente Amplio- UNEN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56933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Jorge Altamira por el Frente de Izquierda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7847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Otros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7847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Ninguno de ellos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78478">
                <a:tc>
                  <a:txBody>
                    <a:bodyPr/>
                    <a:lstStyle/>
                    <a:p>
                      <a:pPr algn="l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Ns/Nc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565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1 Título"/>
          <p:cNvSpPr>
            <a:spLocks noGrp="1"/>
          </p:cNvSpPr>
          <p:nvPr>
            <p:ph type="title"/>
          </p:nvPr>
        </p:nvSpPr>
        <p:spPr>
          <a:xfrm>
            <a:off x="574675" y="1052513"/>
            <a:ext cx="8915400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smtClean="0">
                <a:solidFill>
                  <a:srgbClr val="7F7F7F"/>
                </a:solidFill>
              </a:rPr>
              <a:t/>
            </a:r>
            <a:br>
              <a:rPr lang="es-ES" altLang="es-AR" sz="2800" b="1" smtClean="0">
                <a:solidFill>
                  <a:srgbClr val="7F7F7F"/>
                </a:solidFill>
              </a:rPr>
            </a:br>
            <a:r>
              <a:rPr lang="es-ES" altLang="es-AR" sz="2800" b="1" smtClean="0">
                <a:solidFill>
                  <a:srgbClr val="7F7F7F"/>
                </a:solidFill>
              </a:rPr>
              <a:t/>
            </a:r>
            <a:br>
              <a:rPr lang="es-ES" altLang="es-AR" sz="2800" b="1" smtClean="0">
                <a:solidFill>
                  <a:srgbClr val="7F7F7F"/>
                </a:solidFill>
              </a:rPr>
            </a:br>
            <a:r>
              <a:rPr lang="es-ES" altLang="es-AR" sz="2800" b="1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800" b="1" smtClean="0">
                <a:solidFill>
                  <a:srgbClr val="7F7F7F"/>
                </a:solidFill>
              </a:rPr>
            </a:br>
            <a:r>
              <a:rPr lang="es-ES" altLang="es-AR" sz="2800" b="1" smtClean="0">
                <a:solidFill>
                  <a:srgbClr val="7F7F7F"/>
                </a:solidFill>
              </a:rPr>
              <a:t/>
            </a:r>
            <a:br>
              <a:rPr lang="es-ES" altLang="es-AR" sz="2800" b="1" smtClean="0">
                <a:solidFill>
                  <a:srgbClr val="7F7F7F"/>
                </a:solidFill>
              </a:rPr>
            </a:br>
            <a:r>
              <a:rPr lang="es-ES" altLang="es-AR" sz="2000" b="1" smtClean="0">
                <a:solidFill>
                  <a:srgbClr val="7F7F7F"/>
                </a:solidFill>
              </a:rPr>
              <a:t>INTENCIÓN DE VOTO EN SEGUNDA VUELTA</a:t>
            </a:r>
            <a:r>
              <a:rPr lang="es-AR" altLang="es-AR" sz="2000" smtClean="0">
                <a:solidFill>
                  <a:srgbClr val="7F7F7F"/>
                </a:solidFill>
              </a:rPr>
              <a:t/>
            </a:r>
            <a:br>
              <a:rPr lang="es-AR" altLang="es-AR" sz="2000" smtClean="0">
                <a:solidFill>
                  <a:srgbClr val="7F7F7F"/>
                </a:solidFill>
              </a:rPr>
            </a:br>
            <a:endParaRPr lang="es-AR" altLang="es-AR" sz="2000" smtClean="0">
              <a:solidFill>
                <a:srgbClr val="7F7F7F"/>
              </a:solidFill>
            </a:endParaRPr>
          </a:p>
        </p:txBody>
      </p:sp>
      <p:sp>
        <p:nvSpPr>
          <p:cNvPr id="5" name="6 Rectángulo"/>
          <p:cNvSpPr/>
          <p:nvPr/>
        </p:nvSpPr>
        <p:spPr>
          <a:xfrm>
            <a:off x="7400925" y="333375"/>
            <a:ext cx="20274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3175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1F229E-7DAB-4C29-A1DD-F1F874C3E0CD}" type="slidenum">
              <a:rPr lang="es-AR" altLang="es-AR" b="1" smtClean="0">
                <a:solidFill>
                  <a:schemeClr val="bg1"/>
                </a:solidFill>
              </a:rPr>
              <a:pPr/>
              <a:t>54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11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7536631"/>
              </p:ext>
            </p:extLst>
          </p:nvPr>
        </p:nvGraphicFramePr>
        <p:xfrm>
          <a:off x="1496616" y="2492896"/>
          <a:ext cx="3018458" cy="1690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8632525"/>
              </p:ext>
            </p:extLst>
          </p:nvPr>
        </p:nvGraphicFramePr>
        <p:xfrm>
          <a:off x="5241032" y="2420888"/>
          <a:ext cx="3097361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156617"/>
              </p:ext>
            </p:extLst>
          </p:nvPr>
        </p:nvGraphicFramePr>
        <p:xfrm>
          <a:off x="2936776" y="4437112"/>
          <a:ext cx="3147814" cy="1666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1 Título"/>
          <p:cNvSpPr>
            <a:spLocks noGrp="1"/>
          </p:cNvSpPr>
          <p:nvPr>
            <p:ph type="title"/>
          </p:nvPr>
        </p:nvSpPr>
        <p:spPr>
          <a:xfrm>
            <a:off x="574675" y="1052513"/>
            <a:ext cx="8915400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b="1" dirty="0" smtClean="0">
                <a:solidFill>
                  <a:srgbClr val="7F7F7F"/>
                </a:solidFill>
              </a:rPr>
              <a:t>INTENCIÓN DE VOTO EN SEGUNDA VUELTA</a:t>
            </a:r>
            <a:br>
              <a:rPr lang="es-ES" altLang="es-AR" sz="2000" b="1" dirty="0" smtClean="0">
                <a:solidFill>
                  <a:srgbClr val="7F7F7F"/>
                </a:solidFill>
              </a:rPr>
            </a:br>
            <a:r>
              <a:rPr lang="es-ES" altLang="es-AR" sz="2000" b="1" dirty="0" smtClean="0">
                <a:solidFill>
                  <a:srgbClr val="7F7F7F"/>
                </a:solidFill>
              </a:rPr>
              <a:t>MASSA  VS.  SCIOLI</a:t>
            </a: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endParaRPr lang="es-AR" altLang="es-AR" sz="2000" dirty="0" smtClean="0">
              <a:solidFill>
                <a:srgbClr val="7F7F7F"/>
              </a:solidFill>
            </a:endParaRPr>
          </a:p>
        </p:txBody>
      </p:sp>
      <p:sp>
        <p:nvSpPr>
          <p:cNvPr id="5" name="6 Rectángulo"/>
          <p:cNvSpPr/>
          <p:nvPr/>
        </p:nvSpPr>
        <p:spPr>
          <a:xfrm>
            <a:off x="7400925" y="333375"/>
            <a:ext cx="20274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3175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1F229E-7DAB-4C29-A1DD-F1F874C3E0CD}" type="slidenum">
              <a:rPr lang="es-AR" altLang="es-AR" b="1" smtClean="0">
                <a:solidFill>
                  <a:schemeClr val="bg1"/>
                </a:solidFill>
              </a:rPr>
              <a:pPr/>
              <a:t>55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8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3375795"/>
              </p:ext>
            </p:extLst>
          </p:nvPr>
        </p:nvGraphicFramePr>
        <p:xfrm>
          <a:off x="776536" y="2708920"/>
          <a:ext cx="8502402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2315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1 Título"/>
          <p:cNvSpPr>
            <a:spLocks noGrp="1"/>
          </p:cNvSpPr>
          <p:nvPr>
            <p:ph type="title"/>
          </p:nvPr>
        </p:nvSpPr>
        <p:spPr>
          <a:xfrm>
            <a:off x="574675" y="1052513"/>
            <a:ext cx="8915400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b="1" dirty="0" smtClean="0">
                <a:solidFill>
                  <a:srgbClr val="7F7F7F"/>
                </a:solidFill>
              </a:rPr>
              <a:t>INTENCIÓN DE VOTO EN SEGUNDA VUELTA</a:t>
            </a:r>
            <a:br>
              <a:rPr lang="es-ES" altLang="es-AR" sz="2000" b="1" dirty="0" smtClean="0">
                <a:solidFill>
                  <a:srgbClr val="7F7F7F"/>
                </a:solidFill>
              </a:rPr>
            </a:br>
            <a:r>
              <a:rPr lang="es-ES" altLang="es-AR" sz="2000" b="1" dirty="0" smtClean="0">
                <a:solidFill>
                  <a:srgbClr val="7F7F7F"/>
                </a:solidFill>
              </a:rPr>
              <a:t>MASSA  VS.  MACRI</a:t>
            </a: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endParaRPr lang="es-AR" altLang="es-AR" sz="2000" dirty="0" smtClean="0">
              <a:solidFill>
                <a:srgbClr val="7F7F7F"/>
              </a:solidFill>
            </a:endParaRPr>
          </a:p>
        </p:txBody>
      </p:sp>
      <p:sp>
        <p:nvSpPr>
          <p:cNvPr id="5" name="6 Rectángulo"/>
          <p:cNvSpPr/>
          <p:nvPr/>
        </p:nvSpPr>
        <p:spPr>
          <a:xfrm>
            <a:off x="7400925" y="333375"/>
            <a:ext cx="20274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3175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1F229E-7DAB-4C29-A1DD-F1F874C3E0CD}" type="slidenum">
              <a:rPr lang="es-AR" altLang="es-AR" b="1" smtClean="0">
                <a:solidFill>
                  <a:schemeClr val="bg1"/>
                </a:solidFill>
              </a:rPr>
              <a:pPr/>
              <a:t>56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6" name="9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6380981"/>
              </p:ext>
            </p:extLst>
          </p:nvPr>
        </p:nvGraphicFramePr>
        <p:xfrm>
          <a:off x="776536" y="2708920"/>
          <a:ext cx="8352928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7886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1 Título"/>
          <p:cNvSpPr>
            <a:spLocks noGrp="1"/>
          </p:cNvSpPr>
          <p:nvPr>
            <p:ph type="title"/>
          </p:nvPr>
        </p:nvSpPr>
        <p:spPr>
          <a:xfrm>
            <a:off x="574675" y="1052513"/>
            <a:ext cx="8915400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b="1" dirty="0" smtClean="0">
                <a:solidFill>
                  <a:srgbClr val="7F7F7F"/>
                </a:solidFill>
              </a:rPr>
              <a:t>INTENCIÓN DE VOTO EN SEGUNDA VUELTA</a:t>
            </a:r>
            <a:br>
              <a:rPr lang="es-ES" altLang="es-AR" sz="2000" b="1" dirty="0" smtClean="0">
                <a:solidFill>
                  <a:srgbClr val="7F7F7F"/>
                </a:solidFill>
              </a:rPr>
            </a:br>
            <a:r>
              <a:rPr lang="es-ES" altLang="es-AR" sz="2000" b="1" dirty="0" smtClean="0">
                <a:solidFill>
                  <a:srgbClr val="7F7F7F"/>
                </a:solidFill>
              </a:rPr>
              <a:t>MACRI  VS.  SCIOLI</a:t>
            </a:r>
            <a:r>
              <a:rPr lang="es-AR" altLang="es-AR" sz="2000" dirty="0" smtClean="0">
                <a:solidFill>
                  <a:srgbClr val="7F7F7F"/>
                </a:solidFill>
              </a:rPr>
              <a:t/>
            </a:r>
            <a:br>
              <a:rPr lang="es-AR" altLang="es-AR" sz="2000" dirty="0" smtClean="0">
                <a:solidFill>
                  <a:srgbClr val="7F7F7F"/>
                </a:solidFill>
              </a:rPr>
            </a:br>
            <a:endParaRPr lang="es-AR" altLang="es-AR" sz="2000" dirty="0" smtClean="0">
              <a:solidFill>
                <a:srgbClr val="7F7F7F"/>
              </a:solidFill>
            </a:endParaRPr>
          </a:p>
        </p:txBody>
      </p:sp>
      <p:sp>
        <p:nvSpPr>
          <p:cNvPr id="5" name="6 Rectángulo"/>
          <p:cNvSpPr/>
          <p:nvPr/>
        </p:nvSpPr>
        <p:spPr>
          <a:xfrm>
            <a:off x="7400925" y="333375"/>
            <a:ext cx="20274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AR" dirty="0">
              <a:latin typeface="+mn-lt"/>
              <a:ea typeface="+mn-ea"/>
            </a:endParaRPr>
          </a:p>
        </p:txBody>
      </p:sp>
      <p:sp>
        <p:nvSpPr>
          <p:cNvPr id="3175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1F229E-7DAB-4C29-A1DD-F1F874C3E0CD}" type="slidenum">
              <a:rPr lang="es-AR" altLang="es-AR" b="1" smtClean="0">
                <a:solidFill>
                  <a:schemeClr val="bg1"/>
                </a:solidFill>
              </a:rPr>
              <a:pPr/>
              <a:t>57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6" name="1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0232566"/>
              </p:ext>
            </p:extLst>
          </p:nvPr>
        </p:nvGraphicFramePr>
        <p:xfrm>
          <a:off x="848544" y="2636912"/>
          <a:ext cx="8430394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4238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1 Título"/>
          <p:cNvSpPr>
            <a:spLocks noGrp="1"/>
          </p:cNvSpPr>
          <p:nvPr>
            <p:ph type="title"/>
          </p:nvPr>
        </p:nvSpPr>
        <p:spPr>
          <a:xfrm>
            <a:off x="574675" y="1052513"/>
            <a:ext cx="8915400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smtClean="0">
                <a:solidFill>
                  <a:srgbClr val="7F7F7F"/>
                </a:solidFill>
              </a:rPr>
              <a:t/>
            </a:r>
            <a:br>
              <a:rPr lang="es-ES" altLang="es-AR" sz="2800" b="1" smtClean="0">
                <a:solidFill>
                  <a:srgbClr val="7F7F7F"/>
                </a:solidFill>
              </a:rPr>
            </a:br>
            <a:r>
              <a:rPr lang="es-ES" altLang="es-AR" sz="2800" b="1" smtClean="0">
                <a:solidFill>
                  <a:srgbClr val="7F7F7F"/>
                </a:solidFill>
              </a:rPr>
              <a:t/>
            </a:r>
            <a:br>
              <a:rPr lang="es-ES" altLang="es-AR" sz="2800" b="1" smtClean="0">
                <a:solidFill>
                  <a:srgbClr val="7F7F7F"/>
                </a:solidFill>
              </a:rPr>
            </a:br>
            <a:r>
              <a:rPr lang="es-ES" altLang="es-AR" sz="2800" b="1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800" b="1" smtClean="0">
                <a:solidFill>
                  <a:srgbClr val="7F7F7F"/>
                </a:solidFill>
              </a:rPr>
            </a:br>
            <a:r>
              <a:rPr lang="es-ES" altLang="es-AR" sz="2800" b="1" smtClean="0">
                <a:solidFill>
                  <a:srgbClr val="7F7F7F"/>
                </a:solidFill>
              </a:rPr>
              <a:t/>
            </a:r>
            <a:br>
              <a:rPr lang="es-ES" altLang="es-AR" sz="2800" b="1" smtClean="0">
                <a:solidFill>
                  <a:srgbClr val="7F7F7F"/>
                </a:solidFill>
              </a:rPr>
            </a:br>
            <a:r>
              <a:rPr lang="es-ES" altLang="es-AR" sz="2000" b="1" smtClean="0">
                <a:solidFill>
                  <a:srgbClr val="7F7F7F"/>
                </a:solidFill>
              </a:rPr>
              <a:t>IMAGEN COMPARATIVA DE CANDIDATOS </a:t>
            </a:r>
            <a:br>
              <a:rPr lang="es-ES" altLang="es-AR" sz="2000" b="1" smtClean="0">
                <a:solidFill>
                  <a:srgbClr val="7F7F7F"/>
                </a:solidFill>
              </a:rPr>
            </a:br>
            <a:r>
              <a:rPr lang="es-ES" altLang="es-AR" sz="2000" b="1" smtClean="0">
                <a:solidFill>
                  <a:srgbClr val="7F7F7F"/>
                </a:solidFill>
              </a:rPr>
              <a:t>OBJETIVOS DE GOBIERNO</a:t>
            </a:r>
            <a:r>
              <a:rPr lang="es-AR" altLang="es-AR" sz="2000" smtClean="0">
                <a:solidFill>
                  <a:srgbClr val="7F7F7F"/>
                </a:solidFill>
              </a:rPr>
              <a:t/>
            </a:r>
            <a:br>
              <a:rPr lang="es-AR" altLang="es-AR" sz="2000" smtClean="0">
                <a:solidFill>
                  <a:srgbClr val="7F7F7F"/>
                </a:solidFill>
              </a:rPr>
            </a:br>
            <a:endParaRPr lang="es-AR" altLang="es-AR" sz="2000" smtClean="0">
              <a:solidFill>
                <a:srgbClr val="7F7F7F"/>
              </a:solidFill>
            </a:endParaRPr>
          </a:p>
        </p:txBody>
      </p:sp>
      <p:pic>
        <p:nvPicPr>
          <p:cNvPr id="61443" name="3 Gráfic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2050" y="2566988"/>
            <a:ext cx="5200650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6 Rectángulo"/>
          <p:cNvSpPr/>
          <p:nvPr/>
        </p:nvSpPr>
        <p:spPr>
          <a:xfrm>
            <a:off x="7400925" y="333375"/>
            <a:ext cx="2492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endParaRPr lang="es-AR" dirty="0">
              <a:latin typeface="+mn-lt"/>
              <a:ea typeface="+mn-ea"/>
            </a:endParaRPr>
          </a:p>
        </p:txBody>
      </p:sp>
      <p:sp>
        <p:nvSpPr>
          <p:cNvPr id="61445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01A32EE-8DB8-4811-8807-128C85A2482B}" type="slidenum">
              <a:rPr lang="es-AR" altLang="es-AR" b="1" smtClean="0">
                <a:solidFill>
                  <a:schemeClr val="bg1"/>
                </a:solidFill>
              </a:rPr>
              <a:pPr/>
              <a:t>58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654364"/>
              </p:ext>
            </p:extLst>
          </p:nvPr>
        </p:nvGraphicFramePr>
        <p:xfrm>
          <a:off x="849313" y="2566988"/>
          <a:ext cx="8387533" cy="3354071"/>
        </p:xfrm>
        <a:graphic>
          <a:graphicData uri="http://schemas.openxmlformats.org/drawingml/2006/table">
            <a:tbl>
              <a:tblPr/>
              <a:tblGrid>
                <a:gridCol w="1397062"/>
                <a:gridCol w="1398782"/>
                <a:gridCol w="1397062"/>
                <a:gridCol w="1398783"/>
                <a:gridCol w="1397062"/>
                <a:gridCol w="1398782"/>
              </a:tblGrid>
              <a:tr h="6492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Scioli</a:t>
                      </a:r>
                      <a:endParaRPr kumimoji="0" lang="es-AR" altLang="es-A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Massa</a:t>
                      </a:r>
                      <a:endParaRPr kumimoji="0" lang="es-AR" altLang="es-A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Macri</a:t>
                      </a:r>
                      <a:endParaRPr kumimoji="0" lang="es-AR" altLang="es-A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Ninguno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Ns</a:t>
                      </a:r>
                      <a:endParaRPr kumimoji="0" lang="es-AR" altLang="es-A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6492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 Mejorar la seguridad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Combatir la corrupción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 Bajar la inflación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Resolver el problema con los fondos buitres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 Hacer una buena política social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 Manejar la deuda externa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</a:tbl>
          </a:graphicData>
        </a:graphic>
      </p:graphicFrame>
      <p:sp>
        <p:nvSpPr>
          <p:cNvPr id="61504" name="7 Rectángulo"/>
          <p:cNvSpPr>
            <a:spLocks noChangeArrowheads="1"/>
          </p:cNvSpPr>
          <p:nvPr/>
        </p:nvSpPr>
        <p:spPr bwMode="auto">
          <a:xfrm>
            <a:off x="4376738" y="2198688"/>
            <a:ext cx="238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>
                <a:solidFill>
                  <a:srgbClr val="7F7F7F"/>
                </a:solidFill>
              </a:rPr>
              <a:t> </a:t>
            </a:r>
            <a:endParaRPr lang="es-AR" altLang="es-AR">
              <a:solidFill>
                <a:srgbClr val="000000"/>
              </a:solidFill>
            </a:endParaRPr>
          </a:p>
        </p:txBody>
      </p:sp>
      <p:sp>
        <p:nvSpPr>
          <p:cNvPr id="61505" name="8 Rectángulo"/>
          <p:cNvSpPr>
            <a:spLocks noChangeArrowheads="1"/>
          </p:cNvSpPr>
          <p:nvPr/>
        </p:nvSpPr>
        <p:spPr bwMode="auto">
          <a:xfrm>
            <a:off x="7329488" y="333375"/>
            <a:ext cx="19632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1 Título"/>
          <p:cNvSpPr>
            <a:spLocks noGrp="1"/>
          </p:cNvSpPr>
          <p:nvPr>
            <p:ph type="title"/>
          </p:nvPr>
        </p:nvSpPr>
        <p:spPr>
          <a:xfrm>
            <a:off x="574675" y="1052513"/>
            <a:ext cx="8915400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ESCENARIO ELECTORAL 2015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b="1" dirty="0" smtClean="0">
                <a:solidFill>
                  <a:srgbClr val="7F7F7F"/>
                </a:solidFill>
              </a:rPr>
              <a:t>IMAGEN COMPARATIVA DE CANDIDATOS </a:t>
            </a:r>
            <a:br>
              <a:rPr lang="es-ES" altLang="es-AR" sz="2000" b="1" dirty="0" smtClean="0">
                <a:solidFill>
                  <a:srgbClr val="7F7F7F"/>
                </a:solidFill>
              </a:rPr>
            </a:br>
            <a:r>
              <a:rPr lang="es-ES" altLang="es-AR" sz="2000" b="1" dirty="0" smtClean="0">
                <a:solidFill>
                  <a:srgbClr val="7F7F7F"/>
                </a:solidFill>
              </a:rPr>
              <a:t>CARACTERÍSTICAS DE GESTIÓN</a:t>
            </a:r>
            <a:endParaRPr lang="es-AR" altLang="es-AR" sz="2000" dirty="0" smtClean="0">
              <a:solidFill>
                <a:srgbClr val="7F7F7F"/>
              </a:solidFill>
            </a:endParaRPr>
          </a:p>
        </p:txBody>
      </p:sp>
      <p:pic>
        <p:nvPicPr>
          <p:cNvPr id="61443" name="3 Gráfic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2050" y="2566988"/>
            <a:ext cx="5200650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6 Rectángulo"/>
          <p:cNvSpPr/>
          <p:nvPr/>
        </p:nvSpPr>
        <p:spPr>
          <a:xfrm>
            <a:off x="7400925" y="333375"/>
            <a:ext cx="2492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"/>
                <a:ea typeface="+mn-ea"/>
              </a:rPr>
              <a:t> </a:t>
            </a:r>
            <a:endParaRPr lang="es-AR" dirty="0">
              <a:latin typeface="+mn-lt"/>
              <a:ea typeface="+mn-ea"/>
            </a:endParaRPr>
          </a:p>
        </p:txBody>
      </p:sp>
      <p:sp>
        <p:nvSpPr>
          <p:cNvPr id="61445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01A32EE-8DB8-4811-8807-128C85A2482B}" type="slidenum">
              <a:rPr lang="es-AR" altLang="es-AR" b="1" smtClean="0">
                <a:solidFill>
                  <a:schemeClr val="bg1"/>
                </a:solidFill>
              </a:rPr>
              <a:pPr/>
              <a:t>59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982617"/>
              </p:ext>
            </p:extLst>
          </p:nvPr>
        </p:nvGraphicFramePr>
        <p:xfrm>
          <a:off x="849313" y="2566988"/>
          <a:ext cx="8387533" cy="2974976"/>
        </p:xfrm>
        <a:graphic>
          <a:graphicData uri="http://schemas.openxmlformats.org/drawingml/2006/table">
            <a:tbl>
              <a:tblPr/>
              <a:tblGrid>
                <a:gridCol w="1397062"/>
                <a:gridCol w="1398782"/>
                <a:gridCol w="1397062"/>
                <a:gridCol w="1398783"/>
                <a:gridCol w="1397062"/>
                <a:gridCol w="1398782"/>
              </a:tblGrid>
              <a:tr h="6492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Scioli</a:t>
                      </a:r>
                      <a:endParaRPr kumimoji="0" lang="es-AR" altLang="es-A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Massa</a:t>
                      </a:r>
                      <a:endParaRPr kumimoji="0" lang="es-AR" altLang="es-A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Macri</a:t>
                      </a:r>
                      <a:endParaRPr kumimoji="0" lang="es-AR" altLang="es-A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Ninguno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Ns</a:t>
                      </a:r>
                      <a:endParaRPr kumimoji="0" lang="es-AR" altLang="es-A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Ha </a:t>
                      </a:r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hecho una mejor gestión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Sabrá </a:t>
                      </a:r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nombrar un gabinete con los más capaces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Es </a:t>
                      </a:r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el más conciliador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Tiene </a:t>
                      </a:r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más capacidad para tomar decisiones difíciles en una crisis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</a:t>
                      </a:r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Es más sensible a los reclamos populares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</a:tbl>
          </a:graphicData>
        </a:graphic>
      </p:graphicFrame>
      <p:sp>
        <p:nvSpPr>
          <p:cNvPr id="61504" name="7 Rectángulo"/>
          <p:cNvSpPr>
            <a:spLocks noChangeArrowheads="1"/>
          </p:cNvSpPr>
          <p:nvPr/>
        </p:nvSpPr>
        <p:spPr bwMode="auto">
          <a:xfrm>
            <a:off x="4376738" y="2198688"/>
            <a:ext cx="238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>
                <a:solidFill>
                  <a:srgbClr val="7F7F7F"/>
                </a:solidFill>
              </a:rPr>
              <a:t> </a:t>
            </a:r>
            <a:endParaRPr lang="es-AR" altLang="es-AR">
              <a:solidFill>
                <a:srgbClr val="000000"/>
              </a:solidFill>
            </a:endParaRPr>
          </a:p>
        </p:txBody>
      </p:sp>
      <p:sp>
        <p:nvSpPr>
          <p:cNvPr id="61505" name="8 Rectángulo"/>
          <p:cNvSpPr>
            <a:spLocks noChangeArrowheads="1"/>
          </p:cNvSpPr>
          <p:nvPr/>
        </p:nvSpPr>
        <p:spPr bwMode="auto">
          <a:xfrm>
            <a:off x="7329488" y="333375"/>
            <a:ext cx="19632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34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8" descr="X:\Usuarios\Vicu\Victoria\GrupoOP\hojas ppt-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"/>
            <a:ext cx="99060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1 Título"/>
          <p:cNvSpPr>
            <a:spLocks noGrp="1"/>
          </p:cNvSpPr>
          <p:nvPr>
            <p:ph type="title"/>
          </p:nvPr>
        </p:nvSpPr>
        <p:spPr>
          <a:xfrm>
            <a:off x="495300" y="1196975"/>
            <a:ext cx="8915400" cy="8636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TABLERO DE SITUACIÓN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PRINCIPALES PROBLEMAS</a:t>
            </a: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endParaRPr lang="es-AR" altLang="es-AR" sz="4000" dirty="0" smtClean="0">
              <a:solidFill>
                <a:srgbClr val="7F7F7F"/>
              </a:solidFill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905601"/>
              </p:ext>
            </p:extLst>
          </p:nvPr>
        </p:nvGraphicFramePr>
        <p:xfrm>
          <a:off x="704850" y="2492375"/>
          <a:ext cx="8280400" cy="3038475"/>
        </p:xfrm>
        <a:graphic>
          <a:graphicData uri="http://schemas.openxmlformats.org/drawingml/2006/table">
            <a:tbl>
              <a:tblPr/>
              <a:tblGrid>
                <a:gridCol w="2976563"/>
                <a:gridCol w="2976562"/>
                <a:gridCol w="2327275"/>
              </a:tblGrid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s-A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PRIMERA MENCION</a:t>
                      </a: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TOTAL MENCIONES</a:t>
                      </a:r>
                    </a:p>
                  </a:txBody>
                  <a:tcPr marL="91434" marR="91434" marT="45741" marB="4574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Delincuencia / seguridad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47,4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78,3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Inflación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48,5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Falta de trabajo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28,0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Educación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29,7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Corrupción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24,2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Bajos salarios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15,5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Justicia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1,0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12,8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Pobreza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9,5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</a:tbl>
          </a:graphicData>
        </a:graphic>
      </p:graphicFrame>
      <p:sp>
        <p:nvSpPr>
          <p:cNvPr id="6" name="5 Rectángulo"/>
          <p:cNvSpPr/>
          <p:nvPr/>
        </p:nvSpPr>
        <p:spPr>
          <a:xfrm>
            <a:off x="7521575" y="260350"/>
            <a:ext cx="2492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prstClr val="white">
                    <a:lumMod val="50000"/>
                  </a:prstClr>
                </a:solidFill>
                <a:latin typeface=""/>
                <a:ea typeface="+mn-ea"/>
              </a:rPr>
              <a:t> </a:t>
            </a:r>
            <a:endParaRPr lang="es-AR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1007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3649068-8449-4888-AA1C-24E888FC6750}" type="slidenum">
              <a:rPr lang="es-AR" altLang="es-AR" b="1" smtClean="0">
                <a:solidFill>
                  <a:schemeClr val="bg1"/>
                </a:solidFill>
              </a:rPr>
              <a:pPr/>
              <a:t>6</a:t>
            </a:fld>
            <a:endParaRPr lang="es-AR" altLang="es-AR" b="1" dirty="0" smtClean="0">
              <a:solidFill>
                <a:schemeClr val="bg1"/>
              </a:solidFill>
            </a:endParaRPr>
          </a:p>
        </p:txBody>
      </p:sp>
      <p:sp>
        <p:nvSpPr>
          <p:cNvPr id="41008" name="6 Rectángulo"/>
          <p:cNvSpPr>
            <a:spLocks noChangeArrowheads="1"/>
          </p:cNvSpPr>
          <p:nvPr/>
        </p:nvSpPr>
        <p:spPr bwMode="auto">
          <a:xfrm>
            <a:off x="7256463" y="333375"/>
            <a:ext cx="19632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 smtClean="0">
                <a:solidFill>
                  <a:srgbClr val="7F7F7F"/>
                </a:solidFill>
              </a:rPr>
              <a:t>SEPTIEMBRE  </a:t>
            </a:r>
            <a:r>
              <a:rPr lang="es-ES" altLang="es-AR" b="1" dirty="0">
                <a:solidFill>
                  <a:srgbClr val="7F7F7F"/>
                </a:solidFill>
              </a:rPr>
              <a:t>2014</a:t>
            </a:r>
            <a:endParaRPr lang="es-AR" altLang="es-AR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1 Título"/>
          <p:cNvSpPr>
            <a:spLocks noGrp="1"/>
          </p:cNvSpPr>
          <p:nvPr>
            <p:ph type="title"/>
          </p:nvPr>
        </p:nvSpPr>
        <p:spPr>
          <a:xfrm>
            <a:off x="631825" y="1196975"/>
            <a:ext cx="8915400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smtClean="0">
                <a:solidFill>
                  <a:srgbClr val="7F7F7F"/>
                </a:solidFill>
              </a:rPr>
              <a:t/>
            </a:r>
            <a:br>
              <a:rPr lang="es-ES" altLang="es-AR" sz="2800" b="1" smtClean="0">
                <a:solidFill>
                  <a:srgbClr val="7F7F7F"/>
                </a:solidFill>
              </a:rPr>
            </a:br>
            <a:r>
              <a:rPr lang="es-ES" altLang="es-AR" sz="2800" b="1" smtClean="0">
                <a:solidFill>
                  <a:srgbClr val="7F7F7F"/>
                </a:solidFill>
              </a:rPr>
              <a:t/>
            </a:r>
            <a:br>
              <a:rPr lang="es-ES" altLang="es-AR" sz="2800" b="1" smtClean="0">
                <a:solidFill>
                  <a:srgbClr val="7F7F7F"/>
                </a:solidFill>
              </a:rPr>
            </a:br>
            <a:r>
              <a:rPr lang="es-ES" altLang="es-AR" sz="2800" b="1" smtClean="0">
                <a:solidFill>
                  <a:srgbClr val="7F7F7F"/>
                </a:solidFill>
              </a:rPr>
              <a:t>PROVINCIA DE BUENOS AIRES</a:t>
            </a:r>
            <a:br>
              <a:rPr lang="es-ES" altLang="es-AR" sz="2800" b="1" smtClean="0">
                <a:solidFill>
                  <a:srgbClr val="7F7F7F"/>
                </a:solidFill>
              </a:rPr>
            </a:br>
            <a:r>
              <a:rPr lang="es-ES" altLang="es-AR" sz="2000" smtClean="0">
                <a:solidFill>
                  <a:srgbClr val="7F7F7F"/>
                </a:solidFill>
              </a:rPr>
              <a:t>EVALUACIÓN DE DIRIGENTES</a:t>
            </a:r>
            <a:r>
              <a:rPr lang="es-AR" altLang="es-AR" sz="2000" smtClean="0">
                <a:solidFill>
                  <a:srgbClr val="7F7F7F"/>
                </a:solidFill>
              </a:rPr>
              <a:t/>
            </a:r>
            <a:br>
              <a:rPr lang="es-AR" altLang="es-AR" sz="2000" smtClean="0">
                <a:solidFill>
                  <a:srgbClr val="7F7F7F"/>
                </a:solidFill>
              </a:rPr>
            </a:br>
            <a:r>
              <a:rPr lang="es-AR" altLang="es-AR" sz="4000" smtClean="0">
                <a:solidFill>
                  <a:srgbClr val="7F7F7F"/>
                </a:solidFill>
              </a:rPr>
              <a:t/>
            </a:r>
            <a:br>
              <a:rPr lang="es-AR" altLang="es-AR" sz="4000" smtClean="0">
                <a:solidFill>
                  <a:srgbClr val="7F7F7F"/>
                </a:solidFill>
              </a:rPr>
            </a:br>
            <a:endParaRPr lang="es-AR" altLang="es-AR" sz="4000" smtClean="0">
              <a:solidFill>
                <a:srgbClr val="7F7F7F"/>
              </a:solidFill>
            </a:endParaRPr>
          </a:p>
        </p:txBody>
      </p:sp>
      <p:pic>
        <p:nvPicPr>
          <p:cNvPr id="62467" name="3 Gráfic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2050" y="2566988"/>
            <a:ext cx="5200650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7400925" y="333375"/>
            <a:ext cx="2027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prstClr val="white">
                    <a:lumMod val="50000"/>
                  </a:prstClr>
                </a:solidFill>
                <a:latin typeface=""/>
                <a:ea typeface="+mn-ea"/>
              </a:rPr>
              <a:t> </a:t>
            </a:r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sp>
        <p:nvSpPr>
          <p:cNvPr id="62469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3530A9E-FEC1-4B38-BA3E-B093BE8101D8}" type="slidenum">
              <a:rPr lang="es-AR" altLang="es-AR" b="1" smtClean="0">
                <a:solidFill>
                  <a:schemeClr val="bg1"/>
                </a:solidFill>
              </a:rPr>
              <a:pPr/>
              <a:t>60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330329"/>
              </p:ext>
            </p:extLst>
          </p:nvPr>
        </p:nvGraphicFramePr>
        <p:xfrm>
          <a:off x="920750" y="2190750"/>
          <a:ext cx="7920038" cy="2977520"/>
        </p:xfrm>
        <a:graphic>
          <a:graphicData uri="http://schemas.openxmlformats.org/drawingml/2006/table">
            <a:tbl>
              <a:tblPr/>
              <a:tblGrid>
                <a:gridCol w="1573213"/>
                <a:gridCol w="1573212"/>
                <a:gridCol w="1328738"/>
                <a:gridCol w="1371600"/>
                <a:gridCol w="793750"/>
                <a:gridCol w="1279525"/>
              </a:tblGrid>
              <a:tr h="504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  <a:endParaRPr kumimoji="0" lang="es-ES" altLang="es-A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523" marR="9523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Aprueba gran parte de su actuación</a:t>
                      </a:r>
                      <a:endParaRPr kumimoji="0" lang="es-ES" altLang="es-A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523" marR="9523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Aprueba algunas cosas</a:t>
                      </a:r>
                      <a:endParaRPr kumimoji="0" lang="es-ES" altLang="es-A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523" marR="9523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Desaprueba su actuación</a:t>
                      </a:r>
                      <a:endParaRPr kumimoji="0" lang="es-ES" altLang="es-A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523" marR="9523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Ns/nc</a:t>
                      </a:r>
                      <a:endParaRPr kumimoji="0" lang="es-ES" altLang="es-A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523" marR="9523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DIFERENCIAL POSITIVO- NEGATIVO</a:t>
                      </a:r>
                      <a:endParaRPr kumimoji="0" lang="es-ES" altLang="es-A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523" marR="9523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s-A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Maria</a:t>
                      </a:r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s-A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E.Vidal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-6,2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</a:t>
                      </a:r>
                      <a:r>
                        <a:rPr lang="es-A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Giustozzi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-15,3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</a:t>
                      </a:r>
                      <a:r>
                        <a:rPr lang="es-A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Randazzo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-39,5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Jorge </a:t>
                      </a:r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Macri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-17,3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</a:t>
                      </a:r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M. </a:t>
                      </a:r>
                      <a:r>
                        <a:rPr lang="es-A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Stolbizer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-19,5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</a:t>
                      </a:r>
                      <a:r>
                        <a:rPr lang="es-A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Insaurralde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46,7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-38,9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Título"/>
          <p:cNvSpPr>
            <a:spLocks noGrp="1"/>
          </p:cNvSpPr>
          <p:nvPr>
            <p:ph type="title"/>
          </p:nvPr>
        </p:nvSpPr>
        <p:spPr>
          <a:xfrm>
            <a:off x="631825" y="1052513"/>
            <a:ext cx="8915400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smtClean="0">
                <a:solidFill>
                  <a:srgbClr val="7F7F7F"/>
                </a:solidFill>
              </a:rPr>
              <a:t/>
            </a:r>
            <a:br>
              <a:rPr lang="es-ES" altLang="es-AR" sz="2800" b="1" smtClean="0">
                <a:solidFill>
                  <a:srgbClr val="7F7F7F"/>
                </a:solidFill>
              </a:rPr>
            </a:br>
            <a:r>
              <a:rPr lang="es-ES" altLang="es-AR" sz="2800" b="1" smtClean="0">
                <a:solidFill>
                  <a:srgbClr val="7F7F7F"/>
                </a:solidFill>
              </a:rPr>
              <a:t/>
            </a:r>
            <a:br>
              <a:rPr lang="es-ES" altLang="es-AR" sz="2800" b="1" smtClean="0">
                <a:solidFill>
                  <a:srgbClr val="7F7F7F"/>
                </a:solidFill>
              </a:rPr>
            </a:br>
            <a:r>
              <a:rPr lang="es-ES" altLang="es-AR" sz="2800" b="1" smtClean="0">
                <a:solidFill>
                  <a:srgbClr val="7F7F7F"/>
                </a:solidFill>
              </a:rPr>
              <a:t>PROVINCIA DE BUENOS AIRES</a:t>
            </a:r>
            <a:br>
              <a:rPr lang="es-ES" altLang="es-AR" sz="2800" b="1" smtClean="0">
                <a:solidFill>
                  <a:srgbClr val="7F7F7F"/>
                </a:solidFill>
              </a:rPr>
            </a:br>
            <a:r>
              <a:rPr lang="es-ES" altLang="es-AR" sz="2000" smtClean="0">
                <a:solidFill>
                  <a:srgbClr val="7F7F7F"/>
                </a:solidFill>
              </a:rPr>
              <a:t>EVALUACIÓN DE DIRIGENTES</a:t>
            </a:r>
            <a:r>
              <a:rPr lang="es-AR" altLang="es-AR" sz="2000" smtClean="0">
                <a:solidFill>
                  <a:srgbClr val="7F7F7F"/>
                </a:solidFill>
              </a:rPr>
              <a:t/>
            </a:r>
            <a:br>
              <a:rPr lang="es-AR" altLang="es-AR" sz="2000" smtClean="0">
                <a:solidFill>
                  <a:srgbClr val="7F7F7F"/>
                </a:solidFill>
              </a:rPr>
            </a:br>
            <a:r>
              <a:rPr lang="es-AR" altLang="es-AR" sz="4000" smtClean="0">
                <a:solidFill>
                  <a:srgbClr val="7F7F7F"/>
                </a:solidFill>
              </a:rPr>
              <a:t/>
            </a:r>
            <a:br>
              <a:rPr lang="es-AR" altLang="es-AR" sz="4000" smtClean="0">
                <a:solidFill>
                  <a:srgbClr val="7F7F7F"/>
                </a:solidFill>
              </a:rPr>
            </a:br>
            <a:endParaRPr lang="es-AR" altLang="es-AR" sz="4000" smtClean="0">
              <a:solidFill>
                <a:srgbClr val="7F7F7F"/>
              </a:solidFill>
            </a:endParaRPr>
          </a:p>
        </p:txBody>
      </p:sp>
      <p:pic>
        <p:nvPicPr>
          <p:cNvPr id="63491" name="3 Gráfic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2050" y="2566988"/>
            <a:ext cx="5200650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7400925" y="333375"/>
            <a:ext cx="1963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sp>
        <p:nvSpPr>
          <p:cNvPr id="63493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2FA40EC-1F62-4A42-AA0C-8B43FB9FEAE7}" type="slidenum">
              <a:rPr lang="es-AR" altLang="es-AR" b="1" smtClean="0">
                <a:solidFill>
                  <a:schemeClr val="bg1"/>
                </a:solidFill>
              </a:rPr>
              <a:pPr/>
              <a:t>61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8838217"/>
              </p:ext>
            </p:extLst>
          </p:nvPr>
        </p:nvGraphicFramePr>
        <p:xfrm>
          <a:off x="849313" y="1989138"/>
          <a:ext cx="8121650" cy="4073525"/>
        </p:xfrm>
        <a:graphic>
          <a:graphicData uri="http://schemas.openxmlformats.org/drawingml/2006/table">
            <a:tbl>
              <a:tblPr/>
              <a:tblGrid>
                <a:gridCol w="1687512"/>
                <a:gridCol w="1687513"/>
                <a:gridCol w="1687512"/>
                <a:gridCol w="1130300"/>
                <a:gridCol w="620713"/>
                <a:gridCol w="1308100"/>
              </a:tblGrid>
              <a:tr h="739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  <a:endParaRPr kumimoji="0" lang="es-ES" altLang="es-A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523" marR="9523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Aprueba gran parte de su actuación</a:t>
                      </a:r>
                      <a:endParaRPr kumimoji="0" lang="es-ES" altLang="es-A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523" marR="9523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Aprueba algunas cosas</a:t>
                      </a:r>
                      <a:endParaRPr kumimoji="0" lang="es-ES" altLang="es-A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523" marR="9523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Desaprueba su actuación</a:t>
                      </a:r>
                      <a:endParaRPr kumimoji="0" lang="es-ES" altLang="es-A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523" marR="9523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Ns/nc</a:t>
                      </a:r>
                      <a:endParaRPr kumimoji="0" lang="es-ES" altLang="es-A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523" marR="9523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DIFERENCIAL POSITIVO- NEGATIVO</a:t>
                      </a:r>
                      <a:endParaRPr kumimoji="0" lang="es-ES" altLang="es-A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523" marR="9523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</a:t>
                      </a:r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Chino Navarro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</a:t>
                      </a:r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Felipe </a:t>
                      </a:r>
                      <a:r>
                        <a:rPr lang="es-A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Solá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53,4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-47,9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</a:t>
                      </a:r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Santiago Montoya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-40,1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s-AR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Mariotto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</a:t>
                      </a:r>
                      <a:r>
                        <a:rPr lang="es-A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Pitrola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</a:t>
                      </a:r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 Narváez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58,7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-55,1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</a:t>
                      </a:r>
                      <a:r>
                        <a:rPr lang="es-A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Cariglino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-46,6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Título"/>
          <p:cNvSpPr>
            <a:spLocks noGrp="1"/>
          </p:cNvSpPr>
          <p:nvPr>
            <p:ph type="title"/>
          </p:nvPr>
        </p:nvSpPr>
        <p:spPr>
          <a:xfrm>
            <a:off x="631825" y="981075"/>
            <a:ext cx="8915400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smtClean="0">
                <a:solidFill>
                  <a:srgbClr val="7F7F7F"/>
                </a:solidFill>
              </a:rPr>
              <a:t/>
            </a:r>
            <a:br>
              <a:rPr lang="es-ES" altLang="es-AR" sz="2800" b="1" smtClean="0">
                <a:solidFill>
                  <a:srgbClr val="7F7F7F"/>
                </a:solidFill>
              </a:rPr>
            </a:br>
            <a:r>
              <a:rPr lang="es-ES" altLang="es-AR" sz="2800" b="1" smtClean="0">
                <a:solidFill>
                  <a:srgbClr val="7F7F7F"/>
                </a:solidFill>
              </a:rPr>
              <a:t/>
            </a:r>
            <a:br>
              <a:rPr lang="es-ES" altLang="es-AR" sz="2800" b="1" smtClean="0">
                <a:solidFill>
                  <a:srgbClr val="7F7F7F"/>
                </a:solidFill>
              </a:rPr>
            </a:br>
            <a:r>
              <a:rPr lang="es-ES" altLang="es-AR" sz="2800" b="1" smtClean="0">
                <a:solidFill>
                  <a:srgbClr val="7F7F7F"/>
                </a:solidFill>
              </a:rPr>
              <a:t>PROVINCIA DE BUENOS AIRES</a:t>
            </a:r>
            <a:br>
              <a:rPr lang="es-ES" altLang="es-AR" sz="2800" b="1" smtClean="0">
                <a:solidFill>
                  <a:srgbClr val="7F7F7F"/>
                </a:solidFill>
              </a:rPr>
            </a:br>
            <a:r>
              <a:rPr lang="es-ES" altLang="es-AR" sz="2800" b="1" smtClean="0">
                <a:solidFill>
                  <a:srgbClr val="7F7F7F"/>
                </a:solidFill>
              </a:rPr>
              <a:t> </a:t>
            </a:r>
            <a:r>
              <a:rPr lang="es-ES" altLang="es-AR" sz="2000" smtClean="0">
                <a:solidFill>
                  <a:srgbClr val="7F7F7F"/>
                </a:solidFill>
              </a:rPr>
              <a:t>¿ A QUIÉN VOTARÍA PARA GOBERNADOR ?</a:t>
            </a:r>
            <a:br>
              <a:rPr lang="es-ES" altLang="es-AR" sz="2000" smtClean="0">
                <a:solidFill>
                  <a:srgbClr val="7F7F7F"/>
                </a:solidFill>
              </a:rPr>
            </a:br>
            <a:r>
              <a:rPr lang="es-ES" altLang="es-AR" sz="1200" smtClean="0">
                <a:solidFill>
                  <a:srgbClr val="7F7F7F"/>
                </a:solidFill>
              </a:rPr>
              <a:t>ESPONTÁNEA</a:t>
            </a:r>
            <a:r>
              <a:rPr lang="es-AR" altLang="es-AR" sz="2000" smtClean="0">
                <a:solidFill>
                  <a:srgbClr val="7F7F7F"/>
                </a:solidFill>
              </a:rPr>
              <a:t/>
            </a:r>
            <a:br>
              <a:rPr lang="es-AR" altLang="es-AR" sz="2000" smtClean="0">
                <a:solidFill>
                  <a:srgbClr val="7F7F7F"/>
                </a:solidFill>
              </a:rPr>
            </a:br>
            <a:r>
              <a:rPr lang="es-AR" altLang="es-AR" sz="4000" smtClean="0">
                <a:solidFill>
                  <a:srgbClr val="7F7F7F"/>
                </a:solidFill>
              </a:rPr>
              <a:t/>
            </a:r>
            <a:br>
              <a:rPr lang="es-AR" altLang="es-AR" sz="4000" smtClean="0">
                <a:solidFill>
                  <a:srgbClr val="7F7F7F"/>
                </a:solidFill>
              </a:rPr>
            </a:br>
            <a:endParaRPr lang="es-AR" altLang="es-AR" sz="4000" smtClean="0">
              <a:solidFill>
                <a:srgbClr val="7F7F7F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7400925" y="333375"/>
            <a:ext cx="2027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b="1" dirty="0">
                <a:solidFill>
                  <a:prstClr val="white">
                    <a:lumMod val="50000"/>
                  </a:prstClr>
                </a:solidFill>
                <a:latin typeface=""/>
                <a:ea typeface="+mn-ea"/>
              </a:rPr>
              <a:t> </a:t>
            </a:r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sp>
        <p:nvSpPr>
          <p:cNvPr id="64516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8020D5F-B019-4151-AA75-4DFCFB886A08}" type="slidenum">
              <a:rPr lang="es-AR" altLang="es-AR" b="1" smtClean="0">
                <a:solidFill>
                  <a:schemeClr val="bg1"/>
                </a:solidFill>
              </a:rPr>
              <a:pPr/>
              <a:t>62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937946"/>
              </p:ext>
            </p:extLst>
          </p:nvPr>
        </p:nvGraphicFramePr>
        <p:xfrm>
          <a:off x="2576513" y="1989138"/>
          <a:ext cx="4536727" cy="3763242"/>
        </p:xfrm>
        <a:graphic>
          <a:graphicData uri="http://schemas.openxmlformats.org/drawingml/2006/table">
            <a:tbl>
              <a:tblPr/>
              <a:tblGrid>
                <a:gridCol w="2592511"/>
                <a:gridCol w="1944216"/>
              </a:tblGrid>
              <a:tr h="26880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Maria Eugenia Vidal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19,7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26880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Insaurralde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26880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Randazzo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26880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Jorge Macri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26880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M. Stolbizer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26880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Giustozzi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26880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Felipe Solá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26880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Mariotto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26880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 Narváez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26880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Cariglino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26880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Pitrola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26880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Chino Navarro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26880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Otro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268803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Ns/Nc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1 Título"/>
          <p:cNvSpPr>
            <a:spLocks noGrp="1"/>
          </p:cNvSpPr>
          <p:nvPr>
            <p:ph type="title"/>
          </p:nvPr>
        </p:nvSpPr>
        <p:spPr>
          <a:xfrm>
            <a:off x="632520" y="836712"/>
            <a:ext cx="8915400" cy="114233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CIUDAD DE BUENOS AIRES 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1600" b="1" dirty="0" smtClean="0">
                <a:solidFill>
                  <a:srgbClr val="7F7F7F"/>
                </a:solidFill>
              </a:rPr>
              <a:t>EVALUACIÓN DE DIRIGENTES</a:t>
            </a: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 </a:t>
            </a: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endParaRPr lang="es-AR" altLang="es-AR" sz="4000" dirty="0" smtClean="0">
              <a:solidFill>
                <a:srgbClr val="7F7F7F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7400925" y="333375"/>
            <a:ext cx="1963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sp>
        <p:nvSpPr>
          <p:cNvPr id="65540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2120977-7EC3-4E1C-947B-F949CD095E73}" type="slidenum">
              <a:rPr lang="es-AR" altLang="es-AR" b="1" smtClean="0">
                <a:solidFill>
                  <a:schemeClr val="bg1"/>
                </a:solidFill>
              </a:rPr>
              <a:pPr/>
              <a:t>63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922477"/>
              </p:ext>
            </p:extLst>
          </p:nvPr>
        </p:nvGraphicFramePr>
        <p:xfrm>
          <a:off x="704528" y="1484784"/>
          <a:ext cx="8515674" cy="4896547"/>
        </p:xfrm>
        <a:graphic>
          <a:graphicData uri="http://schemas.openxmlformats.org/drawingml/2006/table">
            <a:tbl>
              <a:tblPr/>
              <a:tblGrid>
                <a:gridCol w="1419558"/>
                <a:gridCol w="1419559"/>
                <a:gridCol w="1419558"/>
                <a:gridCol w="1417882"/>
                <a:gridCol w="1419559"/>
                <a:gridCol w="1419558"/>
              </a:tblGrid>
              <a:tr h="5263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  <a:endParaRPr kumimoji="0" lang="es-ES" altLang="es-A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527" marR="9527" marT="952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Aprueba gran parte de su actuación</a:t>
                      </a:r>
                      <a:endParaRPr kumimoji="0" lang="es-ES" altLang="es-A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527" marR="9527" marT="952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Aprueba algunas cosas</a:t>
                      </a:r>
                      <a:endParaRPr kumimoji="0" lang="es-ES" altLang="es-A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527" marR="9527" marT="952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Desaprueba su actuación</a:t>
                      </a:r>
                      <a:endParaRPr kumimoji="0" lang="es-ES" altLang="es-A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527" marR="9527" marT="952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Ns/nc</a:t>
                      </a:r>
                      <a:endParaRPr kumimoji="0" lang="es-ES" altLang="es-A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527" marR="9527" marT="952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A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DIFERENCIAL POSITIVO- NEGATIVO</a:t>
                      </a:r>
                      <a:endParaRPr kumimoji="0" lang="es-ES" altLang="es-A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527" marR="9527" marT="952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25847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</a:t>
                      </a:r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Gabriela </a:t>
                      </a:r>
                      <a:r>
                        <a:rPr lang="es-AR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Michetti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-16,3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25847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Maria </a:t>
                      </a:r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Eugenia Vidal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-14,2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6261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</a:t>
                      </a:r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Horacio </a:t>
                      </a:r>
                      <a:r>
                        <a:rPr lang="es-A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Rodríguez </a:t>
                      </a:r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Larreta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-20,9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3086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</a:t>
                      </a:r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Daniel Filmus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54,3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-40,6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25847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</a:t>
                      </a:r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Martin </a:t>
                      </a:r>
                      <a:r>
                        <a:rPr lang="es-AR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Lousteau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-19,6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25847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</a:t>
                      </a:r>
                      <a:r>
                        <a:rPr lang="es-AR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Anibal</a:t>
                      </a:r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Ibarra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-40,1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25847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</a:t>
                      </a:r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Jorge Taiana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51,3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-41,3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25847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</a:t>
                      </a:r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Elisa </a:t>
                      </a:r>
                      <a:r>
                        <a:rPr lang="es-AR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Carrió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25847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</a:t>
                      </a:r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Jorge </a:t>
                      </a:r>
                      <a:r>
                        <a:rPr lang="es-AR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Telerman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55,4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-49,6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3086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Gabriela </a:t>
                      </a:r>
                      <a:r>
                        <a:rPr lang="es-AR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Cerrutti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-47,5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25847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Claudio </a:t>
                      </a:r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Lozano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-29,4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54255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Facundo </a:t>
                      </a:r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Suarez lastra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-46,6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192409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</a:t>
                      </a:r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Julio Bárbaro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56,3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192409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s-AR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Victor</a:t>
                      </a:r>
                      <a:r>
                        <a:rPr lang="es-A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Santamaría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37,2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-35,3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Título"/>
          <p:cNvSpPr>
            <a:spLocks noGrp="1"/>
          </p:cNvSpPr>
          <p:nvPr>
            <p:ph type="title"/>
          </p:nvPr>
        </p:nvSpPr>
        <p:spPr>
          <a:xfrm>
            <a:off x="631825" y="981075"/>
            <a:ext cx="8915400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smtClean="0">
                <a:solidFill>
                  <a:srgbClr val="7F7F7F"/>
                </a:solidFill>
              </a:rPr>
              <a:t/>
            </a:r>
            <a:br>
              <a:rPr lang="es-ES" altLang="es-AR" sz="2800" b="1" smtClean="0">
                <a:solidFill>
                  <a:srgbClr val="7F7F7F"/>
                </a:solidFill>
              </a:rPr>
            </a:br>
            <a:r>
              <a:rPr lang="es-ES" altLang="es-AR" sz="2800" b="1" smtClean="0">
                <a:solidFill>
                  <a:srgbClr val="7F7F7F"/>
                </a:solidFill>
              </a:rPr>
              <a:t>CIUDAD DE BUENOS AIRES </a:t>
            </a:r>
            <a:br>
              <a:rPr lang="es-ES" altLang="es-AR" sz="2800" b="1" smtClean="0">
                <a:solidFill>
                  <a:srgbClr val="7F7F7F"/>
                </a:solidFill>
              </a:rPr>
            </a:br>
            <a:r>
              <a:rPr lang="es-ES" altLang="es-AR" sz="2000" b="1" smtClean="0">
                <a:solidFill>
                  <a:srgbClr val="7F7F7F"/>
                </a:solidFill>
              </a:rPr>
              <a:t>INTENCIÓN DE VOTO</a:t>
            </a:r>
            <a:br>
              <a:rPr lang="es-ES" altLang="es-AR" sz="2000" b="1" smtClean="0">
                <a:solidFill>
                  <a:srgbClr val="7F7F7F"/>
                </a:solidFill>
              </a:rPr>
            </a:br>
            <a:r>
              <a:rPr lang="es-ES" altLang="es-AR" sz="1400" smtClean="0">
                <a:solidFill>
                  <a:srgbClr val="7F7F7F"/>
                </a:solidFill>
              </a:rPr>
              <a:t>ESPONTÁNEA</a:t>
            </a:r>
            <a:r>
              <a:rPr lang="es-ES" altLang="es-AR" sz="2800" b="1" smtClean="0">
                <a:solidFill>
                  <a:srgbClr val="7F7F7F"/>
                </a:solidFill>
              </a:rPr>
              <a:t/>
            </a:r>
            <a:br>
              <a:rPr lang="es-ES" altLang="es-AR" sz="2800" b="1" smtClean="0">
                <a:solidFill>
                  <a:srgbClr val="7F7F7F"/>
                </a:solidFill>
              </a:rPr>
            </a:br>
            <a:r>
              <a:rPr lang="es-AR" altLang="es-AR" sz="4000" smtClean="0">
                <a:solidFill>
                  <a:srgbClr val="7F7F7F"/>
                </a:solidFill>
              </a:rPr>
              <a:t/>
            </a:r>
            <a:br>
              <a:rPr lang="es-AR" altLang="es-AR" sz="4000" smtClean="0">
                <a:solidFill>
                  <a:srgbClr val="7F7F7F"/>
                </a:solidFill>
              </a:rPr>
            </a:br>
            <a:endParaRPr lang="es-AR" altLang="es-AR" sz="4000" smtClean="0">
              <a:solidFill>
                <a:srgbClr val="7F7F7F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7400925" y="333375"/>
            <a:ext cx="1963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sp>
        <p:nvSpPr>
          <p:cNvPr id="66564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B108CBC-24E7-4DEA-96AE-06B3F1B0D731}" type="slidenum">
              <a:rPr lang="es-AR" altLang="es-AR" b="1" smtClean="0">
                <a:solidFill>
                  <a:schemeClr val="bg1"/>
                </a:solidFill>
              </a:rPr>
              <a:pPr/>
              <a:t>64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373653"/>
              </p:ext>
            </p:extLst>
          </p:nvPr>
        </p:nvGraphicFramePr>
        <p:xfrm>
          <a:off x="2720752" y="1916832"/>
          <a:ext cx="4319588" cy="4086225"/>
        </p:xfrm>
        <a:graphic>
          <a:graphicData uri="http://schemas.openxmlformats.org/drawingml/2006/table">
            <a:tbl>
              <a:tblPr/>
              <a:tblGrid>
                <a:gridCol w="2303463"/>
                <a:gridCol w="2016125"/>
              </a:tblGrid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Gabriela </a:t>
                      </a:r>
                      <a:r>
                        <a:rPr lang="es-AR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Michetti</a:t>
                      </a:r>
                      <a:endParaRPr lang="es-AR" sz="12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16,3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Martin </a:t>
                      </a:r>
                      <a:r>
                        <a:rPr lang="es-AR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Lousteau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Horacio Rodriguez Larreta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Anibal Ibarra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Elisa Carrió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Maria Eugenia Vidal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Daniel Filmus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Jorge Taiana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Claudio Lozano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Otros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1,8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s-AR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Ns</a:t>
                      </a:r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s-AR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Nc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22,8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8" descr="X:\Usuarios\Vicu\Victoria\GrupoOP\hojas ppt-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"/>
            <a:ext cx="99060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1 Título"/>
          <p:cNvSpPr>
            <a:spLocks noGrp="1"/>
          </p:cNvSpPr>
          <p:nvPr>
            <p:ph type="title"/>
          </p:nvPr>
        </p:nvSpPr>
        <p:spPr>
          <a:xfrm>
            <a:off x="495300" y="1125538"/>
            <a:ext cx="8915400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TABLERO DE SITUACIÓN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000" dirty="0" smtClean="0">
                <a:solidFill>
                  <a:srgbClr val="7F7F7F"/>
                </a:solidFill>
              </a:rPr>
              <a:t>PRINCIPALES PROBLEMAS</a:t>
            </a: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endParaRPr lang="es-AR" altLang="es-AR" sz="4000" dirty="0" smtClean="0">
              <a:solidFill>
                <a:srgbClr val="7F7F7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44488" y="1628775"/>
            <a:ext cx="8929687" cy="647700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MX" sz="1600" b="1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MX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TOTAL DE MENCIONES. TENDENCIA ENERO-SEPTIEMBRE</a:t>
            </a:r>
            <a:endParaRPr lang="es-AR" sz="1600" b="1" dirty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</p:txBody>
      </p:sp>
      <p:pic>
        <p:nvPicPr>
          <p:cNvPr id="1030" name="3 Gráfic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8075" y="2566988"/>
            <a:ext cx="519906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1714626275"/>
              </p:ext>
            </p:extLst>
          </p:nvPr>
        </p:nvGraphicFramePr>
        <p:xfrm>
          <a:off x="2419598" y="2780928"/>
          <a:ext cx="5086350" cy="3286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5 Rectángulo"/>
          <p:cNvSpPr/>
          <p:nvPr/>
        </p:nvSpPr>
        <p:spPr>
          <a:xfrm>
            <a:off x="7521575" y="260350"/>
            <a:ext cx="2492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prstClr val="white">
                    <a:lumMod val="50000"/>
                  </a:prstClr>
                </a:solidFill>
                <a:latin typeface=""/>
                <a:ea typeface="+mn-ea"/>
              </a:rPr>
              <a:t> </a:t>
            </a:r>
            <a:endParaRPr lang="es-AR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033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E5EF3B0-93D8-4D6B-BBFF-2FA2E5159E33}" type="slidenum">
              <a:rPr lang="es-AR" altLang="es-AR" b="1" smtClean="0">
                <a:solidFill>
                  <a:schemeClr val="bg1"/>
                </a:solidFill>
              </a:rPr>
              <a:pPr/>
              <a:t>7</a:t>
            </a:fld>
            <a:endParaRPr lang="es-AR" altLang="es-AR" b="1" dirty="0" smtClean="0">
              <a:solidFill>
                <a:schemeClr val="bg1"/>
              </a:solidFill>
            </a:endParaRPr>
          </a:p>
        </p:txBody>
      </p:sp>
      <p:sp>
        <p:nvSpPr>
          <p:cNvPr id="1034" name="10 Rectángulo"/>
          <p:cNvSpPr>
            <a:spLocks noChangeArrowheads="1"/>
          </p:cNvSpPr>
          <p:nvPr/>
        </p:nvSpPr>
        <p:spPr bwMode="auto">
          <a:xfrm>
            <a:off x="7256463" y="333375"/>
            <a:ext cx="19632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graphicFrame>
        <p:nvGraphicFramePr>
          <p:cNvPr id="11" name="4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4455347"/>
              </p:ext>
            </p:extLst>
          </p:nvPr>
        </p:nvGraphicFramePr>
        <p:xfrm>
          <a:off x="1004888" y="2420888"/>
          <a:ext cx="7896224" cy="3744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1 Título"/>
          <p:cNvSpPr>
            <a:spLocks noGrp="1"/>
          </p:cNvSpPr>
          <p:nvPr>
            <p:ph type="title"/>
          </p:nvPr>
        </p:nvSpPr>
        <p:spPr>
          <a:xfrm>
            <a:off x="560388" y="1268413"/>
            <a:ext cx="8915400" cy="1143000"/>
          </a:xfrm>
        </p:spPr>
        <p:txBody>
          <a:bodyPr/>
          <a:lstStyle/>
          <a:p>
            <a:pPr eaLnBrk="1" hangingPunct="1">
              <a:lnSpc>
                <a:spcPts val="2000"/>
              </a:lnSpc>
            </a:pP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TABLERO DE SITUACIÓN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1600" dirty="0" smtClean="0">
                <a:solidFill>
                  <a:srgbClr val="595959"/>
                </a:solidFill>
              </a:rPr>
              <a:t> EXPECTATIVAS ECONÓMICAS PARA DENTRO DE 1 AÑO</a:t>
            </a:r>
            <a:br>
              <a:rPr lang="es-ES" altLang="es-AR" sz="1600" dirty="0" smtClean="0">
                <a:solidFill>
                  <a:srgbClr val="595959"/>
                </a:solidFill>
              </a:rPr>
            </a:br>
            <a:r>
              <a:rPr lang="es-ES" altLang="es-AR" sz="1600" dirty="0" smtClean="0">
                <a:solidFill>
                  <a:srgbClr val="595959"/>
                </a:solidFill>
              </a:rPr>
              <a:t>TENDENCIA ENERO-SEPTIEMBRE</a:t>
            </a:r>
            <a:r>
              <a:rPr lang="es-AR" altLang="es-AR" sz="4000" dirty="0" smtClean="0">
                <a:solidFill>
                  <a:srgbClr val="595959"/>
                </a:solidFill>
              </a:rPr>
              <a:t/>
            </a:r>
            <a:br>
              <a:rPr lang="es-AR" altLang="es-AR" sz="4000" dirty="0" smtClean="0">
                <a:solidFill>
                  <a:srgbClr val="595959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endParaRPr lang="es-AR" altLang="es-AR" sz="4000" dirty="0" smtClean="0">
              <a:solidFill>
                <a:srgbClr val="7F7F7F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7400925" y="333375"/>
            <a:ext cx="2492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prstClr val="white">
                    <a:lumMod val="50000"/>
                  </a:prstClr>
                </a:solidFill>
                <a:latin typeface=""/>
                <a:ea typeface="+mn-ea"/>
              </a:rPr>
              <a:t> </a:t>
            </a:r>
            <a:endParaRPr lang="es-AR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2054" name="6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7F393B2-D639-4740-BDBD-AB5C76CEA947}" type="slidenum">
              <a:rPr lang="es-AR" altLang="es-AR" b="1" smtClean="0">
                <a:solidFill>
                  <a:schemeClr val="bg1"/>
                </a:solidFill>
              </a:rPr>
              <a:pPr/>
              <a:t>8</a:t>
            </a:fld>
            <a:endParaRPr lang="es-AR" altLang="es-AR" b="1" dirty="0" smtClean="0">
              <a:solidFill>
                <a:schemeClr val="bg1"/>
              </a:solidFill>
            </a:endParaRPr>
          </a:p>
        </p:txBody>
      </p:sp>
      <p:sp>
        <p:nvSpPr>
          <p:cNvPr id="2055" name="6 Rectángulo"/>
          <p:cNvSpPr>
            <a:spLocks noChangeArrowheads="1"/>
          </p:cNvSpPr>
          <p:nvPr/>
        </p:nvSpPr>
        <p:spPr bwMode="auto">
          <a:xfrm>
            <a:off x="7256463" y="333375"/>
            <a:ext cx="19632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</p:txBody>
      </p:sp>
      <p:graphicFrame>
        <p:nvGraphicFramePr>
          <p:cNvPr id="9" name="8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8753656"/>
              </p:ext>
            </p:extLst>
          </p:nvPr>
        </p:nvGraphicFramePr>
        <p:xfrm>
          <a:off x="704527" y="2852936"/>
          <a:ext cx="8374385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Título"/>
          <p:cNvSpPr>
            <a:spLocks noGrp="1"/>
          </p:cNvSpPr>
          <p:nvPr>
            <p:ph type="title"/>
          </p:nvPr>
        </p:nvSpPr>
        <p:spPr>
          <a:xfrm>
            <a:off x="442913" y="1196975"/>
            <a:ext cx="8915400" cy="1143000"/>
          </a:xfrm>
        </p:spPr>
        <p:txBody>
          <a:bodyPr/>
          <a:lstStyle/>
          <a:p>
            <a:pPr eaLnBrk="1" hangingPunct="1"/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/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2800" b="1" dirty="0" smtClean="0">
                <a:solidFill>
                  <a:srgbClr val="7F7F7F"/>
                </a:solidFill>
              </a:rPr>
              <a:t>TABLERO DE SITUACIÓN</a:t>
            </a:r>
            <a:br>
              <a:rPr lang="es-ES" altLang="es-AR" sz="2800" b="1" dirty="0" smtClean="0">
                <a:solidFill>
                  <a:srgbClr val="7F7F7F"/>
                </a:solidFill>
              </a:rPr>
            </a:br>
            <a:r>
              <a:rPr lang="es-ES" altLang="es-AR" sz="1800" dirty="0" smtClean="0">
                <a:solidFill>
                  <a:srgbClr val="7F7F7F"/>
                </a:solidFill>
              </a:rPr>
              <a:t>RIESGOS PERCIBIDOS</a:t>
            </a:r>
            <a:r>
              <a:rPr lang="es-AR" altLang="es-AR" sz="1800" dirty="0" smtClean="0">
                <a:solidFill>
                  <a:srgbClr val="7F7F7F"/>
                </a:solidFill>
              </a:rPr>
              <a:t/>
            </a:r>
            <a:br>
              <a:rPr lang="es-AR" altLang="es-AR" sz="18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r>
              <a:rPr lang="es-AR" altLang="es-AR" sz="4000" dirty="0" smtClean="0">
                <a:solidFill>
                  <a:srgbClr val="7F7F7F"/>
                </a:solidFill>
              </a:rPr>
              <a:t/>
            </a:r>
            <a:br>
              <a:rPr lang="es-AR" altLang="es-AR" sz="4000" dirty="0" smtClean="0">
                <a:solidFill>
                  <a:srgbClr val="7F7F7F"/>
                </a:solidFill>
              </a:rPr>
            </a:br>
            <a:endParaRPr lang="es-AR" altLang="es-AR" sz="4000" dirty="0" smtClean="0">
              <a:solidFill>
                <a:srgbClr val="7F7F7F"/>
              </a:solidFill>
            </a:endParaRPr>
          </a:p>
        </p:txBody>
      </p:sp>
      <p:pic>
        <p:nvPicPr>
          <p:cNvPr id="41987" name="4 Gráfico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8963" y="3140075"/>
            <a:ext cx="6084887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7473950" y="333375"/>
            <a:ext cx="2492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prstClr val="white">
                    <a:lumMod val="50000"/>
                  </a:prstClr>
                </a:solidFill>
                <a:latin typeface=""/>
                <a:ea typeface="+mn-ea"/>
              </a:rPr>
              <a:t> </a:t>
            </a:r>
            <a:endParaRPr lang="es-AR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1989" name="6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9C6B235-BC81-41F6-8822-EA95BBC76B9A}" type="slidenum">
              <a:rPr lang="es-AR" altLang="es-AR" b="1" smtClean="0">
                <a:solidFill>
                  <a:schemeClr val="bg1"/>
                </a:solidFill>
              </a:rPr>
              <a:pPr/>
              <a:t>9</a:t>
            </a:fld>
            <a:endParaRPr lang="es-AR" altLang="es-AR" b="1" smtClean="0">
              <a:solidFill>
                <a:schemeClr val="bg1"/>
              </a:solidFill>
            </a:endParaRPr>
          </a:p>
        </p:txBody>
      </p:sp>
      <p:sp>
        <p:nvSpPr>
          <p:cNvPr id="41990" name="7 Marcador de contenido"/>
          <p:cNvSpPr>
            <a:spLocks noGrp="1"/>
          </p:cNvSpPr>
          <p:nvPr>
            <p:ph idx="1"/>
          </p:nvPr>
        </p:nvSpPr>
        <p:spPr>
          <a:xfrm>
            <a:off x="504825" y="2492375"/>
            <a:ext cx="8489950" cy="3313113"/>
          </a:xfrm>
        </p:spPr>
        <p:txBody>
          <a:bodyPr/>
          <a:lstStyle/>
          <a:p>
            <a:pPr algn="just" eaLnBrk="1" hangingPunct="1">
              <a:buFont typeface="Wingdings" pitchFamily="2" charset="2"/>
              <a:buChar char="§"/>
            </a:pPr>
            <a:r>
              <a:rPr lang="es-ES" altLang="es-AR" sz="2800" dirty="0" smtClean="0">
                <a:solidFill>
                  <a:srgbClr val="595959"/>
                </a:solidFill>
              </a:rPr>
              <a:t>Se incluye un set de preguntas destinado a medir la percepción de riesgos, o sea el grado de probabilidad de ocurrencia de eventos críticos.</a:t>
            </a:r>
          </a:p>
          <a:p>
            <a:pPr algn="just" eaLnBrk="1" hangingPunct="1">
              <a:buFont typeface="Wingdings" pitchFamily="2" charset="2"/>
              <a:buChar char="§"/>
            </a:pPr>
            <a:endParaRPr lang="es-ES" altLang="es-AR" sz="2800" dirty="0" smtClean="0">
              <a:solidFill>
                <a:srgbClr val="595959"/>
              </a:solidFill>
            </a:endParaRPr>
          </a:p>
          <a:p>
            <a:pPr algn="just" eaLnBrk="1" hangingPunct="1">
              <a:buFont typeface="Wingdings" pitchFamily="2" charset="2"/>
              <a:buChar char="§"/>
            </a:pPr>
            <a:r>
              <a:rPr lang="es-ES" altLang="es-AR" sz="2800" dirty="0" smtClean="0">
                <a:solidFill>
                  <a:srgbClr val="595959"/>
                </a:solidFill>
              </a:rPr>
              <a:t>Las áreas medidas son los riesgos económicos, los políticos, los sociales y los personales.</a:t>
            </a:r>
          </a:p>
        </p:txBody>
      </p:sp>
      <p:sp>
        <p:nvSpPr>
          <p:cNvPr id="41991" name="6 Rectángulo"/>
          <p:cNvSpPr>
            <a:spLocks noChangeArrowheads="1"/>
          </p:cNvSpPr>
          <p:nvPr/>
        </p:nvSpPr>
        <p:spPr bwMode="auto">
          <a:xfrm>
            <a:off x="7256463" y="333375"/>
            <a:ext cx="19632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b="1" dirty="0">
                <a:solidFill>
                  <a:srgbClr val="7F7F7F"/>
                </a:solidFill>
              </a:rPr>
              <a:t>SEPTIEMBRE  2014</a:t>
            </a:r>
            <a:endParaRPr lang="es-AR" altLang="es-AR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12243</TotalTime>
  <Words>2393</Words>
  <Application>Microsoft Office PowerPoint</Application>
  <PresentationFormat>A4 (210 x 297 mm)</PresentationFormat>
  <Paragraphs>1416</Paragraphs>
  <Slides>64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64</vt:i4>
      </vt:variant>
    </vt:vector>
  </HeadingPairs>
  <TitlesOfParts>
    <vt:vector size="66" baseType="lpstr">
      <vt:lpstr>Tema de Office</vt:lpstr>
      <vt:lpstr>1_Tema de Office</vt:lpstr>
      <vt:lpstr>Presentación de PowerPoint</vt:lpstr>
      <vt:lpstr> PRESENTACIÓN    </vt:lpstr>
      <vt:lpstr> FICHA TÉCNICA DE LA ENCUESTA   </vt:lpstr>
      <vt:lpstr> TEMAS RELEVANTES DEL MES    </vt:lpstr>
      <vt:lpstr> TABLERO DE SITUACIÓN    </vt:lpstr>
      <vt:lpstr> TABLERO DE SITUACIÓN  PRINCIPALES PROBLEMAS  </vt:lpstr>
      <vt:lpstr> TABLERO DE SITUACIÓN  PRINCIPALES PROBLEMAS  </vt:lpstr>
      <vt:lpstr>  TABLERO DE SITUACIÓN   EXPECTATIVAS ECONÓMICAS PARA DENTRO DE 1 AÑO TENDENCIA ENERO-SEPTIEMBRE  </vt:lpstr>
      <vt:lpstr>    TABLERO DE SITUACIÓN RIESGOS PERCIBIDOS   </vt:lpstr>
      <vt:lpstr>    TABLERO DE SITUACIÓN ALTO RIESGO ECONÓMICO PERCIBIDO TENDENCIA ENERO-SEPTIEMBRE   </vt:lpstr>
      <vt:lpstr>    TABLERO DE SITUACIÓN ALTO RIESGO SOCIAL PERCIBIDO TENDENCIA ENERO-SEPTIEMBRE   </vt:lpstr>
      <vt:lpstr>     TABLERO DE SITUACIÓN ALTO RIESGO POLÍTICO PERCIBIDO TENDENCIA ENERO-SEPTIEMBRE   </vt:lpstr>
      <vt:lpstr>    TABLERO DE SITUACIÓN ALTO RIESGO PERSONAL PERCIBIDO TENDENCIA ENERO-SEPTIEMBRE   </vt:lpstr>
      <vt:lpstr>    TABLERO DE SITUACIÓN RESUMEN DE RIESGOS TENDENCIA ENERO-SEPTIEMBRE   </vt:lpstr>
      <vt:lpstr>  ECONOMÍA PERSONAL  </vt:lpstr>
      <vt:lpstr>  ECONOMÍA PERSONAL  </vt:lpstr>
      <vt:lpstr>  ECONOMÍA PERSONAL   </vt:lpstr>
      <vt:lpstr>  ECONOMÍA PERSONAL  </vt:lpstr>
      <vt:lpstr>  ECONOMÍA PERSONAL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OPINIONES Y EVALUACIONES POLÍTICAS  CON LA POLITICA HACIA LOS FONDOS BUITRE, EL GOBIERNO OBTENDRÁ  RESULTADOS FAVORABLES O PERJUDICIALES PARA EL PAÍS?    </vt:lpstr>
      <vt:lpstr>  OPINIONES Y EVALUACIONES POLÍTICAS  ¿QUÉ EFECTOS PUEDE TRAER LA REFORMA  DE LA LEY DE ABASTECIMIENTO QUE IMPULSA EL GOBIERNO?      </vt:lpstr>
      <vt:lpstr>  OPINIONES Y EVALUACIONES POLÍTICAS  FUNCIONARIO MÁS ASOCIADO A LA LEY DE ABASTECIMIENTO   </vt:lpstr>
      <vt:lpstr>  OPINIONES Y EVALUACIONES POLÍTICAS  IMAGEN DE LOS EMPRESARIOS “La mayor parte de los empresarios…”   </vt:lpstr>
      <vt:lpstr>  OPINIONES Y EVALUACIONES POLÍTICAS  Reforma del sistema de evaluación educativa en Provincia de Bs.As. </vt:lpstr>
      <vt:lpstr>  OPINIONES Y EVALUACIONES POLÍTICAS  Opinión sobre los puntos de la Reforma Educativa.</vt:lpstr>
      <vt:lpstr>  OPINIONES Y EVALUACIONES POLÍTICAS  ¿Escuchó el discurso de Máximo Kirchner?</vt:lpstr>
      <vt:lpstr>  OPINIONES Y EVALUACIONES POLÍTICAS  Evaluación del discurso de Máximo Kirchner</vt:lpstr>
      <vt:lpstr>  OPINIONES Y EVALUACIONES POLÍTICAS  Evaluación de La Cámpora</vt:lpstr>
      <vt:lpstr>  OPINIONES Y EVALUACIONES POLÍTICAS  Mejor Presidente desde 1983</vt:lpstr>
      <vt:lpstr>  OPINIONES Y EVALUACIONES POLÍTICAS    Ex Presidente más idóneo para resolver la crisis</vt:lpstr>
      <vt:lpstr>  OPINIONES Y EVALUACIONES POLÍTICAS  Afinidad de los actuales candidatos con ex Presidentes</vt:lpstr>
      <vt:lpstr>  OPINIONES Y EVALUACIONES POLÍTICAS  EVALUACIÓN DE GOBIERNOS  </vt:lpstr>
      <vt:lpstr>  OPINIONES Y EVALUACIONES POLÍTICAS  EVALUACIÓN POSITIVA DE GOBIERNOS  TENDENCIA ENERO-SEPTIEMBRE  </vt:lpstr>
      <vt:lpstr>  OPINIONES Y EVALUACIONES POLÍTICAS EVALUACIÓN DE DIRIGENTES  </vt:lpstr>
      <vt:lpstr>  OPINIONES Y EVALUACIONES POLITICAS EVALUACION POSITIVA DE DIRIGENTES Comparativo de principales dirigentes Enero-Septiembre  </vt:lpstr>
      <vt:lpstr>  ESCENARIO ELECTORAL 2015 FIGURAS DEL PERONISMO  </vt:lpstr>
      <vt:lpstr>  ESCENARIO ELECTORAL 2015 FIGURAS DE LA OPOSICIÓN   </vt:lpstr>
      <vt:lpstr>  ESCENARIO ELECTORAL 2015 PREFERENCIA ELECTORAL PARA PRESIDENTE EN 2015   </vt:lpstr>
      <vt:lpstr>  ESCENARIO ELECTORAL 2015 PREFERENCIA ELECTORAL PARA PRESIDENTE EN 2015   </vt:lpstr>
      <vt:lpstr>  ESCENARIO ELECTORAL 2015  </vt:lpstr>
      <vt:lpstr>  ESCENARIO ELECTORAL 2015  </vt:lpstr>
      <vt:lpstr>  ESCENARIO ELECTORAL 2015 DÓNDE VAN LOS VOTOS DE CRISTINA KIRCHNER   </vt:lpstr>
      <vt:lpstr>  ESCENARIO ELECTORAL 2015 PREFERENCIA DEL VOTO REASIGNANDO LOS  VOTOS DE CRISTINA KIRCHNER EN PRIMERA INSTANCIA  </vt:lpstr>
      <vt:lpstr>  ESCENARIO ELECTORAL 2015 PREFERENCIA DEL VOTO REASIGNANDO LOS VOTOS DE CRISTINA KIRCHNER EN PRIMERA INSTANCIA  </vt:lpstr>
      <vt:lpstr>  ESCENARIO ELECTORAL 2015 INTENCIÓN DE VOTO CANDIDATO-PARTIDO </vt:lpstr>
      <vt:lpstr>  ESCENARIO ELECTORAL 2015 INTENCIÓN DE VOTO CANDIDATO-PARTIDO </vt:lpstr>
      <vt:lpstr>  ESCENARIO ELECTORAL 2015 INTENCIÓN DE VOTO CANDIDATO-PARTIDO SEGÚN ZONA Y NES </vt:lpstr>
      <vt:lpstr>  ESCENARIO ELECTORAL 2015 INTENCIÓN DE VOTO CANDIDATO-PARTIDO SEGÚN POSTURA FRENTE AL GOBIERNO Y TIPO DE MEDIO </vt:lpstr>
      <vt:lpstr>  ESCENARIO ELECTORAL 2015  INTENCIÓN DE VOTO EN SEGUNDA VUELTA </vt:lpstr>
      <vt:lpstr>  ESCENARIO ELECTORAL 2015  INTENCIÓN DE VOTO EN SEGUNDA VUELTA MASSA  VS.  SCIOLI </vt:lpstr>
      <vt:lpstr>  ESCENARIO ELECTORAL 2015  INTENCIÓN DE VOTO EN SEGUNDA VUELTA MASSA  VS.  MACRI </vt:lpstr>
      <vt:lpstr>  ESCENARIO ELECTORAL 2015  INTENCIÓN DE VOTO EN SEGUNDA VUELTA MACRI  VS.  SCIOLI </vt:lpstr>
      <vt:lpstr>  ESCENARIO ELECTORAL 2015  IMAGEN COMPARATIVA DE CANDIDATOS  OBJETIVOS DE GOBIERNO </vt:lpstr>
      <vt:lpstr>  ESCENARIO ELECTORAL 2015  IMAGEN COMPARATIVA DE CANDIDATOS  CARACTERÍSTICAS DE GESTIÓN</vt:lpstr>
      <vt:lpstr>  PROVINCIA DE BUENOS AIRES EVALUACIÓN DE DIRIGENTES  </vt:lpstr>
      <vt:lpstr>  PROVINCIA DE BUENOS AIRES EVALUACIÓN DE DIRIGENTES  </vt:lpstr>
      <vt:lpstr>  PROVINCIA DE BUENOS AIRES  ¿ A QUIÉN VOTARÍA PARA GOBERNADOR ? ESPONTÁNEA  </vt:lpstr>
      <vt:lpstr> CIUDAD DE BUENOS AIRES  EVALUACIÓN DE DIRIGENTES   </vt:lpstr>
      <vt:lpstr> CIUDAD DE BUENOS AIRES  INTENCIÓN DE VOTO ESPONTÁNEA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ENCUESTA PILOTO- 35 CASOS PRINCIPALES RESULTADOS</dc:title>
  <dc:creator>Roberto</dc:creator>
  <cp:lastModifiedBy>Roberto</cp:lastModifiedBy>
  <cp:revision>852</cp:revision>
  <cp:lastPrinted>2014-09-12T14:23:01Z</cp:lastPrinted>
  <dcterms:created xsi:type="dcterms:W3CDTF">2013-12-17T14:56:31Z</dcterms:created>
  <dcterms:modified xsi:type="dcterms:W3CDTF">2014-10-21T19:48:38Z</dcterms:modified>
</cp:coreProperties>
</file>