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charts/chart38.xml" ContentType="application/vnd.openxmlformats-officedocument.drawingml.chart+xml"/>
  <Override PartName="/ppt/theme/themeOverride37.xml" ContentType="application/vnd.openxmlformats-officedocument.themeOverride+xml"/>
  <Override PartName="/ppt/charts/chart39.xml" ContentType="application/vnd.openxmlformats-officedocument.drawingml.chart+xml"/>
  <Override PartName="/ppt/theme/themeOverride38.xml" ContentType="application/vnd.openxmlformats-officedocument.themeOverride+xml"/>
  <Override PartName="/ppt/charts/chart40.xml" ContentType="application/vnd.openxmlformats-officedocument.drawingml.chart+xml"/>
  <Override PartName="/ppt/theme/themeOverride39.xml" ContentType="application/vnd.openxmlformats-officedocument.themeOverride+xml"/>
  <Override PartName="/ppt/charts/chart41.xml" ContentType="application/vnd.openxmlformats-officedocument.drawingml.chart+xml"/>
  <Override PartName="/ppt/theme/themeOverride40.xml" ContentType="application/vnd.openxmlformats-officedocument.themeOverride+xml"/>
  <Override PartName="/ppt/charts/chart42.xml" ContentType="application/vnd.openxmlformats-officedocument.drawingml.chart+xml"/>
  <Override PartName="/ppt/theme/themeOverride41.xml" ContentType="application/vnd.openxmlformats-officedocument.themeOverride+xml"/>
  <Override PartName="/ppt/charts/chart4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355" r:id="rId2"/>
    <p:sldId id="624" r:id="rId3"/>
    <p:sldId id="625" r:id="rId4"/>
    <p:sldId id="926" r:id="rId5"/>
    <p:sldId id="842" r:id="rId6"/>
    <p:sldId id="626" r:id="rId7"/>
    <p:sldId id="491" r:id="rId8"/>
    <p:sldId id="848" r:id="rId9"/>
    <p:sldId id="849" r:id="rId10"/>
    <p:sldId id="850" r:id="rId11"/>
    <p:sldId id="851" r:id="rId12"/>
    <p:sldId id="852" r:id="rId13"/>
    <p:sldId id="853" r:id="rId14"/>
    <p:sldId id="854" r:id="rId15"/>
    <p:sldId id="843" r:id="rId16"/>
    <p:sldId id="855" r:id="rId17"/>
    <p:sldId id="856" r:id="rId18"/>
    <p:sldId id="857" r:id="rId19"/>
    <p:sldId id="858" r:id="rId20"/>
    <p:sldId id="846" r:id="rId21"/>
    <p:sldId id="859" r:id="rId22"/>
    <p:sldId id="910" r:id="rId23"/>
    <p:sldId id="909" r:id="rId24"/>
    <p:sldId id="903" r:id="rId25"/>
    <p:sldId id="904" r:id="rId26"/>
    <p:sldId id="860" r:id="rId27"/>
    <p:sldId id="861" r:id="rId28"/>
    <p:sldId id="863" r:id="rId29"/>
    <p:sldId id="905" r:id="rId30"/>
    <p:sldId id="913" r:id="rId31"/>
    <p:sldId id="914" r:id="rId32"/>
    <p:sldId id="915" r:id="rId33"/>
    <p:sldId id="916" r:id="rId34"/>
    <p:sldId id="917" r:id="rId35"/>
    <p:sldId id="845" r:id="rId36"/>
    <p:sldId id="864" r:id="rId37"/>
    <p:sldId id="871" r:id="rId38"/>
    <p:sldId id="872" r:id="rId39"/>
    <p:sldId id="907" r:id="rId40"/>
    <p:sldId id="874" r:id="rId41"/>
    <p:sldId id="906" r:id="rId42"/>
    <p:sldId id="866" r:id="rId43"/>
    <p:sldId id="867" r:id="rId44"/>
    <p:sldId id="868" r:id="rId45"/>
    <p:sldId id="870" r:id="rId46"/>
    <p:sldId id="908" r:id="rId47"/>
    <p:sldId id="911" r:id="rId48"/>
    <p:sldId id="912" r:id="rId49"/>
    <p:sldId id="918" r:id="rId50"/>
    <p:sldId id="919" r:id="rId51"/>
    <p:sldId id="920" r:id="rId52"/>
    <p:sldId id="877" r:id="rId53"/>
    <p:sldId id="879" r:id="rId54"/>
    <p:sldId id="888" r:id="rId55"/>
    <p:sldId id="921" r:id="rId56"/>
    <p:sldId id="889" r:id="rId57"/>
    <p:sldId id="890" r:id="rId58"/>
    <p:sldId id="892" r:id="rId59"/>
    <p:sldId id="893" r:id="rId60"/>
    <p:sldId id="894" r:id="rId61"/>
    <p:sldId id="895" r:id="rId62"/>
    <p:sldId id="896" r:id="rId63"/>
    <p:sldId id="897" r:id="rId64"/>
    <p:sldId id="922" r:id="rId65"/>
    <p:sldId id="898" r:id="rId66"/>
    <p:sldId id="923" r:id="rId67"/>
    <p:sldId id="924" r:id="rId68"/>
  </p:sldIdLst>
  <p:sldSz cx="9906000" cy="6858000" type="A4"/>
  <p:notesSz cx="7010400" cy="9296400"/>
  <p:defaultTextStyle>
    <a:defPPr>
      <a:defRPr lang="es-A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1CCE6EA-E98C-1942-AECE-B434E856CC79}">
          <p14:sldIdLst>
            <p14:sldId id="355"/>
            <p14:sldId id="624"/>
            <p14:sldId id="625"/>
            <p14:sldId id="926"/>
            <p14:sldId id="842"/>
            <p14:sldId id="626"/>
            <p14:sldId id="491"/>
            <p14:sldId id="848"/>
            <p14:sldId id="849"/>
            <p14:sldId id="850"/>
            <p14:sldId id="851"/>
            <p14:sldId id="852"/>
            <p14:sldId id="853"/>
            <p14:sldId id="854"/>
            <p14:sldId id="843"/>
            <p14:sldId id="855"/>
            <p14:sldId id="856"/>
            <p14:sldId id="857"/>
            <p14:sldId id="858"/>
            <p14:sldId id="846"/>
            <p14:sldId id="859"/>
            <p14:sldId id="910"/>
            <p14:sldId id="909"/>
            <p14:sldId id="903"/>
            <p14:sldId id="904"/>
            <p14:sldId id="860"/>
            <p14:sldId id="861"/>
            <p14:sldId id="863"/>
            <p14:sldId id="905"/>
            <p14:sldId id="913"/>
            <p14:sldId id="914"/>
            <p14:sldId id="915"/>
            <p14:sldId id="916"/>
            <p14:sldId id="917"/>
            <p14:sldId id="845"/>
            <p14:sldId id="864"/>
            <p14:sldId id="871"/>
            <p14:sldId id="872"/>
            <p14:sldId id="907"/>
            <p14:sldId id="874"/>
            <p14:sldId id="906"/>
            <p14:sldId id="866"/>
            <p14:sldId id="867"/>
            <p14:sldId id="868"/>
            <p14:sldId id="870"/>
            <p14:sldId id="908"/>
            <p14:sldId id="911"/>
            <p14:sldId id="912"/>
            <p14:sldId id="918"/>
            <p14:sldId id="919"/>
            <p14:sldId id="920"/>
            <p14:sldId id="877"/>
            <p14:sldId id="879"/>
            <p14:sldId id="888"/>
            <p14:sldId id="921"/>
            <p14:sldId id="889"/>
            <p14:sldId id="890"/>
            <p14:sldId id="892"/>
            <p14:sldId id="893"/>
            <p14:sldId id="894"/>
            <p14:sldId id="895"/>
            <p14:sldId id="896"/>
            <p14:sldId id="897"/>
            <p14:sldId id="922"/>
            <p14:sldId id="898"/>
            <p14:sldId id="923"/>
            <p14:sldId id="924"/>
          </p14:sldIdLst>
        </p14:section>
        <p14:section name="Sección sin título" id="{5AF13709-1008-4F07-BDB5-CC2A9CFAD03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3817">
          <p15:clr>
            <a:srgbClr val="A4A3A4"/>
          </p15:clr>
        </p15:guide>
        <p15:guide id="4" orient="horz" pos="2976">
          <p15:clr>
            <a:srgbClr val="A4A3A4"/>
          </p15:clr>
        </p15:guide>
        <p15:guide id="5" orient="horz" pos="1435">
          <p15:clr>
            <a:srgbClr val="A4A3A4"/>
          </p15:clr>
        </p15:guide>
        <p15:guide id="6" orient="horz" pos="1047">
          <p15:clr>
            <a:srgbClr val="A4A3A4"/>
          </p15:clr>
        </p15:guide>
        <p15:guide id="7" orient="horz" pos="2457">
          <p15:clr>
            <a:srgbClr val="A4A3A4"/>
          </p15:clr>
        </p15:guide>
        <p15:guide id="8" orient="horz" pos="1552">
          <p15:clr>
            <a:srgbClr val="A4A3A4"/>
          </p15:clr>
        </p15:guide>
        <p15:guide id="9" pos="327">
          <p15:clr>
            <a:srgbClr val="A4A3A4"/>
          </p15:clr>
        </p15:guide>
        <p15:guide id="10" pos="59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02F"/>
    <a:srgbClr val="0092D2"/>
    <a:srgbClr val="5C1867"/>
    <a:srgbClr val="FF6600"/>
    <a:srgbClr val="F5D61B"/>
    <a:srgbClr val="F2B01E"/>
    <a:srgbClr val="073A7E"/>
    <a:srgbClr val="D22D7A"/>
    <a:srgbClr val="CC006A"/>
    <a:srgbClr val="5AA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Estilo claro 2 - Énfasi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Estilo claro 3 - Énfasi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Estilo claro 3 - Énfasi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Énfasi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941" autoAdjust="0"/>
    <p:restoredTop sz="84698" autoAdjust="0"/>
  </p:normalViewPr>
  <p:slideViewPr>
    <p:cSldViewPr snapToGrid="0">
      <p:cViewPr varScale="1">
        <p:scale>
          <a:sx n="74" d="100"/>
          <a:sy n="74" d="100"/>
        </p:scale>
        <p:origin x="1488" y="72"/>
      </p:cViewPr>
      <p:guideLst>
        <p:guide orient="horz" pos="2160"/>
        <p:guide pos="3120"/>
        <p:guide orient="horz" pos="3817"/>
        <p:guide orient="horz" pos="2976"/>
        <p:guide orient="horz" pos="1435"/>
        <p:guide orient="horz" pos="1047"/>
        <p:guide orient="horz" pos="2457"/>
        <p:guide orient="horz" pos="1552"/>
        <p:guide pos="327"/>
        <p:guide pos="5914"/>
      </p:guideLst>
    </p:cSldViewPr>
  </p:slideViewPr>
  <p:outlineViewPr>
    <p:cViewPr>
      <p:scale>
        <a:sx n="33" d="100"/>
        <a:sy n="33" d="100"/>
      </p:scale>
      <p:origin x="0" y="655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1ESTEBAN\1sistematico\ENERO\graficos%20enero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8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9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0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1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2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3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STEBAN\1sistematico\septiembre15\TENDENCIAS%20sept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8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9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0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1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2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3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4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5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6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7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8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9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0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1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2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3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4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5.xlsx"/><Relationship Id="rId1" Type="http://schemas.openxmlformats.org/officeDocument/2006/relationships/themeOverride" Target="../theme/themeOverride36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6.xlsx"/><Relationship Id="rId1" Type="http://schemas.openxmlformats.org/officeDocument/2006/relationships/themeOverride" Target="../theme/themeOverride37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7.xlsx"/><Relationship Id="rId1" Type="http://schemas.openxmlformats.org/officeDocument/2006/relationships/themeOverride" Target="../theme/themeOverride38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8.xlsx"/><Relationship Id="rId1" Type="http://schemas.openxmlformats.org/officeDocument/2006/relationships/themeOverride" Target="../theme/themeOverride39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9.xlsx"/><Relationship Id="rId1" Type="http://schemas.openxmlformats.org/officeDocument/2006/relationships/themeOverride" Target="../theme/themeOverride40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0.xlsx"/><Relationship Id="rId1" Type="http://schemas.openxmlformats.org/officeDocument/2006/relationships/themeOverride" Target="../theme/themeOverride41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teban\AppData\Local\Temp\Sipewin_Temporario_1627269\@@RED_salida_temporaria1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509303277301359E-2"/>
          <c:y val="4.6260498687663978E-2"/>
          <c:w val="0.94229648023188195"/>
          <c:h val="0.62991666666666668"/>
        </c:manualLayout>
      </c:layout>
      <c:lineChart>
        <c:grouping val="standard"/>
        <c:varyColors val="0"/>
        <c:ser>
          <c:idx val="0"/>
          <c:order val="0"/>
          <c:tx>
            <c:strRef>
              <c:f>Hoja1!$E$273</c:f>
              <c:strCache>
                <c:ptCount val="1"/>
                <c:pt idx="0">
                  <c:v> Piensa comprar algún electrodoméstico </c:v>
                </c:pt>
              </c:strCache>
            </c:strRef>
          </c:tx>
          <c:spPr>
            <a:ln w="50800">
              <a:solidFill>
                <a:srgbClr val="5C1867"/>
              </a:solidFill>
            </a:ln>
          </c:spPr>
          <c:marker>
            <c:symbol val="circle"/>
            <c:size val="10"/>
            <c:spPr>
              <a:solidFill>
                <a:srgbClr val="5C1867"/>
              </a:solidFill>
              <a:ln>
                <a:solidFill>
                  <a:srgbClr val="5C1867"/>
                </a:solidFill>
              </a:ln>
            </c:spPr>
          </c:marker>
          <c:dLbls>
            <c:dLbl>
              <c:idx val="6"/>
              <c:layout>
                <c:manualLayout>
                  <c:x val="-3.3830661624481631E-2"/>
                  <c:y val="-8.5242809970984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5C186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Hoja1!$F$272:$M$272</c:f>
              <c:strCache>
                <c:ptCount val="8"/>
                <c:pt idx="0">
                  <c:v>ENERO 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Hoja1!$F$273:$M$273</c:f>
              <c:numCache>
                <c:formatCode>General</c:formatCode>
                <c:ptCount val="8"/>
                <c:pt idx="0">
                  <c:v>26.2</c:v>
                </c:pt>
                <c:pt idx="1">
                  <c:v>19.2</c:v>
                </c:pt>
                <c:pt idx="2">
                  <c:v>22.8</c:v>
                </c:pt>
                <c:pt idx="3">
                  <c:v>32.9</c:v>
                </c:pt>
                <c:pt idx="4">
                  <c:v>23.2</c:v>
                </c:pt>
                <c:pt idx="5">
                  <c:v>21.4</c:v>
                </c:pt>
                <c:pt idx="6">
                  <c:v>25.1</c:v>
                </c:pt>
                <c:pt idx="7">
                  <c:v>27.5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Hoja1!$E$274</c:f>
              <c:strCache>
                <c:ptCount val="1"/>
                <c:pt idx="0">
                  <c:v>  Piensa realizar refacciones en su vivienda  </c:v>
                </c:pt>
              </c:strCache>
            </c:strRef>
          </c:tx>
          <c:spPr>
            <a:ln w="50800">
              <a:solidFill>
                <a:srgbClr val="8EC02F"/>
              </a:solidFill>
            </a:ln>
          </c:spPr>
          <c:marker>
            <c:symbol val="circle"/>
            <c:size val="10"/>
            <c:spPr>
              <a:solidFill>
                <a:srgbClr val="8EC02F"/>
              </a:solidFill>
              <a:ln>
                <a:solidFill>
                  <a:srgbClr val="8EC02F"/>
                </a:solidFill>
              </a:ln>
            </c:spPr>
          </c:marker>
          <c:dLbls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419000556341111E-2"/>
                  <c:y val="4.2695238740738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8EC02F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Hoja1!$F$272:$M$272</c:f>
              <c:strCache>
                <c:ptCount val="8"/>
                <c:pt idx="0">
                  <c:v>ENERO 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Hoja1!$F$274:$M$274</c:f>
              <c:numCache>
                <c:formatCode>General</c:formatCode>
                <c:ptCount val="8"/>
                <c:pt idx="0">
                  <c:v>19.5</c:v>
                </c:pt>
                <c:pt idx="1">
                  <c:v>16.7</c:v>
                </c:pt>
                <c:pt idx="2">
                  <c:v>18.100000000000001</c:v>
                </c:pt>
                <c:pt idx="3">
                  <c:v>21</c:v>
                </c:pt>
                <c:pt idx="4">
                  <c:v>14.2</c:v>
                </c:pt>
                <c:pt idx="5">
                  <c:v>19.100000000000001</c:v>
                </c:pt>
                <c:pt idx="6">
                  <c:v>21.7</c:v>
                </c:pt>
                <c:pt idx="7">
                  <c:v>21.2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Hoja1!$E$275</c:f>
              <c:strCache>
                <c:ptCount val="1"/>
                <c:pt idx="0">
                  <c:v>  Piensa comprar un auto  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Hoja1!$F$272:$M$272</c:f>
              <c:strCache>
                <c:ptCount val="8"/>
                <c:pt idx="0">
                  <c:v>ENERO 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Hoja1!$F$275:$M$275</c:f>
              <c:numCache>
                <c:formatCode>General</c:formatCode>
                <c:ptCount val="8"/>
                <c:pt idx="0">
                  <c:v>6</c:v>
                </c:pt>
                <c:pt idx="1">
                  <c:v>3.2</c:v>
                </c:pt>
                <c:pt idx="2">
                  <c:v>4.3</c:v>
                </c:pt>
                <c:pt idx="3">
                  <c:v>4</c:v>
                </c:pt>
                <c:pt idx="4">
                  <c:v>4.0999999999999996</c:v>
                </c:pt>
                <c:pt idx="5">
                  <c:v>4</c:v>
                </c:pt>
                <c:pt idx="6">
                  <c:v>3.6</c:v>
                </c:pt>
                <c:pt idx="7">
                  <c:v>2.9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Hoja1!$E$276</c:f>
              <c:strCache>
                <c:ptCount val="1"/>
                <c:pt idx="0">
                  <c:v>  Piensa irse de vacaciones  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830661624481742E-2"/>
                  <c:y val="-0.101607359563172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6172174177460851E-2"/>
                  <c:y val="-5.2513710786609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Hoja1!$F$272:$M$272</c:f>
              <c:strCache>
                <c:ptCount val="8"/>
                <c:pt idx="0">
                  <c:v>ENERO 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Hoja1!$F$276:$M$276</c:f>
              <c:numCache>
                <c:formatCode>General</c:formatCode>
                <c:ptCount val="8"/>
                <c:pt idx="0">
                  <c:v>34.800000000000004</c:v>
                </c:pt>
                <c:pt idx="1">
                  <c:v>37.700000000000003</c:v>
                </c:pt>
                <c:pt idx="2">
                  <c:v>38.700000000000003</c:v>
                </c:pt>
                <c:pt idx="3">
                  <c:v>17.100000000000001</c:v>
                </c:pt>
                <c:pt idx="4">
                  <c:v>15.6</c:v>
                </c:pt>
                <c:pt idx="5">
                  <c:v>22.1</c:v>
                </c:pt>
                <c:pt idx="6">
                  <c:v>24</c:v>
                </c:pt>
                <c:pt idx="7">
                  <c:v>39.700000000000003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8385904"/>
        <c:axId val="-118383184"/>
      </c:lineChart>
      <c:catAx>
        <c:axId val="-11838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18383184"/>
        <c:crosses val="autoZero"/>
        <c:auto val="1"/>
        <c:lblAlgn val="ctr"/>
        <c:lblOffset val="100"/>
        <c:noMultiLvlLbl val="0"/>
      </c:catAx>
      <c:valAx>
        <c:axId val="-11838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8385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3323917745920736E-2"/>
          <c:y val="0.83951006124234406"/>
          <c:w val="0.93022582024843681"/>
          <c:h val="0.160489938757655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Hoja1!$E$307:$L$307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Hoja1!$E$308:$L$308</c:f>
              <c:numCache>
                <c:formatCode>General</c:formatCode>
                <c:ptCount val="8"/>
                <c:pt idx="0">
                  <c:v>48</c:v>
                </c:pt>
                <c:pt idx="1">
                  <c:v>64</c:v>
                </c:pt>
                <c:pt idx="2">
                  <c:v>47.9</c:v>
                </c:pt>
                <c:pt idx="3">
                  <c:v>48</c:v>
                </c:pt>
                <c:pt idx="4">
                  <c:v>60.7</c:v>
                </c:pt>
                <c:pt idx="5">
                  <c:v>57.6</c:v>
                </c:pt>
                <c:pt idx="6">
                  <c:v>59</c:v>
                </c:pt>
                <c:pt idx="7">
                  <c:v>41.7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8381552"/>
        <c:axId val="-118380464"/>
      </c:lineChart>
      <c:catAx>
        <c:axId val="-11838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18380464"/>
        <c:crosses val="autoZero"/>
        <c:auto val="1"/>
        <c:lblAlgn val="ctr"/>
        <c:lblOffset val="100"/>
        <c:noMultiLvlLbl val="0"/>
      </c:catAx>
      <c:valAx>
        <c:axId val="-118380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838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Hoja1!$F$336:$M$336</c:f>
              <c:strCache>
                <c:ptCount val="8"/>
                <c:pt idx="0">
                  <c:v>ENERO 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Hoja1!$F$337:$M$337</c:f>
              <c:numCache>
                <c:formatCode>General</c:formatCode>
                <c:ptCount val="8"/>
                <c:pt idx="0">
                  <c:v>56.8</c:v>
                </c:pt>
                <c:pt idx="1">
                  <c:v>67.8</c:v>
                </c:pt>
                <c:pt idx="2">
                  <c:v>46.3</c:v>
                </c:pt>
                <c:pt idx="3">
                  <c:v>34.200000000000003</c:v>
                </c:pt>
                <c:pt idx="4">
                  <c:v>35.800000000000004</c:v>
                </c:pt>
                <c:pt idx="5">
                  <c:v>36.800000000000004</c:v>
                </c:pt>
                <c:pt idx="6">
                  <c:v>40</c:v>
                </c:pt>
                <c:pt idx="7">
                  <c:v>30.1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8379920"/>
        <c:axId val="-118386448"/>
      </c:lineChart>
      <c:catAx>
        <c:axId val="-11837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18386448"/>
        <c:crosses val="autoZero"/>
        <c:auto val="1"/>
        <c:lblAlgn val="ctr"/>
        <c:lblOffset val="100"/>
        <c:noMultiLvlLbl val="0"/>
      </c:catAx>
      <c:valAx>
        <c:axId val="-118386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8379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5C1867"/>
              </a:solidFill>
              <a:ln>
                <a:solidFill>
                  <a:srgbClr val="5C1867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8EC02F"/>
              </a:solidFill>
              <a:ln>
                <a:solidFill>
                  <a:srgbClr val="8EC02F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'1'!$B$5:$B$8</c:f>
              <c:strCache>
                <c:ptCount val="4"/>
                <c:pt idx="0">
                  <c:v>El estado debe intervenir en casi todos los sectores de la economía</c:v>
                </c:pt>
                <c:pt idx="1">
                  <c:v>El estado debe intervenir solo en algunos sectores específicos de la economía</c:v>
                </c:pt>
                <c:pt idx="2">
                  <c:v>El estado no debe intervenir en la economía</c:v>
                </c:pt>
                <c:pt idx="3">
                  <c:v>Ns/Nc</c:v>
                </c:pt>
              </c:strCache>
            </c:strRef>
          </c:cat>
          <c:val>
            <c:numRef>
              <c:f>'1'!$C$5:$C$8</c:f>
              <c:numCache>
                <c:formatCode>General</c:formatCode>
                <c:ptCount val="4"/>
                <c:pt idx="0">
                  <c:v>46.9</c:v>
                </c:pt>
                <c:pt idx="1">
                  <c:v>43.1</c:v>
                </c:pt>
                <c:pt idx="2">
                  <c:v>6.3</c:v>
                </c:pt>
                <c:pt idx="3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6064832"/>
        <c:axId val="-116068096"/>
      </c:barChart>
      <c:catAx>
        <c:axId val="-11606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16068096"/>
        <c:crosses val="autoZero"/>
        <c:auto val="1"/>
        <c:lblAlgn val="ctr"/>
        <c:lblOffset val="100"/>
        <c:noMultiLvlLbl val="0"/>
      </c:catAx>
      <c:valAx>
        <c:axId val="-116068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606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Hoja1!$U$326</c:f>
              <c:strCache>
                <c:ptCount val="1"/>
                <c:pt idx="0">
                  <c:v>Me siento identificado con el kirchnerismo y el próximo gobierno debe continuar con sus medidas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Hoja1!$V$325:$AA$325</c:f>
              <c:strCache>
                <c:ptCount val="6"/>
                <c:pt idx="0">
                  <c:v>MARZO</c:v>
                </c:pt>
                <c:pt idx="1">
                  <c:v>ABRIL</c:v>
                </c:pt>
                <c:pt idx="2">
                  <c:v>MAYO</c:v>
                </c:pt>
                <c:pt idx="3">
                  <c:v>JUNIO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Hoja1!$V$326:$AA$326</c:f>
              <c:numCache>
                <c:formatCode>General</c:formatCode>
                <c:ptCount val="6"/>
                <c:pt idx="0">
                  <c:v>15.5</c:v>
                </c:pt>
                <c:pt idx="1">
                  <c:v>17.100000000000001</c:v>
                </c:pt>
                <c:pt idx="2">
                  <c:v>15.5</c:v>
                </c:pt>
                <c:pt idx="3">
                  <c:v>15.9</c:v>
                </c:pt>
                <c:pt idx="4">
                  <c:v>17.3</c:v>
                </c:pt>
                <c:pt idx="5">
                  <c:v>15.1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Hoja1!$U$327</c:f>
              <c:strCache>
                <c:ptCount val="1"/>
                <c:pt idx="0">
                  <c:v>Aunque cometió algunos errores, el kirchnerismo hizo una buena gestión</c:v>
                </c:pt>
              </c:strCache>
            </c:strRef>
          </c:tx>
          <c:spPr>
            <a:ln>
              <a:solidFill>
                <a:srgbClr val="5C1867"/>
              </a:solidFill>
            </a:ln>
          </c:spPr>
          <c:marker>
            <c:symbol val="circle"/>
            <c:size val="10"/>
            <c:spPr>
              <a:solidFill>
                <a:srgbClr val="5C1867"/>
              </a:solidFill>
              <a:ln>
                <a:solidFill>
                  <a:srgbClr val="5C1867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5C1867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Hoja1!$V$325:$AA$325</c:f>
              <c:strCache>
                <c:ptCount val="6"/>
                <c:pt idx="0">
                  <c:v>MARZO</c:v>
                </c:pt>
                <c:pt idx="1">
                  <c:v>ABRIL</c:v>
                </c:pt>
                <c:pt idx="2">
                  <c:v>MAYO</c:v>
                </c:pt>
                <c:pt idx="3">
                  <c:v>JUNIO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Hoja1!$V$327:$AA$327</c:f>
              <c:numCache>
                <c:formatCode>General</c:formatCode>
                <c:ptCount val="6"/>
                <c:pt idx="0">
                  <c:v>30.7</c:v>
                </c:pt>
                <c:pt idx="1">
                  <c:v>31.3</c:v>
                </c:pt>
                <c:pt idx="2">
                  <c:v>31.5</c:v>
                </c:pt>
                <c:pt idx="3">
                  <c:v>28.8</c:v>
                </c:pt>
                <c:pt idx="4">
                  <c:v>27.7</c:v>
                </c:pt>
                <c:pt idx="5">
                  <c:v>28.5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Hoja1!$U$328</c:f>
              <c:strCache>
                <c:ptCount val="1"/>
                <c:pt idx="0">
                  <c:v>Aunque tuvo algunos aciertos, el kirchnerismo hizo un mal gobierno</c:v>
                </c:pt>
              </c:strCache>
            </c:strRef>
          </c:tx>
          <c:spPr>
            <a:ln w="50800">
              <a:solidFill>
                <a:srgbClr val="8EC02F"/>
              </a:solidFill>
            </a:ln>
          </c:spPr>
          <c:marker>
            <c:symbol val="circle"/>
            <c:size val="10"/>
            <c:spPr>
              <a:solidFill>
                <a:srgbClr val="8EC02F"/>
              </a:solidFill>
              <a:ln>
                <a:solidFill>
                  <a:srgbClr val="8EC02F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8EC02F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Hoja1!$V$325:$AA$325</c:f>
              <c:strCache>
                <c:ptCount val="6"/>
                <c:pt idx="0">
                  <c:v>MARZO</c:v>
                </c:pt>
                <c:pt idx="1">
                  <c:v>ABRIL</c:v>
                </c:pt>
                <c:pt idx="2">
                  <c:v>MAYO</c:v>
                </c:pt>
                <c:pt idx="3">
                  <c:v>JUNIO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Hoja1!$V$328:$AA$328</c:f>
              <c:numCache>
                <c:formatCode>General</c:formatCode>
                <c:ptCount val="6"/>
                <c:pt idx="0">
                  <c:v>17.399999999999999</c:v>
                </c:pt>
                <c:pt idx="1">
                  <c:v>16.5</c:v>
                </c:pt>
                <c:pt idx="2">
                  <c:v>16.3</c:v>
                </c:pt>
                <c:pt idx="3">
                  <c:v>13.4</c:v>
                </c:pt>
                <c:pt idx="4">
                  <c:v>11</c:v>
                </c:pt>
                <c:pt idx="5">
                  <c:v>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Hoja1!$U$329</c:f>
              <c:strCache>
                <c:ptCount val="1"/>
                <c:pt idx="0">
                  <c:v>No me siento identificado con el kirchnerismo y el próximo gobierno debe cambiar sus políticas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Hoja1!$V$325:$AA$325</c:f>
              <c:strCache>
                <c:ptCount val="6"/>
                <c:pt idx="0">
                  <c:v>MARZO</c:v>
                </c:pt>
                <c:pt idx="1">
                  <c:v>ABRIL</c:v>
                </c:pt>
                <c:pt idx="2">
                  <c:v>MAYO</c:v>
                </c:pt>
                <c:pt idx="3">
                  <c:v>JUNIO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Hoja1!$V$329:$AA$329</c:f>
              <c:numCache>
                <c:formatCode>General</c:formatCode>
                <c:ptCount val="6"/>
                <c:pt idx="0">
                  <c:v>36.4</c:v>
                </c:pt>
                <c:pt idx="1">
                  <c:v>35.200000000000003</c:v>
                </c:pt>
                <c:pt idx="2">
                  <c:v>36.6</c:v>
                </c:pt>
                <c:pt idx="3">
                  <c:v>42</c:v>
                </c:pt>
                <c:pt idx="4">
                  <c:v>44</c:v>
                </c:pt>
                <c:pt idx="5">
                  <c:v>38.4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6063744"/>
        <c:axId val="-116063200"/>
      </c:lineChart>
      <c:catAx>
        <c:axId val="-11606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16063200"/>
        <c:crosses val="autoZero"/>
        <c:auto val="1"/>
        <c:lblAlgn val="ctr"/>
        <c:lblOffset val="100"/>
        <c:noMultiLvlLbl val="0"/>
      </c:catAx>
      <c:valAx>
        <c:axId val="-116063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60637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300244261374817E-2"/>
          <c:y val="3.2882035578886012E-2"/>
          <c:w val="0.92887123936097649"/>
          <c:h val="0.7211245990084576"/>
        </c:manualLayout>
      </c:layout>
      <c:lineChart>
        <c:grouping val="standard"/>
        <c:varyColors val="0"/>
        <c:ser>
          <c:idx val="0"/>
          <c:order val="0"/>
          <c:tx>
            <c:strRef>
              <c:f>Hoja1!$F$401</c:f>
              <c:strCache>
                <c:ptCount val="1"/>
                <c:pt idx="0">
                  <c:v>CRISTINA KIRCHNER</c:v>
                </c:pt>
              </c:strCache>
            </c:strRef>
          </c:tx>
          <c:spPr>
            <a:ln w="50800">
              <a:solidFill>
                <a:srgbClr val="0092D2"/>
              </a:solidFill>
            </a:ln>
          </c:spPr>
          <c:marker>
            <c:symbol val="circle"/>
            <c:size val="10"/>
            <c:spPr>
              <a:solidFill>
                <a:srgbClr val="0092D2"/>
              </a:solidFill>
              <a:ln>
                <a:solidFill>
                  <a:srgbClr val="0092D2"/>
                </a:solidFill>
              </a:ln>
            </c:spPr>
          </c:marker>
          <c:dLbls>
            <c:dLbl>
              <c:idx val="0"/>
              <c:layout>
                <c:manualLayout>
                  <c:x val="-5.605009034292379E-2"/>
                  <c:y val="3.3492625232758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92D2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Hoja1!$G$400:$N$400</c:f>
              <c:strCache>
                <c:ptCount val="8"/>
                <c:pt idx="0">
                  <c:v>ENERO 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Hoja1!$G$401:$N$401</c:f>
              <c:numCache>
                <c:formatCode>General</c:formatCode>
                <c:ptCount val="8"/>
                <c:pt idx="0">
                  <c:v>16.600000000000001</c:v>
                </c:pt>
                <c:pt idx="1">
                  <c:v>17.7</c:v>
                </c:pt>
                <c:pt idx="2">
                  <c:v>21.2</c:v>
                </c:pt>
                <c:pt idx="3">
                  <c:v>23.9</c:v>
                </c:pt>
                <c:pt idx="4">
                  <c:v>27.7</c:v>
                </c:pt>
                <c:pt idx="5">
                  <c:v>25.7</c:v>
                </c:pt>
                <c:pt idx="6">
                  <c:v>25.4</c:v>
                </c:pt>
                <c:pt idx="7">
                  <c:v>26.2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Hoja1!$F$402</c:f>
              <c:strCache>
                <c:ptCount val="1"/>
                <c:pt idx="0">
                  <c:v>DANIEL SCIOLI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Hoja1!$G$400:$N$400</c:f>
              <c:strCache>
                <c:ptCount val="8"/>
                <c:pt idx="0">
                  <c:v>ENERO 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Hoja1!$G$402:$N$402</c:f>
              <c:numCache>
                <c:formatCode>General</c:formatCode>
                <c:ptCount val="8"/>
                <c:pt idx="0">
                  <c:v>11.6</c:v>
                </c:pt>
                <c:pt idx="1">
                  <c:v>11</c:v>
                </c:pt>
                <c:pt idx="2">
                  <c:v>13.1</c:v>
                </c:pt>
                <c:pt idx="3">
                  <c:v>11</c:v>
                </c:pt>
                <c:pt idx="4">
                  <c:v>15.1</c:v>
                </c:pt>
                <c:pt idx="5">
                  <c:v>17</c:v>
                </c:pt>
                <c:pt idx="6">
                  <c:v>18.3</c:v>
                </c:pt>
                <c:pt idx="7">
                  <c:v>19.5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Hoja1!$F$403</c:f>
              <c:strCache>
                <c:ptCount val="1"/>
                <c:pt idx="0">
                  <c:v>MAURICIO MACRI</c:v>
                </c:pt>
              </c:strCache>
            </c:strRef>
          </c:tx>
          <c:spPr>
            <a:ln w="50800">
              <a:solidFill>
                <a:srgbClr val="F5D61B"/>
              </a:solidFill>
            </a:ln>
          </c:spPr>
          <c:marker>
            <c:symbol val="circle"/>
            <c:size val="10"/>
            <c:spPr>
              <a:solidFill>
                <a:srgbClr val="F5D61B"/>
              </a:solidFill>
              <a:ln>
                <a:solidFill>
                  <a:srgbClr val="F5D61B"/>
                </a:solidFill>
              </a:ln>
            </c:spPr>
          </c:marker>
          <c:dLbls>
            <c:dLbl>
              <c:idx val="0"/>
              <c:layout>
                <c:manualLayout>
                  <c:x val="-5.6050205304969562E-2"/>
                  <c:y val="-3.3795155332781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0430144290013393E-2"/>
                  <c:y val="2.33994581479276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4149820607475442E-2"/>
                  <c:y val="5.3678959402420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2B01E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Hoja1!$G$400:$N$400</c:f>
              <c:strCache>
                <c:ptCount val="8"/>
                <c:pt idx="0">
                  <c:v>ENERO 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Hoja1!$G$403:$N$403</c:f>
              <c:numCache>
                <c:formatCode>General</c:formatCode>
                <c:ptCount val="8"/>
                <c:pt idx="0">
                  <c:v>18.100000000000001</c:v>
                </c:pt>
                <c:pt idx="1">
                  <c:v>22.9</c:v>
                </c:pt>
                <c:pt idx="2">
                  <c:v>17.3</c:v>
                </c:pt>
                <c:pt idx="3">
                  <c:v>16.600000000000001</c:v>
                </c:pt>
                <c:pt idx="4">
                  <c:v>16.3</c:v>
                </c:pt>
                <c:pt idx="5">
                  <c:v>16</c:v>
                </c:pt>
                <c:pt idx="6">
                  <c:v>25.1</c:v>
                </c:pt>
                <c:pt idx="7">
                  <c:v>18.5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6061024"/>
        <c:axId val="-116067008"/>
      </c:lineChart>
      <c:catAx>
        <c:axId val="-116061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16067008"/>
        <c:crosses val="autoZero"/>
        <c:auto val="1"/>
        <c:lblAlgn val="ctr"/>
        <c:lblOffset val="100"/>
        <c:noMultiLvlLbl val="0"/>
      </c:catAx>
      <c:valAx>
        <c:axId val="-116067008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60610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Hoja1!$F$435</c:f>
              <c:strCache>
                <c:ptCount val="1"/>
                <c:pt idx="0">
                  <c:v>Cristina Fernandez de Kirchner</c:v>
                </c:pt>
              </c:strCache>
            </c:strRef>
          </c:tx>
          <c:spPr>
            <a:ln w="50800">
              <a:solidFill>
                <a:srgbClr val="0092D2"/>
              </a:solidFill>
            </a:ln>
          </c:spPr>
          <c:marker>
            <c:symbol val="circle"/>
            <c:size val="10"/>
            <c:spPr>
              <a:solidFill>
                <a:srgbClr val="0092D2"/>
              </a:solidFill>
              <a:ln>
                <a:solidFill>
                  <a:srgbClr val="0092D2"/>
                </a:solidFill>
              </a:ln>
            </c:spPr>
          </c:marker>
          <c:dLbls>
            <c:dLbl>
              <c:idx val="2"/>
              <c:layout>
                <c:manualLayout>
                  <c:x val="-3.4036424851415122E-2"/>
                  <c:y val="4.98433916003012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4036424851415122E-2"/>
                  <c:y val="4.3217501115836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5863973922438137E-2"/>
                  <c:y val="2.0026884420209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1635033525625875E-3"/>
                  <c:y val="-2.3041403728811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92D2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Hoja1!$G$434:$L$434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ABRIL</c:v>
                </c:pt>
                <c:pt idx="3">
                  <c:v>JUNIO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Hoja1!$G$435:$L$435</c:f>
              <c:numCache>
                <c:formatCode>General</c:formatCode>
                <c:ptCount val="6"/>
                <c:pt idx="0">
                  <c:v>45.5</c:v>
                </c:pt>
                <c:pt idx="1">
                  <c:v>45.7</c:v>
                </c:pt>
                <c:pt idx="2">
                  <c:v>51.9</c:v>
                </c:pt>
                <c:pt idx="3">
                  <c:v>51.9</c:v>
                </c:pt>
                <c:pt idx="4">
                  <c:v>48.5</c:v>
                </c:pt>
                <c:pt idx="5">
                  <c:v>46.8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Hoja1!$F$436</c:f>
              <c:strCache>
                <c:ptCount val="1"/>
                <c:pt idx="0">
                  <c:v>Mauricio Macri</c:v>
                </c:pt>
              </c:strCache>
            </c:strRef>
          </c:tx>
          <c:spPr>
            <a:ln w="50800">
              <a:solidFill>
                <a:srgbClr val="F5D61B"/>
              </a:solidFill>
            </a:ln>
          </c:spPr>
          <c:marker>
            <c:symbol val="circle"/>
            <c:size val="10"/>
            <c:spPr>
              <a:solidFill>
                <a:srgbClr val="F5D61B"/>
              </a:solidFill>
              <a:ln>
                <a:solidFill>
                  <a:srgbClr val="F5D61B"/>
                </a:solidFill>
              </a:ln>
            </c:spPr>
          </c:marker>
          <c:dLbls>
            <c:dLbl>
              <c:idx val="1"/>
              <c:layout>
                <c:manualLayout>
                  <c:x val="-3.4036424851415122E-2"/>
                  <c:y val="-9.2911418887492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331357319499083E-2"/>
                  <c:y val="4.291933604403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786527257567258E-2"/>
                  <c:y val="3.62934455595708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036424851415122E-2"/>
                  <c:y val="7.2735843224127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531634764261927E-3"/>
                  <c:y val="3.6293445559570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2B01E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Hoja1!$G$434:$L$434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ABRIL</c:v>
                </c:pt>
                <c:pt idx="3">
                  <c:v>JUNIO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Hoja1!$G$436:$L$436</c:f>
              <c:numCache>
                <c:formatCode>General</c:formatCode>
                <c:ptCount val="6"/>
                <c:pt idx="0">
                  <c:v>55.2</c:v>
                </c:pt>
                <c:pt idx="1">
                  <c:v>47.4</c:v>
                </c:pt>
                <c:pt idx="2">
                  <c:v>48</c:v>
                </c:pt>
                <c:pt idx="3">
                  <c:v>48</c:v>
                </c:pt>
                <c:pt idx="4">
                  <c:v>46.2</c:v>
                </c:pt>
                <c:pt idx="5">
                  <c:v>45.9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Hoja1!$F$437</c:f>
              <c:strCache>
                <c:ptCount val="1"/>
                <c:pt idx="0">
                  <c:v>Daniel Scioli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dLbl>
              <c:idx val="0"/>
              <c:layout>
                <c:manualLayout>
                  <c:x val="-3.4036424851415122E-2"/>
                  <c:y val="-8.9598473645259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036424851415122E-2"/>
                  <c:y val="-0.102850254614189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Hoja1!$G$434:$L$434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ABRIL</c:v>
                </c:pt>
                <c:pt idx="3">
                  <c:v>JUNIO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Hoja1!$G$437:$L$437</c:f>
              <c:numCache>
                <c:formatCode>General</c:formatCode>
                <c:ptCount val="6"/>
                <c:pt idx="0">
                  <c:v>46.5</c:v>
                </c:pt>
                <c:pt idx="1">
                  <c:v>49.4</c:v>
                </c:pt>
                <c:pt idx="2">
                  <c:v>52.5</c:v>
                </c:pt>
                <c:pt idx="3">
                  <c:v>52.5</c:v>
                </c:pt>
                <c:pt idx="4">
                  <c:v>52</c:v>
                </c:pt>
                <c:pt idx="5">
                  <c:v>59.8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Hoja1!$F$438</c:f>
              <c:strCache>
                <c:ptCount val="1"/>
                <c:pt idx="0">
                  <c:v>Sergio Massa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Hoja1!$G$434:$L$434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ABRIL</c:v>
                </c:pt>
                <c:pt idx="3">
                  <c:v>JUNIO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Hoja1!$G$438:$L$438</c:f>
              <c:numCache>
                <c:formatCode>General</c:formatCode>
                <c:ptCount val="6"/>
                <c:pt idx="0">
                  <c:v>48.3</c:v>
                </c:pt>
                <c:pt idx="1">
                  <c:v>46.7</c:v>
                </c:pt>
                <c:pt idx="2">
                  <c:v>44.5</c:v>
                </c:pt>
                <c:pt idx="3">
                  <c:v>44.5</c:v>
                </c:pt>
                <c:pt idx="4">
                  <c:v>50</c:v>
                </c:pt>
                <c:pt idx="5">
                  <c:v>50.1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6066464"/>
        <c:axId val="-279100624"/>
      </c:lineChart>
      <c:catAx>
        <c:axId val="-11606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79100624"/>
        <c:crosses val="autoZero"/>
        <c:auto val="1"/>
        <c:lblAlgn val="ctr"/>
        <c:lblOffset val="100"/>
        <c:noMultiLvlLbl val="0"/>
      </c:catAx>
      <c:valAx>
        <c:axId val="-279100624"/>
        <c:scaling>
          <c:orientation val="minMax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60664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92D2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8EC02F"/>
              </a:solidFill>
            </c:spPr>
          </c:dPt>
          <c:dPt>
            <c:idx val="3"/>
            <c:invertIfNegative val="0"/>
            <c:bubble3D val="0"/>
            <c:spPr>
              <a:solidFill>
                <a:srgbClr val="5C1867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'1'!$B$771:$B$775</c:f>
              <c:strCache>
                <c:ptCount val="5"/>
                <c:pt idx="0">
                  <c:v>El gobierno de Tucumán es responsable del fraude</c:v>
                </c:pt>
                <c:pt idx="1">
                  <c:v>La oposición protestó debido a que perdió las elecciones</c:v>
                </c:pt>
                <c:pt idx="2">
                  <c:v>Ambos son responsables</c:v>
                </c:pt>
                <c:pt idx="3">
                  <c:v>Otro</c:v>
                </c:pt>
                <c:pt idx="4">
                  <c:v>Ns/Nc</c:v>
                </c:pt>
              </c:strCache>
            </c:strRef>
          </c:cat>
          <c:val>
            <c:numRef>
              <c:f>'1'!$C$771:$C$775</c:f>
              <c:numCache>
                <c:formatCode>General</c:formatCode>
                <c:ptCount val="5"/>
                <c:pt idx="0">
                  <c:v>56.7</c:v>
                </c:pt>
                <c:pt idx="1">
                  <c:v>34.5</c:v>
                </c:pt>
                <c:pt idx="2">
                  <c:v>1.2</c:v>
                </c:pt>
                <c:pt idx="3">
                  <c:v>0.70000000000000051</c:v>
                </c:pt>
                <c:pt idx="4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9095728"/>
        <c:axId val="-279095184"/>
      </c:barChart>
      <c:catAx>
        <c:axId val="-27909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79095184"/>
        <c:crosses val="autoZero"/>
        <c:auto val="1"/>
        <c:lblAlgn val="ctr"/>
        <c:lblOffset val="100"/>
        <c:noMultiLvlLbl val="0"/>
      </c:catAx>
      <c:valAx>
        <c:axId val="-2790951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79095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8EC02F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'1'!$B$778:$B$779</c:f>
              <c:strCache>
                <c:ptCount val="2"/>
                <c:pt idx="0">
                  <c:v>Mantener el actual sistema</c:v>
                </c:pt>
                <c:pt idx="1">
                  <c:v>Introducir cambios</c:v>
                </c:pt>
              </c:strCache>
            </c:strRef>
          </c:cat>
          <c:val>
            <c:numRef>
              <c:f>'1'!$C$778:$C$779</c:f>
              <c:numCache>
                <c:formatCode>General</c:formatCode>
                <c:ptCount val="2"/>
                <c:pt idx="0">
                  <c:v>33.300000000000004</c:v>
                </c:pt>
                <c:pt idx="1">
                  <c:v>66.7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9096816"/>
        <c:axId val="-279094640"/>
      </c:barChart>
      <c:catAx>
        <c:axId val="-27909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79094640"/>
        <c:crosses val="autoZero"/>
        <c:auto val="1"/>
        <c:lblAlgn val="ctr"/>
        <c:lblOffset val="100"/>
        <c:noMultiLvlLbl val="0"/>
      </c:catAx>
      <c:valAx>
        <c:axId val="-27909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79096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8EC02F"/>
              </a:solidFill>
            </c:spPr>
          </c:dPt>
          <c:dPt>
            <c:idx val="2"/>
            <c:bubble3D val="0"/>
            <c:spPr>
              <a:solidFill>
                <a:srgbClr val="0092D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'1'!$B$782:$B$784</c:f>
              <c:strCache>
                <c:ptCount val="3"/>
                <c:pt idx="0">
                  <c:v>Antes</c:v>
                </c:pt>
                <c:pt idx="1">
                  <c:v>Después</c:v>
                </c:pt>
                <c:pt idx="2">
                  <c:v>Ns/Nc</c:v>
                </c:pt>
              </c:strCache>
            </c:strRef>
          </c:cat>
          <c:val>
            <c:numRef>
              <c:f>'1'!$C$782:$C$784</c:f>
              <c:numCache>
                <c:formatCode>General</c:formatCode>
                <c:ptCount val="3"/>
                <c:pt idx="0">
                  <c:v>62.3</c:v>
                </c:pt>
                <c:pt idx="1">
                  <c:v>35.200000000000003</c:v>
                </c:pt>
                <c:pt idx="2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4726897520170399"/>
          <c:y val="0.66526076961513669"/>
          <c:w val="0.12173672798643803"/>
          <c:h val="0.23181859836454469"/>
        </c:manualLayout>
      </c:layout>
      <c:overlay val="0"/>
      <c:txPr>
        <a:bodyPr/>
        <a:lstStyle/>
        <a:p>
          <a:pPr>
            <a:defRPr sz="1300" baseline="0"/>
          </a:pPr>
          <a:endParaRPr lang="es-A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Hoja1!$E$7</c:f>
              <c:strCache>
                <c:ptCount val="1"/>
                <c:pt idx="0">
                  <c:v>INSEGURIDAD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Hoja1!$F$6:$M$6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Hoja1!$F$7:$M$7</c:f>
              <c:numCache>
                <c:formatCode>General</c:formatCode>
                <c:ptCount val="8"/>
                <c:pt idx="0">
                  <c:v>73</c:v>
                </c:pt>
                <c:pt idx="1">
                  <c:v>78.3</c:v>
                </c:pt>
                <c:pt idx="2">
                  <c:v>78.7</c:v>
                </c:pt>
                <c:pt idx="3">
                  <c:v>76.099999999999994</c:v>
                </c:pt>
                <c:pt idx="4">
                  <c:v>72.8</c:v>
                </c:pt>
                <c:pt idx="5">
                  <c:v>81.7</c:v>
                </c:pt>
                <c:pt idx="6">
                  <c:v>80.3</c:v>
                </c:pt>
                <c:pt idx="7">
                  <c:v>71.900000000000006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Hoja1!$E$8</c:f>
              <c:strCache>
                <c:ptCount val="1"/>
                <c:pt idx="0">
                  <c:v>INFLACION</c:v>
                </c:pt>
              </c:strCache>
            </c:strRef>
          </c:tx>
          <c:spPr>
            <a:ln w="50800">
              <a:solidFill>
                <a:srgbClr val="5C1867"/>
              </a:solidFill>
            </a:ln>
          </c:spPr>
          <c:marker>
            <c:symbol val="circle"/>
            <c:size val="10"/>
            <c:spPr>
              <a:solidFill>
                <a:srgbClr val="5C1867"/>
              </a:solidFill>
              <a:ln>
                <a:solidFill>
                  <a:srgbClr val="5C1867"/>
                </a:solidFill>
              </a:ln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473140456521486E-2"/>
                  <c:y val="-0.105559794375138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5C186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Hoja1!$F$6:$M$6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Hoja1!$F$8:$M$8</c:f>
              <c:numCache>
                <c:formatCode>General</c:formatCode>
                <c:ptCount val="8"/>
                <c:pt idx="0">
                  <c:v>65.8</c:v>
                </c:pt>
                <c:pt idx="1">
                  <c:v>48.5</c:v>
                </c:pt>
                <c:pt idx="2">
                  <c:v>42.6</c:v>
                </c:pt>
                <c:pt idx="3">
                  <c:v>32.800000000000004</c:v>
                </c:pt>
                <c:pt idx="4">
                  <c:v>35.300000000000004</c:v>
                </c:pt>
                <c:pt idx="5">
                  <c:v>30.6</c:v>
                </c:pt>
                <c:pt idx="6">
                  <c:v>33.200000000000003</c:v>
                </c:pt>
                <c:pt idx="7">
                  <c:v>27.7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Hoja1!$E$9</c:f>
              <c:strCache>
                <c:ptCount val="1"/>
                <c:pt idx="0">
                  <c:v>EDUCACION</c:v>
                </c:pt>
              </c:strCache>
            </c:strRef>
          </c:tx>
          <c:spPr>
            <a:ln w="50800">
              <a:solidFill>
                <a:srgbClr val="8EC02F"/>
              </a:solidFill>
            </a:ln>
          </c:spPr>
          <c:marker>
            <c:symbol val="circle"/>
            <c:size val="10"/>
            <c:spPr>
              <a:solidFill>
                <a:srgbClr val="8EC02F"/>
              </a:solidFill>
              <a:ln>
                <a:solidFill>
                  <a:srgbClr val="8EC02F"/>
                </a:solidFill>
              </a:ln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508367749864789E-2"/>
                  <c:y val="-3.8805302071685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2327184051058E-2"/>
                  <c:y val="-2.1238330412881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904228120331712E-2"/>
                  <c:y val="-5.637227373048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9232831089173751E-2"/>
                  <c:y val="2.0922401568246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8EC02F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Hoja1!$F$6:$M$6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Hoja1!$F$9:$M$9</c:f>
              <c:numCache>
                <c:formatCode>General</c:formatCode>
                <c:ptCount val="8"/>
                <c:pt idx="0">
                  <c:v>15.8</c:v>
                </c:pt>
                <c:pt idx="1">
                  <c:v>28</c:v>
                </c:pt>
                <c:pt idx="2">
                  <c:v>26.3</c:v>
                </c:pt>
                <c:pt idx="3">
                  <c:v>26.6</c:v>
                </c:pt>
                <c:pt idx="4">
                  <c:v>29.8</c:v>
                </c:pt>
                <c:pt idx="5">
                  <c:v>29.9</c:v>
                </c:pt>
                <c:pt idx="6">
                  <c:v>27.2</c:v>
                </c:pt>
                <c:pt idx="7">
                  <c:v>33.9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Hoja1!$E$10</c:f>
              <c:strCache>
                <c:ptCount val="1"/>
                <c:pt idx="0">
                  <c:v>TRABAJO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cat>
            <c:strRef>
              <c:f>Hoja1!$F$6:$M$6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Hoja1!$F$10:$M$10</c:f>
              <c:numCache>
                <c:formatCode>General</c:formatCode>
                <c:ptCount val="8"/>
                <c:pt idx="0">
                  <c:v>15.8</c:v>
                </c:pt>
                <c:pt idx="1">
                  <c:v>27.4</c:v>
                </c:pt>
                <c:pt idx="2">
                  <c:v>21.6</c:v>
                </c:pt>
                <c:pt idx="3">
                  <c:v>23.4</c:v>
                </c:pt>
                <c:pt idx="4">
                  <c:v>27.5</c:v>
                </c:pt>
                <c:pt idx="5">
                  <c:v>29.3</c:v>
                </c:pt>
                <c:pt idx="6">
                  <c:v>29.5</c:v>
                </c:pt>
                <c:pt idx="7">
                  <c:v>27.8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Hoja1!$E$11</c:f>
              <c:strCache>
                <c:ptCount val="1"/>
                <c:pt idx="0">
                  <c:v>CORRUPCION</c:v>
                </c:pt>
              </c:strCache>
            </c:strRef>
          </c:tx>
          <c:spPr>
            <a:ln w="50800">
              <a:solidFill>
                <a:srgbClr val="0092D2"/>
              </a:solidFill>
            </a:ln>
          </c:spPr>
          <c:marker>
            <c:symbol val="circle"/>
            <c:size val="10"/>
            <c:spPr>
              <a:solidFill>
                <a:srgbClr val="0092D2"/>
              </a:solidFill>
              <a:ln>
                <a:solidFill>
                  <a:srgbClr val="0092D2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5865259828614322E-3"/>
                  <c:y val="-4.2160731981128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017613646671659E-2"/>
                  <c:y val="-2.4593760322324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6421449232052467E-3"/>
                  <c:y val="-2.9503659739654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4310876638102396E-3"/>
                  <c:y val="2.1080365990564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92D2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Hoja1!$F$6:$M$6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Hoja1!$F$11:$M$11</c:f>
              <c:numCache>
                <c:formatCode>General</c:formatCode>
                <c:ptCount val="8"/>
                <c:pt idx="0">
                  <c:v>25.3</c:v>
                </c:pt>
                <c:pt idx="1">
                  <c:v>24.2</c:v>
                </c:pt>
                <c:pt idx="2">
                  <c:v>25.2</c:v>
                </c:pt>
                <c:pt idx="3">
                  <c:v>26.6</c:v>
                </c:pt>
                <c:pt idx="4">
                  <c:v>23.3</c:v>
                </c:pt>
                <c:pt idx="5">
                  <c:v>22.9</c:v>
                </c:pt>
                <c:pt idx="6">
                  <c:v>20.7</c:v>
                </c:pt>
                <c:pt idx="7">
                  <c:v>22.1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Hoja1!$E$12</c:f>
              <c:strCache>
                <c:ptCount val="1"/>
                <c:pt idx="0">
                  <c:v>SALARIOS</c:v>
                </c:pt>
              </c:strCache>
            </c:strRef>
          </c:tx>
          <c:spPr>
            <a:ln w="50800">
              <a:solidFill>
                <a:srgbClr val="F5D61B"/>
              </a:solidFill>
            </a:ln>
          </c:spPr>
          <c:marker>
            <c:symbol val="circle"/>
            <c:size val="10"/>
            <c:spPr>
              <a:solidFill>
                <a:srgbClr val="F5D61B"/>
              </a:solidFill>
              <a:ln>
                <a:solidFill>
                  <a:srgbClr val="F5D61B"/>
                </a:solidFill>
              </a:ln>
            </c:spPr>
          </c:marker>
          <c:dLbls>
            <c:dLbl>
              <c:idx val="0"/>
              <c:layout>
                <c:manualLayout>
                  <c:x val="-5.5601361629204302E-2"/>
                  <c:y val="2.116889246191565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2B01E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Hoja1!$F$6:$M$6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Hoja1!$F$12:$M$12</c:f>
              <c:numCache>
                <c:formatCode>General</c:formatCode>
                <c:ptCount val="8"/>
                <c:pt idx="0">
                  <c:v>24.4</c:v>
                </c:pt>
                <c:pt idx="1">
                  <c:v>15.6</c:v>
                </c:pt>
                <c:pt idx="2">
                  <c:v>16.7</c:v>
                </c:pt>
                <c:pt idx="3">
                  <c:v>17.2</c:v>
                </c:pt>
                <c:pt idx="4">
                  <c:v>18.100000000000001</c:v>
                </c:pt>
                <c:pt idx="5">
                  <c:v>13.9</c:v>
                </c:pt>
                <c:pt idx="6">
                  <c:v>14.8</c:v>
                </c:pt>
                <c:pt idx="7">
                  <c:v>11.7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80754816"/>
        <c:axId val="-121308976"/>
      </c:lineChart>
      <c:catAx>
        <c:axId val="-280754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-121308976"/>
        <c:crosses val="autoZero"/>
        <c:auto val="1"/>
        <c:lblAlgn val="ctr"/>
        <c:lblOffset val="100"/>
        <c:noMultiLvlLbl val="0"/>
      </c:catAx>
      <c:valAx>
        <c:axId val="-12130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-2807548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bg1">
                  <a:lumMod val="50000"/>
                </a:schemeClr>
              </a:solidFill>
            </a:defRPr>
          </a:pPr>
          <a:endParaRPr lang="es-A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5C1867"/>
              </a:solidFill>
            </c:spPr>
          </c:dPt>
          <c:dPt>
            <c:idx val="2"/>
            <c:invertIfNegative val="0"/>
            <c:bubble3D val="0"/>
            <c:spPr>
              <a:solidFill>
                <a:srgbClr val="8EC02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'1'!$B$787:$B$789</c:f>
              <c:strCache>
                <c:ptCount val="3"/>
                <c:pt idx="0">
                  <c:v>  Boleta electrónica</c:v>
                </c:pt>
                <c:pt idx="1">
                  <c:v>  Voto electrónico</c:v>
                </c:pt>
                <c:pt idx="2">
                  <c:v>  Boleta única</c:v>
                </c:pt>
              </c:strCache>
            </c:strRef>
          </c:cat>
          <c:val>
            <c:numRef>
              <c:f>'1'!$C$787:$C$789</c:f>
              <c:numCache>
                <c:formatCode>General</c:formatCode>
                <c:ptCount val="3"/>
                <c:pt idx="0">
                  <c:v>73.8</c:v>
                </c:pt>
                <c:pt idx="1">
                  <c:v>65.400000000000006</c:v>
                </c:pt>
                <c:pt idx="2">
                  <c:v>60.7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9097360"/>
        <c:axId val="-114865152"/>
      </c:barChart>
      <c:catAx>
        <c:axId val="-27909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AR"/>
          </a:p>
        </c:txPr>
        <c:crossAx val="-114865152"/>
        <c:crosses val="autoZero"/>
        <c:auto val="1"/>
        <c:lblAlgn val="ctr"/>
        <c:lblOffset val="100"/>
        <c:noMultiLvlLbl val="0"/>
      </c:catAx>
      <c:valAx>
        <c:axId val="-114865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7909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8EC02F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92D2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5C1867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'1'!$B$802:$B$805</c:f>
              <c:strCache>
                <c:ptCount val="4"/>
                <c:pt idx="0">
                  <c:v>Muy posible</c:v>
                </c:pt>
                <c:pt idx="1">
                  <c:v>Posible</c:v>
                </c:pt>
                <c:pt idx="2">
                  <c:v>Imposible</c:v>
                </c:pt>
                <c:pt idx="3">
                  <c:v>Ns/Nc</c:v>
                </c:pt>
              </c:strCache>
            </c:strRef>
          </c:cat>
          <c:val>
            <c:numRef>
              <c:f>'1'!$C$802:$C$805</c:f>
              <c:numCache>
                <c:formatCode>General</c:formatCode>
                <c:ptCount val="4"/>
                <c:pt idx="0">
                  <c:v>21.4</c:v>
                </c:pt>
                <c:pt idx="1">
                  <c:v>39.6</c:v>
                </c:pt>
                <c:pt idx="2">
                  <c:v>26.3</c:v>
                </c:pt>
                <c:pt idx="3">
                  <c:v>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4862432"/>
        <c:axId val="-114864064"/>
      </c:barChart>
      <c:catAx>
        <c:axId val="-11486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AR"/>
          </a:p>
        </c:txPr>
        <c:crossAx val="-114864064"/>
        <c:crosses val="autoZero"/>
        <c:auto val="1"/>
        <c:lblAlgn val="ctr"/>
        <c:lblOffset val="100"/>
        <c:noMultiLvlLbl val="0"/>
      </c:catAx>
      <c:valAx>
        <c:axId val="-114864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4862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8EC02F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5C1867"/>
              </a:solidFill>
            </c:spPr>
          </c:dPt>
          <c:dLbls>
            <c:dLbl>
              <c:idx val="0"/>
              <c:layout>
                <c:manualLayout>
                  <c:x val="0"/>
                  <c:y val="-2.3119920086737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'1'!$B$761:$B$763</c:f>
              <c:strCache>
                <c:ptCount val="3"/>
                <c:pt idx="0">
                  <c:v>Logrará acordar</c:v>
                </c:pt>
                <c:pt idx="1">
                  <c:v>No le dejaran gobernar</c:v>
                </c:pt>
                <c:pt idx="2">
                  <c:v>Ns/Nc</c:v>
                </c:pt>
              </c:strCache>
            </c:strRef>
          </c:cat>
          <c:val>
            <c:numRef>
              <c:f>'1'!$C$761:$C$763</c:f>
              <c:numCache>
                <c:formatCode>General</c:formatCode>
                <c:ptCount val="3"/>
                <c:pt idx="0">
                  <c:v>43.2</c:v>
                </c:pt>
                <c:pt idx="1">
                  <c:v>37</c:v>
                </c:pt>
                <c:pt idx="2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4862976"/>
        <c:axId val="-114860256"/>
      </c:barChart>
      <c:catAx>
        <c:axId val="-114862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AR"/>
          </a:p>
        </c:txPr>
        <c:crossAx val="-114860256"/>
        <c:crosses val="autoZero"/>
        <c:auto val="1"/>
        <c:lblAlgn val="ctr"/>
        <c:lblOffset val="100"/>
        <c:noMultiLvlLbl val="0"/>
      </c:catAx>
      <c:valAx>
        <c:axId val="-114860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4862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Hoja1!$X$458</c:f>
              <c:strCache>
                <c:ptCount val="1"/>
                <c:pt idx="0">
                  <c:v>No lo deajarán gobernar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Hoja1!$Y$457:$AB$457</c:f>
              <c:strCache>
                <c:ptCount val="4"/>
                <c:pt idx="0">
                  <c:v>MAYO</c:v>
                </c:pt>
                <c:pt idx="1">
                  <c:v>JUNIO</c:v>
                </c:pt>
                <c:pt idx="2">
                  <c:v>AGOSTO</c:v>
                </c:pt>
                <c:pt idx="3">
                  <c:v>SEPTIEMBRE</c:v>
                </c:pt>
              </c:strCache>
            </c:strRef>
          </c:cat>
          <c:val>
            <c:numRef>
              <c:f>Hoja1!$Y$458:$AB$458</c:f>
              <c:numCache>
                <c:formatCode>General</c:formatCode>
                <c:ptCount val="4"/>
                <c:pt idx="0">
                  <c:v>42</c:v>
                </c:pt>
                <c:pt idx="1">
                  <c:v>45</c:v>
                </c:pt>
                <c:pt idx="2">
                  <c:v>45.4</c:v>
                </c:pt>
                <c:pt idx="3">
                  <c:v>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Hoja1!$X$459</c:f>
              <c:strCache>
                <c:ptCount val="1"/>
                <c:pt idx="0">
                  <c:v>lograra acordar</c:v>
                </c:pt>
              </c:strCache>
            </c:strRef>
          </c:tx>
          <c:spPr>
            <a:ln w="50800">
              <a:solidFill>
                <a:srgbClr val="8EC02F"/>
              </a:solidFill>
            </a:ln>
          </c:spPr>
          <c:marker>
            <c:symbol val="circle"/>
            <c:size val="10"/>
            <c:spPr>
              <a:solidFill>
                <a:srgbClr val="8EC02F"/>
              </a:solidFill>
              <a:ln>
                <a:solidFill>
                  <a:srgbClr val="8EC02F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8EC02F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Hoja1!$Y$457:$AB$457</c:f>
              <c:strCache>
                <c:ptCount val="4"/>
                <c:pt idx="0">
                  <c:v>MAYO</c:v>
                </c:pt>
                <c:pt idx="1">
                  <c:v>JUNIO</c:v>
                </c:pt>
                <c:pt idx="2">
                  <c:v>AGOSTO</c:v>
                </c:pt>
                <c:pt idx="3">
                  <c:v>SEPTIEMBRE</c:v>
                </c:pt>
              </c:strCache>
            </c:strRef>
          </c:cat>
          <c:val>
            <c:numRef>
              <c:f>Hoja1!$Y$459:$AB$459</c:f>
              <c:numCache>
                <c:formatCode>General</c:formatCode>
                <c:ptCount val="4"/>
                <c:pt idx="0">
                  <c:v>39.5</c:v>
                </c:pt>
                <c:pt idx="1">
                  <c:v>32.200000000000003</c:v>
                </c:pt>
                <c:pt idx="2">
                  <c:v>39.300000000000004</c:v>
                </c:pt>
                <c:pt idx="3">
                  <c:v>43.2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Hoja1!$X$460</c:f>
              <c:strCache>
                <c:ptCount val="1"/>
                <c:pt idx="0">
                  <c:v>Ns Nc</c:v>
                </c:pt>
              </c:strCache>
            </c:strRef>
          </c:tx>
          <c:spPr>
            <a:ln w="50800">
              <a:solidFill>
                <a:srgbClr val="5C1867"/>
              </a:solidFill>
            </a:ln>
          </c:spPr>
          <c:marker>
            <c:symbol val="circle"/>
            <c:size val="10"/>
            <c:spPr>
              <a:solidFill>
                <a:srgbClr val="5C1867"/>
              </a:solidFill>
              <a:ln>
                <a:solidFill>
                  <a:srgbClr val="5C1867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5C1867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Hoja1!$Y$457:$AB$457</c:f>
              <c:strCache>
                <c:ptCount val="4"/>
                <c:pt idx="0">
                  <c:v>MAYO</c:v>
                </c:pt>
                <c:pt idx="1">
                  <c:v>JUNIO</c:v>
                </c:pt>
                <c:pt idx="2">
                  <c:v>AGOSTO</c:v>
                </c:pt>
                <c:pt idx="3">
                  <c:v>SEPTIEMBRE</c:v>
                </c:pt>
              </c:strCache>
            </c:strRef>
          </c:cat>
          <c:val>
            <c:numRef>
              <c:f>Hoja1!$Y$460:$AB$460</c:f>
              <c:numCache>
                <c:formatCode>General</c:formatCode>
                <c:ptCount val="4"/>
                <c:pt idx="0">
                  <c:v>18.399999999999999</c:v>
                </c:pt>
                <c:pt idx="1">
                  <c:v>22.9</c:v>
                </c:pt>
                <c:pt idx="2">
                  <c:v>15.4</c:v>
                </c:pt>
                <c:pt idx="3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4861344"/>
        <c:axId val="-114860800"/>
      </c:lineChart>
      <c:catAx>
        <c:axId val="-114861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14860800"/>
        <c:crosses val="autoZero"/>
        <c:auto val="1"/>
        <c:lblAlgn val="ctr"/>
        <c:lblOffset val="100"/>
        <c:noMultiLvlLbl val="0"/>
      </c:catAx>
      <c:valAx>
        <c:axId val="-11486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48613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92D2"/>
              </a:solidFill>
            </c:spPr>
          </c:dPt>
          <c:dPt>
            <c:idx val="2"/>
            <c:invertIfNegative val="0"/>
            <c:bubble3D val="0"/>
            <c:spPr>
              <a:solidFill>
                <a:srgbClr val="5C1867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'1'!$B$766:$B$768</c:f>
              <c:strCache>
                <c:ptCount val="3"/>
                <c:pt idx="0">
                  <c:v>Daniel Scioli</c:v>
                </c:pt>
                <c:pt idx="1">
                  <c:v>Cristina Kirchner</c:v>
                </c:pt>
                <c:pt idx="2">
                  <c:v>Ns/Nc</c:v>
                </c:pt>
              </c:strCache>
            </c:strRef>
          </c:cat>
          <c:val>
            <c:numRef>
              <c:f>'1'!$C$766:$C$768</c:f>
              <c:numCache>
                <c:formatCode>General</c:formatCode>
                <c:ptCount val="3"/>
                <c:pt idx="0">
                  <c:v>38.300000000000004</c:v>
                </c:pt>
                <c:pt idx="1">
                  <c:v>57.5</c:v>
                </c:pt>
                <c:pt idx="2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1870080"/>
        <c:axId val="-111867904"/>
      </c:barChart>
      <c:catAx>
        <c:axId val="-111870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AR"/>
          </a:p>
        </c:txPr>
        <c:crossAx val="-111867904"/>
        <c:crosses val="autoZero"/>
        <c:auto val="1"/>
        <c:lblAlgn val="ctr"/>
        <c:lblOffset val="100"/>
        <c:noMultiLvlLbl val="0"/>
      </c:catAx>
      <c:valAx>
        <c:axId val="-11186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1870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Hoja1!$X$475</c:f>
              <c:strCache>
                <c:ptCount val="1"/>
                <c:pt idx="0">
                  <c:v>Scioli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Hoja1!$Y$474:$AB$474</c:f>
              <c:strCache>
                <c:ptCount val="4"/>
                <c:pt idx="0">
                  <c:v>MAYO</c:v>
                </c:pt>
                <c:pt idx="1">
                  <c:v>JUNIO</c:v>
                </c:pt>
                <c:pt idx="2">
                  <c:v>AGOSTO</c:v>
                </c:pt>
                <c:pt idx="3">
                  <c:v>SEPTIEMBRE</c:v>
                </c:pt>
              </c:strCache>
            </c:strRef>
          </c:cat>
          <c:val>
            <c:numRef>
              <c:f>Hoja1!$Y$475:$AB$475</c:f>
              <c:numCache>
                <c:formatCode>General</c:formatCode>
                <c:ptCount val="4"/>
                <c:pt idx="0">
                  <c:v>30.2</c:v>
                </c:pt>
                <c:pt idx="1">
                  <c:v>23.4</c:v>
                </c:pt>
                <c:pt idx="2">
                  <c:v>32.200000000000003</c:v>
                </c:pt>
                <c:pt idx="3">
                  <c:v>38.300000000000004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Hoja1!$X$476</c:f>
              <c:strCache>
                <c:ptCount val="1"/>
                <c:pt idx="0">
                  <c:v>Cristina Kirchner</c:v>
                </c:pt>
              </c:strCache>
            </c:strRef>
          </c:tx>
          <c:spPr>
            <a:ln w="50800">
              <a:solidFill>
                <a:srgbClr val="0092D2"/>
              </a:solidFill>
            </a:ln>
          </c:spPr>
          <c:marker>
            <c:symbol val="circle"/>
            <c:size val="10"/>
            <c:spPr>
              <a:solidFill>
                <a:srgbClr val="0092D2"/>
              </a:solidFill>
              <a:ln>
                <a:solidFill>
                  <a:srgbClr val="0092D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92D2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Hoja1!$Y$474:$AB$474</c:f>
              <c:strCache>
                <c:ptCount val="4"/>
                <c:pt idx="0">
                  <c:v>MAYO</c:v>
                </c:pt>
                <c:pt idx="1">
                  <c:v>JUNIO</c:v>
                </c:pt>
                <c:pt idx="2">
                  <c:v>AGOSTO</c:v>
                </c:pt>
                <c:pt idx="3">
                  <c:v>SEPTIEMBRE</c:v>
                </c:pt>
              </c:strCache>
            </c:strRef>
          </c:cat>
          <c:val>
            <c:numRef>
              <c:f>Hoja1!$Y$476:$AB$476</c:f>
              <c:numCache>
                <c:formatCode>General</c:formatCode>
                <c:ptCount val="4"/>
                <c:pt idx="0">
                  <c:v>57.8</c:v>
                </c:pt>
                <c:pt idx="1">
                  <c:v>64.8</c:v>
                </c:pt>
                <c:pt idx="2">
                  <c:v>63.4</c:v>
                </c:pt>
                <c:pt idx="3">
                  <c:v>57.5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Hoja1!$X$477</c:f>
              <c:strCache>
                <c:ptCount val="1"/>
                <c:pt idx="0">
                  <c:v>Ns Nc </c:v>
                </c:pt>
              </c:strCache>
            </c:strRef>
          </c:tx>
          <c:spPr>
            <a:ln w="50800">
              <a:solidFill>
                <a:srgbClr val="5C1867"/>
              </a:solidFill>
            </a:ln>
          </c:spPr>
          <c:marker>
            <c:symbol val="circle"/>
            <c:size val="10"/>
            <c:spPr>
              <a:solidFill>
                <a:srgbClr val="5C1867"/>
              </a:solidFill>
              <a:ln>
                <a:solidFill>
                  <a:srgbClr val="5C1867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5C186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Hoja1!$Y$474:$AB$474</c:f>
              <c:strCache>
                <c:ptCount val="4"/>
                <c:pt idx="0">
                  <c:v>MAYO</c:v>
                </c:pt>
                <c:pt idx="1">
                  <c:v>JUNIO</c:v>
                </c:pt>
                <c:pt idx="2">
                  <c:v>AGOSTO</c:v>
                </c:pt>
                <c:pt idx="3">
                  <c:v>SEPTIEMBRE</c:v>
                </c:pt>
              </c:strCache>
            </c:strRef>
          </c:cat>
          <c:val>
            <c:numRef>
              <c:f>Hoja1!$Y$477:$AB$477</c:f>
              <c:numCache>
                <c:formatCode>General</c:formatCode>
                <c:ptCount val="4"/>
                <c:pt idx="0">
                  <c:v>12</c:v>
                </c:pt>
                <c:pt idx="1">
                  <c:v>11.9</c:v>
                </c:pt>
                <c:pt idx="2">
                  <c:v>4.3</c:v>
                </c:pt>
                <c:pt idx="3">
                  <c:v>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1867360"/>
        <c:axId val="-111872256"/>
      </c:lineChart>
      <c:catAx>
        <c:axId val="-11186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11872256"/>
        <c:crosses val="autoZero"/>
        <c:auto val="1"/>
        <c:lblAlgn val="ctr"/>
        <c:lblOffset val="100"/>
        <c:noMultiLvlLbl val="0"/>
      </c:catAx>
      <c:valAx>
        <c:axId val="-111872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1867360"/>
        <c:crosses val="autoZero"/>
        <c:crossBetween val="between"/>
      </c:valAx>
      <c:spPr>
        <a:ln>
          <a:gradFill>
            <a:gsLst>
              <a:gs pos="0">
                <a:sysClr val="window" lastClr="FFFFFF">
                  <a:lumMod val="50000"/>
                </a:sys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'1'!$C$27</c:f>
              <c:strCache>
                <c:ptCount val="1"/>
                <c:pt idx="0">
                  <c:v>Derogará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'1'!$B$28:$B$32</c:f>
              <c:strCache>
                <c:ptCount val="5"/>
                <c:pt idx="0">
                  <c:v> Asignacion Universal por Hijo</c:v>
                </c:pt>
                <c:pt idx="1">
                  <c:v> La estatización de YPF y Aerolineas Argentinas </c:v>
                </c:pt>
                <c:pt idx="2">
                  <c:v>Subsidios a las empresas de transporte y de energía </c:v>
                </c:pt>
                <c:pt idx="3">
                  <c:v> Futbol para Todos</c:v>
                </c:pt>
                <c:pt idx="4">
                  <c:v>  Impuesto a la ganancia de trabajadores</c:v>
                </c:pt>
              </c:strCache>
            </c:strRef>
          </c:cat>
          <c:val>
            <c:numRef>
              <c:f>'1'!$C$28:$C$32</c:f>
              <c:numCache>
                <c:formatCode>General</c:formatCode>
                <c:ptCount val="5"/>
                <c:pt idx="0">
                  <c:v>27.7</c:v>
                </c:pt>
                <c:pt idx="1">
                  <c:v>29.4</c:v>
                </c:pt>
                <c:pt idx="2">
                  <c:v>34.5</c:v>
                </c:pt>
                <c:pt idx="3">
                  <c:v>40.6</c:v>
                </c:pt>
                <c:pt idx="4">
                  <c:v>31</c:v>
                </c:pt>
              </c:numCache>
            </c:numRef>
          </c:val>
        </c:ser>
        <c:ser>
          <c:idx val="1"/>
          <c:order val="1"/>
          <c:tx>
            <c:strRef>
              <c:f>'1'!$D$27</c:f>
              <c:strCache>
                <c:ptCount val="1"/>
                <c:pt idx="0">
                  <c:v>Modificará</c:v>
                </c:pt>
              </c:strCache>
            </c:strRef>
          </c:tx>
          <c:spPr>
            <a:solidFill>
              <a:srgbClr val="0092D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'1'!$B$28:$B$32</c:f>
              <c:strCache>
                <c:ptCount val="5"/>
                <c:pt idx="0">
                  <c:v> Asignacion Universal por Hijo</c:v>
                </c:pt>
                <c:pt idx="1">
                  <c:v> La estatización de YPF y Aerolineas Argentinas </c:v>
                </c:pt>
                <c:pt idx="2">
                  <c:v>Subsidios a las empresas de transporte y de energía </c:v>
                </c:pt>
                <c:pt idx="3">
                  <c:v> Futbol para Todos</c:v>
                </c:pt>
                <c:pt idx="4">
                  <c:v>  Impuesto a la ganancia de trabajadores</c:v>
                </c:pt>
              </c:strCache>
            </c:strRef>
          </c:cat>
          <c:val>
            <c:numRef>
              <c:f>'1'!$D$28:$D$32</c:f>
              <c:numCache>
                <c:formatCode>General</c:formatCode>
                <c:ptCount val="5"/>
                <c:pt idx="0">
                  <c:v>32.6</c:v>
                </c:pt>
                <c:pt idx="1">
                  <c:v>35.300000000000004</c:v>
                </c:pt>
                <c:pt idx="2">
                  <c:v>40.4</c:v>
                </c:pt>
                <c:pt idx="3">
                  <c:v>42.6</c:v>
                </c:pt>
                <c:pt idx="4">
                  <c:v>45.5</c:v>
                </c:pt>
              </c:numCache>
            </c:numRef>
          </c:val>
        </c:ser>
        <c:ser>
          <c:idx val="2"/>
          <c:order val="2"/>
          <c:tx>
            <c:strRef>
              <c:f>'1'!$E$27</c:f>
              <c:strCache>
                <c:ptCount val="1"/>
                <c:pt idx="0">
                  <c:v>No modificará</c:v>
                </c:pt>
              </c:strCache>
            </c:strRef>
          </c:tx>
          <c:spPr>
            <a:solidFill>
              <a:srgbClr val="8EC02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'1'!$B$28:$B$32</c:f>
              <c:strCache>
                <c:ptCount val="5"/>
                <c:pt idx="0">
                  <c:v> Asignacion Universal por Hijo</c:v>
                </c:pt>
                <c:pt idx="1">
                  <c:v> La estatización de YPF y Aerolineas Argentinas </c:v>
                </c:pt>
                <c:pt idx="2">
                  <c:v>Subsidios a las empresas de transporte y de energía </c:v>
                </c:pt>
                <c:pt idx="3">
                  <c:v> Futbol para Todos</c:v>
                </c:pt>
                <c:pt idx="4">
                  <c:v>  Impuesto a la ganancia de trabajadores</c:v>
                </c:pt>
              </c:strCache>
            </c:strRef>
          </c:cat>
          <c:val>
            <c:numRef>
              <c:f>'1'!$E$28:$E$32</c:f>
              <c:numCache>
                <c:formatCode>General</c:formatCode>
                <c:ptCount val="5"/>
                <c:pt idx="0">
                  <c:v>35.5</c:v>
                </c:pt>
                <c:pt idx="1">
                  <c:v>27.3</c:v>
                </c:pt>
                <c:pt idx="2">
                  <c:v>21.2</c:v>
                </c:pt>
                <c:pt idx="3">
                  <c:v>11</c:v>
                </c:pt>
                <c:pt idx="4">
                  <c:v>18.600000000000001</c:v>
                </c:pt>
              </c:numCache>
            </c:numRef>
          </c:val>
        </c:ser>
        <c:ser>
          <c:idx val="3"/>
          <c:order val="3"/>
          <c:tx>
            <c:strRef>
              <c:f>'1'!$F$27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5C186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'1'!$B$28:$B$32</c:f>
              <c:strCache>
                <c:ptCount val="5"/>
                <c:pt idx="0">
                  <c:v> Asignacion Universal por Hijo</c:v>
                </c:pt>
                <c:pt idx="1">
                  <c:v> La estatización de YPF y Aerolineas Argentinas </c:v>
                </c:pt>
                <c:pt idx="2">
                  <c:v>Subsidios a las empresas de transporte y de energía </c:v>
                </c:pt>
                <c:pt idx="3">
                  <c:v> Futbol para Todos</c:v>
                </c:pt>
                <c:pt idx="4">
                  <c:v>  Impuesto a la ganancia de trabajadores</c:v>
                </c:pt>
              </c:strCache>
            </c:strRef>
          </c:cat>
          <c:val>
            <c:numRef>
              <c:f>'1'!$F$28:$F$32</c:f>
              <c:numCache>
                <c:formatCode>General</c:formatCode>
                <c:ptCount val="5"/>
                <c:pt idx="0">
                  <c:v>4.2</c:v>
                </c:pt>
                <c:pt idx="1">
                  <c:v>8</c:v>
                </c:pt>
                <c:pt idx="2">
                  <c:v>3.9</c:v>
                </c:pt>
                <c:pt idx="3">
                  <c:v>5.9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11870624"/>
        <c:axId val="-111871712"/>
      </c:barChart>
      <c:catAx>
        <c:axId val="-111870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11871712"/>
        <c:crosses val="autoZero"/>
        <c:auto val="1"/>
        <c:lblAlgn val="ctr"/>
        <c:lblOffset val="100"/>
        <c:noMultiLvlLbl val="0"/>
      </c:catAx>
      <c:valAx>
        <c:axId val="-11187171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1118706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'1'!$C$33</c:f>
              <c:strCache>
                <c:ptCount val="1"/>
                <c:pt idx="0">
                  <c:v>Derogará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'1'!$B$34:$B$38</c:f>
              <c:strCache>
                <c:ptCount val="5"/>
                <c:pt idx="0">
                  <c:v> La estatización de YPF y Aerolineas Argentinas </c:v>
                </c:pt>
                <c:pt idx="1">
                  <c:v> Asignacion Universal por Hijo</c:v>
                </c:pt>
                <c:pt idx="2">
                  <c:v>Subsidios a las empresas de transporte y de energía </c:v>
                </c:pt>
                <c:pt idx="3">
                  <c:v> Futbol para Todos</c:v>
                </c:pt>
                <c:pt idx="4">
                  <c:v>  Impuesto a la ganancia de trabajadores</c:v>
                </c:pt>
              </c:strCache>
            </c:strRef>
          </c:cat>
          <c:val>
            <c:numRef>
              <c:f>'1'!$C$34:$C$38</c:f>
              <c:numCache>
                <c:formatCode>General</c:formatCode>
                <c:ptCount val="5"/>
                <c:pt idx="0">
                  <c:v>9.6</c:v>
                </c:pt>
                <c:pt idx="1">
                  <c:v>6.9</c:v>
                </c:pt>
                <c:pt idx="2">
                  <c:v>8.3000000000000007</c:v>
                </c:pt>
                <c:pt idx="3">
                  <c:v>14.3</c:v>
                </c:pt>
                <c:pt idx="4">
                  <c:v>14.1</c:v>
                </c:pt>
              </c:numCache>
            </c:numRef>
          </c:val>
        </c:ser>
        <c:ser>
          <c:idx val="1"/>
          <c:order val="1"/>
          <c:tx>
            <c:strRef>
              <c:f>'1'!$D$33</c:f>
              <c:strCache>
                <c:ptCount val="1"/>
                <c:pt idx="0">
                  <c:v>Modificará</c:v>
                </c:pt>
              </c:strCache>
            </c:strRef>
          </c:tx>
          <c:spPr>
            <a:solidFill>
              <a:srgbClr val="0092D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'1'!$B$34:$B$38</c:f>
              <c:strCache>
                <c:ptCount val="5"/>
                <c:pt idx="0">
                  <c:v> La estatización de YPF y Aerolineas Argentinas </c:v>
                </c:pt>
                <c:pt idx="1">
                  <c:v> Asignacion Universal por Hijo</c:v>
                </c:pt>
                <c:pt idx="2">
                  <c:v>Subsidios a las empresas de transporte y de energía </c:v>
                </c:pt>
                <c:pt idx="3">
                  <c:v> Futbol para Todos</c:v>
                </c:pt>
                <c:pt idx="4">
                  <c:v>  Impuesto a la ganancia de trabajadores</c:v>
                </c:pt>
              </c:strCache>
            </c:strRef>
          </c:cat>
          <c:val>
            <c:numRef>
              <c:f>'1'!$D$34:$D$38</c:f>
              <c:numCache>
                <c:formatCode>General</c:formatCode>
                <c:ptCount val="5"/>
                <c:pt idx="0">
                  <c:v>28.5</c:v>
                </c:pt>
                <c:pt idx="1">
                  <c:v>32.300000000000004</c:v>
                </c:pt>
                <c:pt idx="2">
                  <c:v>44.1</c:v>
                </c:pt>
                <c:pt idx="3">
                  <c:v>52.3</c:v>
                </c:pt>
                <c:pt idx="4">
                  <c:v>55.1</c:v>
                </c:pt>
              </c:numCache>
            </c:numRef>
          </c:val>
        </c:ser>
        <c:ser>
          <c:idx val="2"/>
          <c:order val="2"/>
          <c:tx>
            <c:strRef>
              <c:f>'1'!$E$33</c:f>
              <c:strCache>
                <c:ptCount val="1"/>
                <c:pt idx="0">
                  <c:v>No modificará</c:v>
                </c:pt>
              </c:strCache>
            </c:strRef>
          </c:tx>
          <c:spPr>
            <a:solidFill>
              <a:srgbClr val="8EC02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'1'!$B$34:$B$38</c:f>
              <c:strCache>
                <c:ptCount val="5"/>
                <c:pt idx="0">
                  <c:v> La estatización de YPF y Aerolineas Argentinas </c:v>
                </c:pt>
                <c:pt idx="1">
                  <c:v> Asignacion Universal por Hijo</c:v>
                </c:pt>
                <c:pt idx="2">
                  <c:v>Subsidios a las empresas de transporte y de energía </c:v>
                </c:pt>
                <c:pt idx="3">
                  <c:v> Futbol para Todos</c:v>
                </c:pt>
                <c:pt idx="4">
                  <c:v>  Impuesto a la ganancia de trabajadores</c:v>
                </c:pt>
              </c:strCache>
            </c:strRef>
          </c:cat>
          <c:val>
            <c:numRef>
              <c:f>'1'!$E$34:$E$38</c:f>
              <c:numCache>
                <c:formatCode>General</c:formatCode>
                <c:ptCount val="5"/>
                <c:pt idx="0">
                  <c:v>50.3</c:v>
                </c:pt>
                <c:pt idx="1">
                  <c:v>51.8</c:v>
                </c:pt>
                <c:pt idx="2">
                  <c:v>37.700000000000003</c:v>
                </c:pt>
                <c:pt idx="3">
                  <c:v>23.5</c:v>
                </c:pt>
                <c:pt idx="4">
                  <c:v>20.7</c:v>
                </c:pt>
              </c:numCache>
            </c:numRef>
          </c:val>
        </c:ser>
        <c:ser>
          <c:idx val="3"/>
          <c:order val="3"/>
          <c:tx>
            <c:strRef>
              <c:f>'1'!$F$33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5C186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'1'!$B$34:$B$38</c:f>
              <c:strCache>
                <c:ptCount val="5"/>
                <c:pt idx="0">
                  <c:v> La estatización de YPF y Aerolineas Argentinas </c:v>
                </c:pt>
                <c:pt idx="1">
                  <c:v> Asignacion Universal por Hijo</c:v>
                </c:pt>
                <c:pt idx="2">
                  <c:v>Subsidios a las empresas de transporte y de energía </c:v>
                </c:pt>
                <c:pt idx="3">
                  <c:v> Futbol para Todos</c:v>
                </c:pt>
                <c:pt idx="4">
                  <c:v>  Impuesto a la ganancia de trabajadores</c:v>
                </c:pt>
              </c:strCache>
            </c:strRef>
          </c:cat>
          <c:val>
            <c:numRef>
              <c:f>'1'!$F$34:$F$38</c:f>
              <c:numCache>
                <c:formatCode>General</c:formatCode>
                <c:ptCount val="5"/>
                <c:pt idx="0">
                  <c:v>11.5</c:v>
                </c:pt>
                <c:pt idx="1">
                  <c:v>9.1</c:v>
                </c:pt>
                <c:pt idx="2">
                  <c:v>9.8000000000000007</c:v>
                </c:pt>
                <c:pt idx="3">
                  <c:v>9.9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11868448"/>
        <c:axId val="-111533552"/>
      </c:barChart>
      <c:catAx>
        <c:axId val="-1118684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11533552"/>
        <c:crosses val="autoZero"/>
        <c:auto val="1"/>
        <c:lblAlgn val="ctr"/>
        <c:lblOffset val="100"/>
        <c:noMultiLvlLbl val="0"/>
      </c:catAx>
      <c:valAx>
        <c:axId val="-11153355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1118684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'1'!$C$21</c:f>
              <c:strCache>
                <c:ptCount val="1"/>
                <c:pt idx="0">
                  <c:v>Derogará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7.39981725364697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1985380291758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39890352188187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1985380291758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39981725364697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'1'!$B$22:$B$26</c:f>
              <c:strCache>
                <c:ptCount val="5"/>
                <c:pt idx="0">
                  <c:v> Asignacion Universal por Hijo</c:v>
                </c:pt>
                <c:pt idx="1">
                  <c:v> La estatización de YPF y Aerolineas Argentinas </c:v>
                </c:pt>
                <c:pt idx="2">
                  <c:v> Futbol para Todos</c:v>
                </c:pt>
                <c:pt idx="3">
                  <c:v>Subsidios a las empresas de transporte y de energía </c:v>
                </c:pt>
                <c:pt idx="4">
                  <c:v>  Impuesto a la ganancia de trabajadores</c:v>
                </c:pt>
              </c:strCache>
            </c:strRef>
          </c:cat>
          <c:val>
            <c:numRef>
              <c:f>'1'!$C$22:$C$26</c:f>
              <c:numCache>
                <c:formatCode>General</c:formatCode>
                <c:ptCount val="5"/>
                <c:pt idx="0">
                  <c:v>0.4</c:v>
                </c:pt>
                <c:pt idx="1">
                  <c:v>0.9</c:v>
                </c:pt>
                <c:pt idx="2">
                  <c:v>1.1000000000000001</c:v>
                </c:pt>
                <c:pt idx="3">
                  <c:v>1.9000000000000001</c:v>
                </c:pt>
                <c:pt idx="4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'1'!$D$21</c:f>
              <c:strCache>
                <c:ptCount val="1"/>
                <c:pt idx="0">
                  <c:v>Modificará</c:v>
                </c:pt>
              </c:strCache>
            </c:strRef>
          </c:tx>
          <c:spPr>
            <a:solidFill>
              <a:srgbClr val="0092D2"/>
            </a:solidFill>
          </c:spPr>
          <c:invertIfNegative val="0"/>
          <c:dLbls>
            <c:dLbl>
              <c:idx val="0"/>
              <c:layout>
                <c:manualLayout>
                  <c:x val="1.4799634507293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3196710565645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799634507293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'1'!$B$22:$B$26</c:f>
              <c:strCache>
                <c:ptCount val="5"/>
                <c:pt idx="0">
                  <c:v> Asignacion Universal por Hijo</c:v>
                </c:pt>
                <c:pt idx="1">
                  <c:v> La estatización de YPF y Aerolineas Argentinas </c:v>
                </c:pt>
                <c:pt idx="2">
                  <c:v> Futbol para Todos</c:v>
                </c:pt>
                <c:pt idx="3">
                  <c:v>Subsidios a las empresas de transporte y de energía </c:v>
                </c:pt>
                <c:pt idx="4">
                  <c:v>  Impuesto a la ganancia de trabajadores</c:v>
                </c:pt>
              </c:strCache>
            </c:strRef>
          </c:cat>
          <c:val>
            <c:numRef>
              <c:f>'1'!$D$22:$D$26</c:f>
              <c:numCache>
                <c:formatCode>General</c:formatCode>
                <c:ptCount val="5"/>
                <c:pt idx="0">
                  <c:v>4.8</c:v>
                </c:pt>
                <c:pt idx="1">
                  <c:v>5.2</c:v>
                </c:pt>
                <c:pt idx="2">
                  <c:v>6.4</c:v>
                </c:pt>
                <c:pt idx="3">
                  <c:v>13.7</c:v>
                </c:pt>
                <c:pt idx="4">
                  <c:v>17.600000000000001</c:v>
                </c:pt>
              </c:numCache>
            </c:numRef>
          </c:val>
        </c:ser>
        <c:ser>
          <c:idx val="2"/>
          <c:order val="2"/>
          <c:tx>
            <c:strRef>
              <c:f>'1'!$E$21</c:f>
              <c:strCache>
                <c:ptCount val="1"/>
                <c:pt idx="0">
                  <c:v>No modificará</c:v>
                </c:pt>
              </c:strCache>
            </c:strRef>
          </c:tx>
          <c:spPr>
            <a:solidFill>
              <a:srgbClr val="8EC02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'1'!$B$22:$B$26</c:f>
              <c:strCache>
                <c:ptCount val="5"/>
                <c:pt idx="0">
                  <c:v> Asignacion Universal por Hijo</c:v>
                </c:pt>
                <c:pt idx="1">
                  <c:v> La estatización de YPF y Aerolineas Argentinas </c:v>
                </c:pt>
                <c:pt idx="2">
                  <c:v> Futbol para Todos</c:v>
                </c:pt>
                <c:pt idx="3">
                  <c:v>Subsidios a las empresas de transporte y de energía </c:v>
                </c:pt>
                <c:pt idx="4">
                  <c:v>  Impuesto a la ganancia de trabajadores</c:v>
                </c:pt>
              </c:strCache>
            </c:strRef>
          </c:cat>
          <c:val>
            <c:numRef>
              <c:f>'1'!$E$22:$E$26</c:f>
              <c:numCache>
                <c:formatCode>General</c:formatCode>
                <c:ptCount val="5"/>
                <c:pt idx="0">
                  <c:v>92.6</c:v>
                </c:pt>
                <c:pt idx="1">
                  <c:v>90.2</c:v>
                </c:pt>
                <c:pt idx="2">
                  <c:v>88.7</c:v>
                </c:pt>
                <c:pt idx="3">
                  <c:v>81</c:v>
                </c:pt>
                <c:pt idx="4">
                  <c:v>77.8</c:v>
                </c:pt>
              </c:numCache>
            </c:numRef>
          </c:val>
        </c:ser>
        <c:ser>
          <c:idx val="3"/>
          <c:order val="3"/>
          <c:tx>
            <c:strRef>
              <c:f>'1'!$F$21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5C186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'1'!$B$22:$B$26</c:f>
              <c:strCache>
                <c:ptCount val="5"/>
                <c:pt idx="0">
                  <c:v> Asignacion Universal por Hijo</c:v>
                </c:pt>
                <c:pt idx="1">
                  <c:v> La estatización de YPF y Aerolineas Argentinas </c:v>
                </c:pt>
                <c:pt idx="2">
                  <c:v> Futbol para Todos</c:v>
                </c:pt>
                <c:pt idx="3">
                  <c:v>Subsidios a las empresas de transporte y de energía </c:v>
                </c:pt>
                <c:pt idx="4">
                  <c:v>  Impuesto a la ganancia de trabajadores</c:v>
                </c:pt>
              </c:strCache>
            </c:strRef>
          </c:cat>
          <c:val>
            <c:numRef>
              <c:f>'1'!$F$22:$F$26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3.7</c:v>
                </c:pt>
                <c:pt idx="2">
                  <c:v>3.8</c:v>
                </c:pt>
                <c:pt idx="3">
                  <c:v>3.4</c:v>
                </c:pt>
                <c:pt idx="4">
                  <c:v>3.5</c:v>
                </c:pt>
              </c:numCache>
            </c:numRef>
          </c:val>
        </c:ser>
        <c:ser>
          <c:idx val="4"/>
          <c:order val="4"/>
          <c:tx>
            <c:strRef>
              <c:f>'1'!$G$21</c:f>
              <c:strCache>
                <c:ptCount val="1"/>
              </c:strCache>
            </c:strRef>
          </c:tx>
          <c:invertIfNegative val="0"/>
          <c:cat>
            <c:strRef>
              <c:f>'1'!$B$22:$B$26</c:f>
              <c:strCache>
                <c:ptCount val="5"/>
                <c:pt idx="0">
                  <c:v> Asignacion Universal por Hijo</c:v>
                </c:pt>
                <c:pt idx="1">
                  <c:v> La estatización de YPF y Aerolineas Argentinas </c:v>
                </c:pt>
                <c:pt idx="2">
                  <c:v> Futbol para Todos</c:v>
                </c:pt>
                <c:pt idx="3">
                  <c:v>Subsidios a las empresas de transporte y de energía </c:v>
                </c:pt>
                <c:pt idx="4">
                  <c:v>  Impuesto a la ganancia de trabajadores</c:v>
                </c:pt>
              </c:strCache>
            </c:strRef>
          </c:cat>
          <c:val>
            <c:numRef>
              <c:f>'1'!$G$22:$G$26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11537360"/>
        <c:axId val="-111534096"/>
      </c:barChart>
      <c:catAx>
        <c:axId val="-111537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11534096"/>
        <c:crosses val="autoZero"/>
        <c:auto val="1"/>
        <c:lblAlgn val="ctr"/>
        <c:lblOffset val="100"/>
        <c:noMultiLvlLbl val="0"/>
      </c:catAx>
      <c:valAx>
        <c:axId val="-1115340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1115373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'1'!$C$2</c:f>
              <c:strCache>
                <c:ptCount val="1"/>
                <c:pt idx="0">
                  <c:v>Derogar</c:v>
                </c:pt>
              </c:strCache>
            </c:strRef>
          </c:tx>
          <c:spPr>
            <a:solidFill>
              <a:srgbClr val="8EC02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'1'!$B$3:$B$7</c:f>
              <c:strCache>
                <c:ptCount val="5"/>
                <c:pt idx="0">
                  <c:v>  Impuesto a la ganancia de trabajadores</c:v>
                </c:pt>
                <c:pt idx="1">
                  <c:v> Futbol para Todos</c:v>
                </c:pt>
                <c:pt idx="2">
                  <c:v>  Asignacion Universal por Hijo</c:v>
                </c:pt>
                <c:pt idx="3">
                  <c:v>  La estatización de YPF y Aerolineas Argentinas</c:v>
                </c:pt>
                <c:pt idx="4">
                  <c:v>  Subsidios a las empresas de transporte y de energía, para mantener baratas las tarifas</c:v>
                </c:pt>
              </c:strCache>
            </c:strRef>
          </c:cat>
          <c:val>
            <c:numRef>
              <c:f>'1'!$C$3:$C$7</c:f>
              <c:numCache>
                <c:formatCode>General</c:formatCode>
                <c:ptCount val="5"/>
                <c:pt idx="0">
                  <c:v>34</c:v>
                </c:pt>
                <c:pt idx="1">
                  <c:v>32.700000000000003</c:v>
                </c:pt>
                <c:pt idx="2">
                  <c:v>15.2</c:v>
                </c:pt>
                <c:pt idx="3">
                  <c:v>10</c:v>
                </c:pt>
                <c:pt idx="4">
                  <c:v>8.1</c:v>
                </c:pt>
              </c:numCache>
            </c:numRef>
          </c:val>
        </c:ser>
        <c:ser>
          <c:idx val="1"/>
          <c:order val="1"/>
          <c:tx>
            <c:strRef>
              <c:f>'1'!$D$2</c:f>
              <c:strCache>
                <c:ptCount val="1"/>
                <c:pt idx="0">
                  <c:v>Modificar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'1'!$B$3:$B$7</c:f>
              <c:strCache>
                <c:ptCount val="5"/>
                <c:pt idx="0">
                  <c:v>  Impuesto a la ganancia de trabajadores</c:v>
                </c:pt>
                <c:pt idx="1">
                  <c:v> Futbol para Todos</c:v>
                </c:pt>
                <c:pt idx="2">
                  <c:v>  Asignacion Universal por Hijo</c:v>
                </c:pt>
                <c:pt idx="3">
                  <c:v>  La estatización de YPF y Aerolineas Argentinas</c:v>
                </c:pt>
                <c:pt idx="4">
                  <c:v>  Subsidios a las empresas de transporte y de energía, para mantener baratas las tarifas</c:v>
                </c:pt>
              </c:strCache>
            </c:strRef>
          </c:cat>
          <c:val>
            <c:numRef>
              <c:f>'1'!$D$3:$D$7</c:f>
              <c:numCache>
                <c:formatCode>General</c:formatCode>
                <c:ptCount val="5"/>
                <c:pt idx="0">
                  <c:v>28.6</c:v>
                </c:pt>
                <c:pt idx="1">
                  <c:v>19.5</c:v>
                </c:pt>
                <c:pt idx="2">
                  <c:v>16.100000000000001</c:v>
                </c:pt>
                <c:pt idx="3">
                  <c:v>13.8</c:v>
                </c:pt>
                <c:pt idx="4">
                  <c:v>21.9</c:v>
                </c:pt>
              </c:numCache>
            </c:numRef>
          </c:val>
        </c:ser>
        <c:ser>
          <c:idx val="2"/>
          <c:order val="2"/>
          <c:tx>
            <c:strRef>
              <c:f>'1'!$E$2</c:f>
              <c:strCache>
                <c:ptCount val="1"/>
                <c:pt idx="0">
                  <c:v>No modificar</c:v>
                </c:pt>
              </c:strCache>
            </c:strRef>
          </c:tx>
          <c:spPr>
            <a:solidFill>
              <a:srgbClr val="0092D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'1'!$B$3:$B$7</c:f>
              <c:strCache>
                <c:ptCount val="5"/>
                <c:pt idx="0">
                  <c:v>  Impuesto a la ganancia de trabajadores</c:v>
                </c:pt>
                <c:pt idx="1">
                  <c:v> Futbol para Todos</c:v>
                </c:pt>
                <c:pt idx="2">
                  <c:v>  Asignacion Universal por Hijo</c:v>
                </c:pt>
                <c:pt idx="3">
                  <c:v>  La estatización de YPF y Aerolineas Argentinas</c:v>
                </c:pt>
                <c:pt idx="4">
                  <c:v>  Subsidios a las empresas de transporte y de energía, para mantener baratas las tarifas</c:v>
                </c:pt>
              </c:strCache>
            </c:strRef>
          </c:cat>
          <c:val>
            <c:numRef>
              <c:f>'1'!$E$3:$E$7</c:f>
              <c:numCache>
                <c:formatCode>General</c:formatCode>
                <c:ptCount val="5"/>
                <c:pt idx="0">
                  <c:v>8.5</c:v>
                </c:pt>
                <c:pt idx="1">
                  <c:v>16.100000000000001</c:v>
                </c:pt>
                <c:pt idx="2">
                  <c:v>25.9</c:v>
                </c:pt>
                <c:pt idx="3">
                  <c:v>27.1</c:v>
                </c:pt>
                <c:pt idx="4">
                  <c:v>22.3</c:v>
                </c:pt>
              </c:numCache>
            </c:numRef>
          </c:val>
        </c:ser>
        <c:ser>
          <c:idx val="3"/>
          <c:order val="3"/>
          <c:tx>
            <c:strRef>
              <c:f>'1'!$F$2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5C186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'1'!$B$3:$B$7</c:f>
              <c:strCache>
                <c:ptCount val="5"/>
                <c:pt idx="0">
                  <c:v>  Impuesto a la ganancia de trabajadores</c:v>
                </c:pt>
                <c:pt idx="1">
                  <c:v> Futbol para Todos</c:v>
                </c:pt>
                <c:pt idx="2">
                  <c:v>  Asignacion Universal por Hijo</c:v>
                </c:pt>
                <c:pt idx="3">
                  <c:v>  La estatización de YPF y Aerolineas Argentinas</c:v>
                </c:pt>
                <c:pt idx="4">
                  <c:v>  Subsidios a las empresas de transporte y de energía, para mantener baratas las tarifas</c:v>
                </c:pt>
              </c:strCache>
            </c:strRef>
          </c:cat>
          <c:val>
            <c:numRef>
              <c:f>'1'!$F$3:$F$7</c:f>
              <c:numCache>
                <c:formatCode>General</c:formatCode>
                <c:ptCount val="5"/>
                <c:pt idx="0">
                  <c:v>15.1</c:v>
                </c:pt>
                <c:pt idx="1">
                  <c:v>24.6</c:v>
                </c:pt>
                <c:pt idx="2">
                  <c:v>8.9</c:v>
                </c:pt>
                <c:pt idx="3">
                  <c:v>35.9</c:v>
                </c:pt>
                <c:pt idx="4">
                  <c:v>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11531920"/>
        <c:axId val="-111531376"/>
      </c:barChart>
      <c:catAx>
        <c:axId val="-111531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11531376"/>
        <c:crosses val="autoZero"/>
        <c:auto val="1"/>
        <c:lblAlgn val="ctr"/>
        <c:lblOffset val="100"/>
        <c:noMultiLvlLbl val="0"/>
      </c:catAx>
      <c:valAx>
        <c:axId val="-1115313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1115319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Hoja1!$E$32</c:f>
              <c:strCache>
                <c:ptCount val="1"/>
                <c:pt idx="0">
                  <c:v>EXPECTATIVAS NEGATIVAS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Hoja1!$F$31:$P$31</c:f>
              <c:strCache>
                <c:ptCount val="11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  <c:pt idx="6">
                  <c:v>ABRIL</c:v>
                </c:pt>
                <c:pt idx="7">
                  <c:v>MAYO</c:v>
                </c:pt>
                <c:pt idx="8">
                  <c:v>JUNIO</c:v>
                </c:pt>
                <c:pt idx="9">
                  <c:v>AGOSTO</c:v>
                </c:pt>
                <c:pt idx="10">
                  <c:v>SEPTIEMBRE</c:v>
                </c:pt>
              </c:strCache>
            </c:strRef>
          </c:cat>
          <c:val>
            <c:numRef>
              <c:f>Hoja1!$F$32:$P$32</c:f>
              <c:numCache>
                <c:formatCode>General</c:formatCode>
                <c:ptCount val="11"/>
                <c:pt idx="0">
                  <c:v>40.4</c:v>
                </c:pt>
                <c:pt idx="1">
                  <c:v>65.599999999999994</c:v>
                </c:pt>
                <c:pt idx="2">
                  <c:v>45.7</c:v>
                </c:pt>
                <c:pt idx="3">
                  <c:v>44.5</c:v>
                </c:pt>
                <c:pt idx="4">
                  <c:v>27</c:v>
                </c:pt>
                <c:pt idx="5">
                  <c:v>28.9</c:v>
                </c:pt>
                <c:pt idx="6">
                  <c:v>30.3</c:v>
                </c:pt>
                <c:pt idx="7">
                  <c:v>31.7</c:v>
                </c:pt>
                <c:pt idx="8">
                  <c:v>33.4</c:v>
                </c:pt>
                <c:pt idx="9">
                  <c:v>32.300000000000004</c:v>
                </c:pt>
                <c:pt idx="10">
                  <c:v>24.9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306256"/>
        <c:axId val="-121307888"/>
      </c:lineChart>
      <c:catAx>
        <c:axId val="-12130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1307888"/>
        <c:crosses val="autoZero"/>
        <c:auto val="1"/>
        <c:lblAlgn val="ctr"/>
        <c:lblOffset val="100"/>
        <c:noMultiLvlLbl val="0"/>
      </c:catAx>
      <c:valAx>
        <c:axId val="-121307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1306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Hoja5!$E$8</c:f>
              <c:strCache>
                <c:ptCount val="1"/>
                <c:pt idx="0">
                  <c:v>SCIOLI</c:v>
                </c:pt>
              </c:strCache>
            </c:strRef>
          </c:tx>
          <c:spPr>
            <a:ln w="50800">
              <a:solidFill>
                <a:srgbClr val="0092D2"/>
              </a:solidFill>
            </a:ln>
          </c:spPr>
          <c:marker>
            <c:symbol val="circle"/>
            <c:size val="10"/>
            <c:spPr>
              <a:solidFill>
                <a:srgbClr val="0092D2"/>
              </a:solidFill>
              <a:ln>
                <a:solidFill>
                  <a:srgbClr val="0092D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92D2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Hoja5!$D$9:$D$13</c:f>
              <c:strCache>
                <c:ptCount val="5"/>
                <c:pt idx="0">
                  <c:v>  Impuesto a la ganancia de trabajadores</c:v>
                </c:pt>
                <c:pt idx="1">
                  <c:v>Futbol para Todos </c:v>
                </c:pt>
                <c:pt idx="2">
                  <c:v>Subsidios a las empresas de transporte y de energía</c:v>
                </c:pt>
                <c:pt idx="3">
                  <c:v>Asignacion Universal por Hijo </c:v>
                </c:pt>
                <c:pt idx="4">
                  <c:v> La estatización de YPF y Aerolineas Argentinas </c:v>
                </c:pt>
              </c:strCache>
            </c:strRef>
          </c:cat>
          <c:val>
            <c:numRef>
              <c:f>Hoja5!$E$9:$E$13</c:f>
              <c:numCache>
                <c:formatCode>General</c:formatCode>
                <c:ptCount val="5"/>
                <c:pt idx="0">
                  <c:v>28.099999999999987</c:v>
                </c:pt>
                <c:pt idx="1">
                  <c:v>9.8000000000000007</c:v>
                </c:pt>
                <c:pt idx="2">
                  <c:v>18.100000000000001</c:v>
                </c:pt>
                <c:pt idx="3">
                  <c:v>7</c:v>
                </c:pt>
                <c:pt idx="4">
                  <c:v>6.1000000000000005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Hoja5!$F$8</c:f>
              <c:strCache>
                <c:ptCount val="1"/>
                <c:pt idx="0">
                  <c:v>MACRI</c:v>
                </c:pt>
              </c:strCache>
            </c:strRef>
          </c:tx>
          <c:spPr>
            <a:ln w="50800">
              <a:solidFill>
                <a:srgbClr val="F5D61B"/>
              </a:solidFill>
            </a:ln>
          </c:spPr>
          <c:marker>
            <c:symbol val="circle"/>
            <c:size val="10"/>
            <c:spPr>
              <a:solidFill>
                <a:srgbClr val="F5D61B"/>
              </a:solidFill>
              <a:ln>
                <a:solidFill>
                  <a:srgbClr val="F5D61B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2B01E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Hoja5!$D$9:$D$13</c:f>
              <c:strCache>
                <c:ptCount val="5"/>
                <c:pt idx="0">
                  <c:v>  Impuesto a la ganancia de trabajadores</c:v>
                </c:pt>
                <c:pt idx="1">
                  <c:v>Futbol para Todos </c:v>
                </c:pt>
                <c:pt idx="2">
                  <c:v>Subsidios a las empresas de transporte y de energía</c:v>
                </c:pt>
                <c:pt idx="3">
                  <c:v>Asignacion Universal por Hijo </c:v>
                </c:pt>
                <c:pt idx="4">
                  <c:v> La estatización de YPF y Aerolineas Argentinas </c:v>
                </c:pt>
              </c:strCache>
            </c:strRef>
          </c:cat>
          <c:val>
            <c:numRef>
              <c:f>Hoja5!$F$9:$F$13</c:f>
              <c:numCache>
                <c:formatCode>General</c:formatCode>
                <c:ptCount val="5"/>
                <c:pt idx="0">
                  <c:v>77.900000000000006</c:v>
                </c:pt>
                <c:pt idx="1">
                  <c:v>84.9</c:v>
                </c:pt>
                <c:pt idx="2">
                  <c:v>83.1</c:v>
                </c:pt>
                <c:pt idx="3">
                  <c:v>69.900000000000006</c:v>
                </c:pt>
                <c:pt idx="4">
                  <c:v>73.8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Hoja5!$G$8</c:f>
              <c:strCache>
                <c:ptCount val="1"/>
                <c:pt idx="0">
                  <c:v>MASSA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Hoja5!$D$9:$D$13</c:f>
              <c:strCache>
                <c:ptCount val="5"/>
                <c:pt idx="0">
                  <c:v>  Impuesto a la ganancia de trabajadores</c:v>
                </c:pt>
                <c:pt idx="1">
                  <c:v>Futbol para Todos </c:v>
                </c:pt>
                <c:pt idx="2">
                  <c:v>Subsidios a las empresas de transporte y de energía</c:v>
                </c:pt>
                <c:pt idx="3">
                  <c:v>Asignacion Universal por Hijo </c:v>
                </c:pt>
                <c:pt idx="4">
                  <c:v> La estatización de YPF y Aerolineas Argentinas </c:v>
                </c:pt>
              </c:strCache>
            </c:strRef>
          </c:cat>
          <c:val>
            <c:numRef>
              <c:f>Hoja5!$G$9:$G$13</c:f>
              <c:numCache>
                <c:formatCode>General</c:formatCode>
                <c:ptCount val="5"/>
                <c:pt idx="0">
                  <c:v>67.599999999999994</c:v>
                </c:pt>
                <c:pt idx="1">
                  <c:v>69.8</c:v>
                </c:pt>
                <c:pt idx="2">
                  <c:v>61.70000000000001</c:v>
                </c:pt>
                <c:pt idx="3">
                  <c:v>45</c:v>
                </c:pt>
                <c:pt idx="4">
                  <c:v>42.6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Hoja5!$H$8</c:f>
              <c:strCache>
                <c:ptCount val="1"/>
                <c:pt idx="0">
                  <c:v>ENCUESTADO</c:v>
                </c:pt>
              </c:strCache>
            </c:strRef>
          </c:tx>
          <c:spPr>
            <a:ln w="50800">
              <a:solidFill>
                <a:srgbClr val="5C1867"/>
              </a:solidFill>
            </a:ln>
          </c:spPr>
          <c:marker>
            <c:symbol val="circle"/>
            <c:size val="10"/>
            <c:spPr>
              <a:solidFill>
                <a:srgbClr val="5C1867"/>
              </a:solidFill>
              <a:ln>
                <a:solidFill>
                  <a:srgbClr val="5C1867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5C1867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Hoja5!$D$9:$D$13</c:f>
              <c:strCache>
                <c:ptCount val="5"/>
                <c:pt idx="0">
                  <c:v>  Impuesto a la ganancia de trabajadores</c:v>
                </c:pt>
                <c:pt idx="1">
                  <c:v>Futbol para Todos </c:v>
                </c:pt>
                <c:pt idx="2">
                  <c:v>Subsidios a las empresas de transporte y de energía</c:v>
                </c:pt>
                <c:pt idx="3">
                  <c:v>Asignacion Universal por Hijo </c:v>
                </c:pt>
                <c:pt idx="4">
                  <c:v> La estatización de YPF y Aerolineas Argentinas </c:v>
                </c:pt>
              </c:strCache>
            </c:strRef>
          </c:cat>
          <c:val>
            <c:numRef>
              <c:f>Hoja5!$H$9:$H$13</c:f>
              <c:numCache>
                <c:formatCode>General</c:formatCode>
                <c:ptCount val="5"/>
                <c:pt idx="0">
                  <c:v>57.900000000000006</c:v>
                </c:pt>
                <c:pt idx="1">
                  <c:v>33.5</c:v>
                </c:pt>
                <c:pt idx="2">
                  <c:v>30.599999999999987</c:v>
                </c:pt>
                <c:pt idx="3">
                  <c:v>20.6</c:v>
                </c:pt>
                <c:pt idx="4">
                  <c:v>17.2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1535728"/>
        <c:axId val="-111535184"/>
      </c:lineChart>
      <c:catAx>
        <c:axId val="-11153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11535184"/>
        <c:crosses val="autoZero"/>
        <c:auto val="1"/>
        <c:lblAlgn val="ctr"/>
        <c:lblOffset val="100"/>
        <c:noMultiLvlLbl val="0"/>
      </c:catAx>
      <c:valAx>
        <c:axId val="-11153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15357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'1'!$C$24</c:f>
              <c:strCache>
                <c:ptCount val="1"/>
                <c:pt idx="0">
                  <c:v>SCIOLI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'1'!$B$25:$B$29</c:f>
              <c:strCache>
                <c:ptCount val="5"/>
                <c:pt idx="0">
                  <c:v>Impuesto a la ganancia de trabajadores</c:v>
                </c:pt>
                <c:pt idx="1">
                  <c:v>Futbola para todos</c:v>
                </c:pt>
                <c:pt idx="2">
                  <c:v>Asignacion Universal por hijo</c:v>
                </c:pt>
                <c:pt idx="3">
                  <c:v>Subsison a transporte y energía</c:v>
                </c:pt>
                <c:pt idx="4">
                  <c:v>Estatizacion de YPF y AA</c:v>
                </c:pt>
              </c:strCache>
            </c:strRef>
          </c:cat>
          <c:val>
            <c:numRef>
              <c:f>'1'!$C$25:$C$29</c:f>
              <c:numCache>
                <c:formatCode>General</c:formatCode>
                <c:ptCount val="5"/>
                <c:pt idx="0">
                  <c:v>8.7000000000000011</c:v>
                </c:pt>
                <c:pt idx="1">
                  <c:v>6.5</c:v>
                </c:pt>
                <c:pt idx="2">
                  <c:v>2.8</c:v>
                </c:pt>
                <c:pt idx="3">
                  <c:v>11.200000000000001</c:v>
                </c:pt>
                <c:pt idx="4">
                  <c:v>6.6000000000000005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'1'!$D$24</c:f>
              <c:strCache>
                <c:ptCount val="1"/>
                <c:pt idx="0">
                  <c:v>MACRI</c:v>
                </c:pt>
              </c:strCache>
            </c:strRef>
          </c:tx>
          <c:spPr>
            <a:ln w="50800">
              <a:solidFill>
                <a:srgbClr val="F5D61B"/>
              </a:solidFill>
            </a:ln>
          </c:spPr>
          <c:marker>
            <c:symbol val="circle"/>
            <c:size val="10"/>
            <c:spPr>
              <a:solidFill>
                <a:srgbClr val="F5D61B"/>
              </a:solidFill>
              <a:ln>
                <a:solidFill>
                  <a:srgbClr val="F5D61B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2B01E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'1'!$B$25:$B$29</c:f>
              <c:strCache>
                <c:ptCount val="5"/>
                <c:pt idx="0">
                  <c:v>Impuesto a la ganancia de trabajadores</c:v>
                </c:pt>
                <c:pt idx="1">
                  <c:v>Futbola para todos</c:v>
                </c:pt>
                <c:pt idx="2">
                  <c:v>Asignacion Universal por hijo</c:v>
                </c:pt>
                <c:pt idx="3">
                  <c:v>Subsison a transporte y energía</c:v>
                </c:pt>
                <c:pt idx="4">
                  <c:v>Estatizacion de YPF y AA</c:v>
                </c:pt>
              </c:strCache>
            </c:strRef>
          </c:cat>
          <c:val>
            <c:numRef>
              <c:f>'1'!$D$25:$D$29</c:f>
              <c:numCache>
                <c:formatCode>General</c:formatCode>
                <c:ptCount val="5"/>
                <c:pt idx="0">
                  <c:v>82.1</c:v>
                </c:pt>
                <c:pt idx="1">
                  <c:v>88.3</c:v>
                </c:pt>
                <c:pt idx="2">
                  <c:v>52.3</c:v>
                </c:pt>
                <c:pt idx="3">
                  <c:v>71.099999999999994</c:v>
                </c:pt>
                <c:pt idx="4">
                  <c:v>65.099999999999994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'1'!$E$24</c:f>
              <c:strCache>
                <c:ptCount val="1"/>
                <c:pt idx="0">
                  <c:v>MASSA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'1'!$B$25:$B$29</c:f>
              <c:strCache>
                <c:ptCount val="5"/>
                <c:pt idx="0">
                  <c:v>Impuesto a la ganancia de trabajadores</c:v>
                </c:pt>
                <c:pt idx="1">
                  <c:v>Futbola para todos</c:v>
                </c:pt>
                <c:pt idx="2">
                  <c:v>Asignacion Universal por hijo</c:v>
                </c:pt>
                <c:pt idx="3">
                  <c:v>Subsison a transporte y energía</c:v>
                </c:pt>
                <c:pt idx="4">
                  <c:v>Estatizacion de YPF y AA</c:v>
                </c:pt>
              </c:strCache>
            </c:strRef>
          </c:cat>
          <c:val>
            <c:numRef>
              <c:f>'1'!$E$25:$E$29</c:f>
              <c:numCache>
                <c:formatCode>General</c:formatCode>
                <c:ptCount val="5"/>
                <c:pt idx="0">
                  <c:v>66.2</c:v>
                </c:pt>
                <c:pt idx="1">
                  <c:v>59.100000000000009</c:v>
                </c:pt>
                <c:pt idx="2">
                  <c:v>28.2</c:v>
                </c:pt>
                <c:pt idx="3">
                  <c:v>39.70000000000001</c:v>
                </c:pt>
                <c:pt idx="4">
                  <c:v>28.5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'1'!$F$24</c:f>
              <c:strCache>
                <c:ptCount val="1"/>
                <c:pt idx="0">
                  <c:v>ENCUESTADO</c:v>
                </c:pt>
              </c:strCache>
            </c:strRef>
          </c:tx>
          <c:spPr>
            <a:ln w="50800">
              <a:solidFill>
                <a:srgbClr val="5C1867"/>
              </a:solidFill>
            </a:ln>
          </c:spPr>
          <c:marker>
            <c:symbol val="circle"/>
            <c:size val="10"/>
            <c:spPr>
              <a:solidFill>
                <a:srgbClr val="5C1867"/>
              </a:solidFill>
              <a:ln>
                <a:solidFill>
                  <a:srgbClr val="5C1867"/>
                </a:solidFill>
              </a:ln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5C186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'1'!$B$25:$B$29</c:f>
              <c:strCache>
                <c:ptCount val="5"/>
                <c:pt idx="0">
                  <c:v>Impuesto a la ganancia de trabajadores</c:v>
                </c:pt>
                <c:pt idx="1">
                  <c:v>Futbola para todos</c:v>
                </c:pt>
                <c:pt idx="2">
                  <c:v>Asignacion Universal por hijo</c:v>
                </c:pt>
                <c:pt idx="3">
                  <c:v>Subsison a transporte y energía</c:v>
                </c:pt>
                <c:pt idx="4">
                  <c:v>Estatizacion de YPF y AA</c:v>
                </c:pt>
              </c:strCache>
            </c:strRef>
          </c:cat>
          <c:val>
            <c:numRef>
              <c:f>'1'!$F$25:$F$29</c:f>
              <c:numCache>
                <c:formatCode>General</c:formatCode>
                <c:ptCount val="5"/>
                <c:pt idx="0">
                  <c:v>95.7</c:v>
                </c:pt>
                <c:pt idx="1">
                  <c:v>86.2</c:v>
                </c:pt>
                <c:pt idx="2">
                  <c:v>66.599999999999994</c:v>
                </c:pt>
                <c:pt idx="3">
                  <c:v>60</c:v>
                </c:pt>
                <c:pt idx="4">
                  <c:v>56.4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1299936"/>
        <c:axId val="-111293408"/>
      </c:lineChart>
      <c:catAx>
        <c:axId val="-11129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11293408"/>
        <c:crosses val="autoZero"/>
        <c:auto val="1"/>
        <c:lblAlgn val="ctr"/>
        <c:lblOffset val="100"/>
        <c:noMultiLvlLbl val="0"/>
      </c:catAx>
      <c:valAx>
        <c:axId val="-11129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12999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'1'!$C$15</c:f>
              <c:strCache>
                <c:ptCount val="1"/>
                <c:pt idx="0">
                  <c:v>SCIOLI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'1'!$B$16:$B$20</c:f>
              <c:strCache>
                <c:ptCount val="5"/>
                <c:pt idx="0">
                  <c:v>Impuesto a la ganancia de trabajadores</c:v>
                </c:pt>
                <c:pt idx="1">
                  <c:v>Futbol para Todos</c:v>
                </c:pt>
                <c:pt idx="2">
                  <c:v>Subsidios a transporte y energía</c:v>
                </c:pt>
                <c:pt idx="3">
                  <c:v>Asignacion Universal por hijo</c:v>
                </c:pt>
                <c:pt idx="4">
                  <c:v>Estatización de YPF y AA</c:v>
                </c:pt>
              </c:strCache>
            </c:strRef>
          </c:cat>
          <c:val>
            <c:numRef>
              <c:f>'1'!$C$16:$C$20</c:f>
              <c:numCache>
                <c:formatCode>General</c:formatCode>
                <c:ptCount val="5"/>
                <c:pt idx="0">
                  <c:v>11.9</c:v>
                </c:pt>
                <c:pt idx="1">
                  <c:v>8.7000000000000011</c:v>
                </c:pt>
                <c:pt idx="2">
                  <c:v>17.100000000000001</c:v>
                </c:pt>
                <c:pt idx="3">
                  <c:v>4.5</c:v>
                </c:pt>
                <c:pt idx="4">
                  <c:v>3.8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'1'!$D$15</c:f>
              <c:strCache>
                <c:ptCount val="1"/>
                <c:pt idx="0">
                  <c:v>MACRI</c:v>
                </c:pt>
              </c:strCache>
            </c:strRef>
          </c:tx>
          <c:spPr>
            <a:ln w="50800">
              <a:solidFill>
                <a:srgbClr val="F5D61B"/>
              </a:solidFill>
            </a:ln>
          </c:spPr>
          <c:marker>
            <c:symbol val="circle"/>
            <c:size val="10"/>
            <c:spPr>
              <a:solidFill>
                <a:srgbClr val="F5D61B"/>
              </a:solidFill>
              <a:ln>
                <a:solidFill>
                  <a:srgbClr val="F5D61B"/>
                </a:solidFill>
              </a:ln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2B01E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'1'!$B$16:$B$20</c:f>
              <c:strCache>
                <c:ptCount val="5"/>
                <c:pt idx="0">
                  <c:v>Impuesto a la ganancia de trabajadores</c:v>
                </c:pt>
                <c:pt idx="1">
                  <c:v>Futbol para Todos</c:v>
                </c:pt>
                <c:pt idx="2">
                  <c:v>Subsidios a transporte y energía</c:v>
                </c:pt>
                <c:pt idx="3">
                  <c:v>Asignacion Universal por hijo</c:v>
                </c:pt>
                <c:pt idx="4">
                  <c:v>Estatización de YPF y AA</c:v>
                </c:pt>
              </c:strCache>
            </c:strRef>
          </c:cat>
          <c:val>
            <c:numRef>
              <c:f>'1'!$D$16:$D$20</c:f>
              <c:numCache>
                <c:formatCode>General</c:formatCode>
                <c:ptCount val="5"/>
                <c:pt idx="0">
                  <c:v>72.599999999999994</c:v>
                </c:pt>
                <c:pt idx="1">
                  <c:v>74.800000000000011</c:v>
                </c:pt>
                <c:pt idx="2">
                  <c:v>64</c:v>
                </c:pt>
                <c:pt idx="3">
                  <c:v>48.600000000000009</c:v>
                </c:pt>
                <c:pt idx="4">
                  <c:v>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'1'!$E$15</c:f>
              <c:strCache>
                <c:ptCount val="1"/>
                <c:pt idx="0">
                  <c:v>MASSA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5.3302491041598211E-2"/>
                  <c:y val="1.19715667439965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4458983593803035E-3"/>
                  <c:y val="-3.9047842831058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'1'!$B$16:$B$20</c:f>
              <c:strCache>
                <c:ptCount val="5"/>
                <c:pt idx="0">
                  <c:v>Impuesto a la ganancia de trabajadores</c:v>
                </c:pt>
                <c:pt idx="1">
                  <c:v>Futbol para Todos</c:v>
                </c:pt>
                <c:pt idx="2">
                  <c:v>Subsidios a transporte y energía</c:v>
                </c:pt>
                <c:pt idx="3">
                  <c:v>Asignacion Universal por hijo</c:v>
                </c:pt>
                <c:pt idx="4">
                  <c:v>Estatización de YPF y AA</c:v>
                </c:pt>
              </c:strCache>
            </c:strRef>
          </c:cat>
          <c:val>
            <c:numRef>
              <c:f>'1'!$E$16:$E$20</c:f>
              <c:numCache>
                <c:formatCode>General</c:formatCode>
                <c:ptCount val="5"/>
                <c:pt idx="0">
                  <c:v>82.399999999999991</c:v>
                </c:pt>
                <c:pt idx="1">
                  <c:v>65</c:v>
                </c:pt>
                <c:pt idx="2">
                  <c:v>44.300000000000004</c:v>
                </c:pt>
                <c:pt idx="3">
                  <c:v>36.5</c:v>
                </c:pt>
                <c:pt idx="4">
                  <c:v>37.800000000000004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'1'!$F$15</c:f>
              <c:strCache>
                <c:ptCount val="1"/>
                <c:pt idx="0">
                  <c:v>ENCUESTADO</c:v>
                </c:pt>
              </c:strCache>
            </c:strRef>
          </c:tx>
          <c:spPr>
            <a:ln w="50800">
              <a:solidFill>
                <a:srgbClr val="5C1867"/>
              </a:solidFill>
            </a:ln>
          </c:spPr>
          <c:marker>
            <c:symbol val="circle"/>
            <c:size val="10"/>
            <c:spPr>
              <a:solidFill>
                <a:srgbClr val="5C1867"/>
              </a:solidFill>
              <a:ln>
                <a:solidFill>
                  <a:srgbClr val="5C1867"/>
                </a:solidFill>
              </a:ln>
            </c:spPr>
          </c:marker>
          <c:dLbls>
            <c:dLbl>
              <c:idx val="2"/>
              <c:layout>
                <c:manualLayout>
                  <c:x val="-3.3830665477376023E-2"/>
                  <c:y val="5.9666558687418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972634166474578E-2"/>
                  <c:y val="1.9789246836897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384292434307349E-2"/>
                  <c:y val="5.9666558687418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5C186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'1'!$B$16:$B$20</c:f>
              <c:strCache>
                <c:ptCount val="5"/>
                <c:pt idx="0">
                  <c:v>Impuesto a la ganancia de trabajadores</c:v>
                </c:pt>
                <c:pt idx="1">
                  <c:v>Futbol para Todos</c:v>
                </c:pt>
                <c:pt idx="2">
                  <c:v>Subsidios a transporte y energía</c:v>
                </c:pt>
                <c:pt idx="3">
                  <c:v>Asignacion Universal por hijo</c:v>
                </c:pt>
                <c:pt idx="4">
                  <c:v>Estatización de YPF y AA</c:v>
                </c:pt>
              </c:strCache>
            </c:strRef>
          </c:cat>
          <c:val>
            <c:numRef>
              <c:f>'1'!$F$16:$F$20</c:f>
              <c:numCache>
                <c:formatCode>General</c:formatCode>
                <c:ptCount val="5"/>
                <c:pt idx="0">
                  <c:v>89.2</c:v>
                </c:pt>
                <c:pt idx="1">
                  <c:v>66</c:v>
                </c:pt>
                <c:pt idx="2">
                  <c:v>56.900000000000006</c:v>
                </c:pt>
                <c:pt idx="3">
                  <c:v>43.8</c:v>
                </c:pt>
                <c:pt idx="4">
                  <c:v>29.6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1297216"/>
        <c:axId val="-111296128"/>
      </c:lineChart>
      <c:catAx>
        <c:axId val="-111297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11296128"/>
        <c:crosses val="autoZero"/>
        <c:auto val="1"/>
        <c:lblAlgn val="ctr"/>
        <c:lblOffset val="100"/>
        <c:noMultiLvlLbl val="0"/>
      </c:catAx>
      <c:valAx>
        <c:axId val="-111296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12972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8EC02F"/>
            </a:solidFill>
          </c:spPr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92D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'1'!$B$808:$B$810</c:f>
              <c:strCache>
                <c:ptCount val="3"/>
                <c:pt idx="0">
                  <c:v>Afecta</c:v>
                </c:pt>
                <c:pt idx="1">
                  <c:v>No afecta</c:v>
                </c:pt>
                <c:pt idx="2">
                  <c:v>Ns/Nc</c:v>
                </c:pt>
              </c:strCache>
            </c:strRef>
          </c:cat>
          <c:val>
            <c:numRef>
              <c:f>'1'!$C$808:$C$810</c:f>
              <c:numCache>
                <c:formatCode>General</c:formatCode>
                <c:ptCount val="3"/>
                <c:pt idx="0">
                  <c:v>46.3</c:v>
                </c:pt>
                <c:pt idx="1">
                  <c:v>45.4</c:v>
                </c:pt>
                <c:pt idx="2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293551889102623"/>
          <c:y val="0.65877165876065236"/>
          <c:w val="0.1244388630694816"/>
          <c:h val="0.22761809973328034"/>
        </c:manualLayout>
      </c:layout>
      <c:overlay val="0"/>
      <c:txPr>
        <a:bodyPr/>
        <a:lstStyle/>
        <a:p>
          <a:pPr>
            <a:defRPr sz="1300" baseline="0"/>
          </a:pPr>
          <a:endParaRPr lang="es-A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8EC02F"/>
              </a:solidFill>
            </c:spPr>
          </c:dPt>
          <c:dPt>
            <c:idx val="2"/>
            <c:bubble3D val="0"/>
            <c:spPr>
              <a:solidFill>
                <a:srgbClr val="0092D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'1'!$B$813:$B$815</c:f>
              <c:strCache>
                <c:ptCount val="3"/>
                <c:pt idx="0">
                  <c:v>Afecta</c:v>
                </c:pt>
                <c:pt idx="1">
                  <c:v>No afecta</c:v>
                </c:pt>
                <c:pt idx="2">
                  <c:v>Ns/Nc</c:v>
                </c:pt>
              </c:strCache>
            </c:strRef>
          </c:cat>
          <c:val>
            <c:numRef>
              <c:f>'1'!$C$813:$C$815</c:f>
              <c:numCache>
                <c:formatCode>General</c:formatCode>
                <c:ptCount val="3"/>
                <c:pt idx="0">
                  <c:v>72.2</c:v>
                </c:pt>
                <c:pt idx="1">
                  <c:v>18.7</c:v>
                </c:pt>
                <c:pt idx="2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878171091821794"/>
          <c:y val="0.65184809055668025"/>
          <c:w val="0.20292362987088616"/>
          <c:h val="0.22259186365478412"/>
        </c:manualLayout>
      </c:layout>
      <c:overlay val="0"/>
      <c:txPr>
        <a:bodyPr/>
        <a:lstStyle/>
        <a:p>
          <a:pPr>
            <a:defRPr sz="1300" baseline="0"/>
          </a:pPr>
          <a:endParaRPr lang="es-A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1"/>
            <c:bubble3D val="0"/>
            <c:spPr>
              <a:solidFill>
                <a:srgbClr val="8EC02F"/>
              </a:solidFill>
            </c:spPr>
          </c:dPt>
          <c:dPt>
            <c:idx val="2"/>
            <c:bubble3D val="0"/>
            <c:spPr>
              <a:solidFill>
                <a:srgbClr val="0092D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'1'!$B$818:$B$820</c:f>
              <c:strCache>
                <c:ptCount val="3"/>
                <c:pt idx="0">
                  <c:v>Afecta</c:v>
                </c:pt>
                <c:pt idx="1">
                  <c:v>No afecta</c:v>
                </c:pt>
                <c:pt idx="2">
                  <c:v>Ns/Nc</c:v>
                </c:pt>
              </c:strCache>
            </c:strRef>
          </c:cat>
          <c:val>
            <c:numRef>
              <c:f>'1'!$C$818:$C$820</c:f>
              <c:numCache>
                <c:formatCode>General</c:formatCode>
                <c:ptCount val="3"/>
                <c:pt idx="0">
                  <c:v>12.2</c:v>
                </c:pt>
                <c:pt idx="1">
                  <c:v>72.400000000000006</c:v>
                </c:pt>
                <c:pt idx="2">
                  <c:v>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899101002543084"/>
          <c:y val="0.65674910249671026"/>
          <c:w val="0.13723733015136166"/>
          <c:h val="0.22471852422342026"/>
        </c:manualLayout>
      </c:layout>
      <c:overlay val="0"/>
      <c:txPr>
        <a:bodyPr/>
        <a:lstStyle/>
        <a:p>
          <a:pPr>
            <a:defRPr sz="1300" baseline="0"/>
          </a:pPr>
          <a:endParaRPr lang="es-A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6600"/>
              </a:solidFill>
            </c:spPr>
          </c:dPt>
          <c:dPt>
            <c:idx val="1"/>
            <c:bubble3D val="0"/>
            <c:spPr>
              <a:solidFill>
                <a:srgbClr val="F5D61B"/>
              </a:solidFill>
            </c:spPr>
          </c:dPt>
          <c:dPt>
            <c:idx val="2"/>
            <c:bubble3D val="0"/>
            <c:spPr>
              <a:solidFill>
                <a:srgbClr val="0092D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'1'!$B$823:$B$825</c:f>
              <c:strCache>
                <c:ptCount val="3"/>
                <c:pt idx="0">
                  <c:v>Daniel Scioli</c:v>
                </c:pt>
                <c:pt idx="1">
                  <c:v>Mauricio Macri</c:v>
                </c:pt>
                <c:pt idx="2">
                  <c:v>Ns/Nc</c:v>
                </c:pt>
              </c:strCache>
            </c:strRef>
          </c:cat>
          <c:val>
            <c:numRef>
              <c:f>'1'!$C$823:$C$825</c:f>
              <c:numCache>
                <c:formatCode>General</c:formatCode>
                <c:ptCount val="3"/>
                <c:pt idx="0">
                  <c:v>38</c:v>
                </c:pt>
                <c:pt idx="1">
                  <c:v>46.3</c:v>
                </c:pt>
                <c:pt idx="2">
                  <c:v>15.7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61541040264335"/>
          <c:y val="0.64640831479564032"/>
          <c:w val="0.23845895973566514"/>
          <c:h val="0.21955892279038713"/>
        </c:manualLayout>
      </c:layout>
      <c:overlay val="0"/>
      <c:txPr>
        <a:bodyPr/>
        <a:lstStyle/>
        <a:p>
          <a:pPr>
            <a:defRPr sz="1300" baseline="0"/>
          </a:pPr>
          <a:endParaRPr lang="es-A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Hoja1!$G$502</c:f>
              <c:strCache>
                <c:ptCount val="1"/>
                <c:pt idx="0">
                  <c:v>Daniel Scioli  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Hoja1!$H$501:$L$501</c:f>
              <c:strCache>
                <c:ptCount val="5"/>
                <c:pt idx="0">
                  <c:v>FEBRERO</c:v>
                </c:pt>
                <c:pt idx="1">
                  <c:v>ABRIL</c:v>
                </c:pt>
                <c:pt idx="2">
                  <c:v>JUNIO</c:v>
                </c:pt>
                <c:pt idx="3">
                  <c:v>AGOSTO</c:v>
                </c:pt>
                <c:pt idx="4">
                  <c:v>SEPTIEMBRE</c:v>
                </c:pt>
              </c:strCache>
            </c:strRef>
          </c:cat>
          <c:val>
            <c:numRef>
              <c:f>Hoja1!$H$502:$L$502</c:f>
              <c:numCache>
                <c:formatCode>General</c:formatCode>
                <c:ptCount val="5"/>
                <c:pt idx="0">
                  <c:v>24.1</c:v>
                </c:pt>
                <c:pt idx="1">
                  <c:v>30.4</c:v>
                </c:pt>
                <c:pt idx="2">
                  <c:v>37.5</c:v>
                </c:pt>
                <c:pt idx="3">
                  <c:v>37.5</c:v>
                </c:pt>
                <c:pt idx="4">
                  <c:v>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Hoja1!$G$503</c:f>
              <c:strCache>
                <c:ptCount val="1"/>
                <c:pt idx="0">
                  <c:v>Mauricio Macri  </c:v>
                </c:pt>
              </c:strCache>
            </c:strRef>
          </c:tx>
          <c:spPr>
            <a:ln w="50800">
              <a:solidFill>
                <a:srgbClr val="F5D61B"/>
              </a:solidFill>
            </a:ln>
          </c:spPr>
          <c:marker>
            <c:symbol val="circle"/>
            <c:size val="10"/>
            <c:spPr>
              <a:solidFill>
                <a:srgbClr val="F5D61B"/>
              </a:solidFill>
              <a:ln>
                <a:solidFill>
                  <a:srgbClr val="F5D61B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2B01E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Hoja1!$H$501:$L$501</c:f>
              <c:strCache>
                <c:ptCount val="5"/>
                <c:pt idx="0">
                  <c:v>FEBRERO</c:v>
                </c:pt>
                <c:pt idx="1">
                  <c:v>ABRIL</c:v>
                </c:pt>
                <c:pt idx="2">
                  <c:v>JUNIO</c:v>
                </c:pt>
                <c:pt idx="3">
                  <c:v>AGOSTO</c:v>
                </c:pt>
                <c:pt idx="4">
                  <c:v>SEPTIEMBRE</c:v>
                </c:pt>
              </c:strCache>
            </c:strRef>
          </c:cat>
          <c:val>
            <c:numRef>
              <c:f>Hoja1!$H$503:$L$503</c:f>
              <c:numCache>
                <c:formatCode>General</c:formatCode>
                <c:ptCount val="5"/>
                <c:pt idx="0">
                  <c:v>22.6</c:v>
                </c:pt>
                <c:pt idx="1">
                  <c:v>23.9</c:v>
                </c:pt>
                <c:pt idx="2">
                  <c:v>30.7</c:v>
                </c:pt>
                <c:pt idx="3">
                  <c:v>28.1</c:v>
                </c:pt>
                <c:pt idx="4">
                  <c:v>28.4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Hoja1!$G$504</c:f>
              <c:strCache>
                <c:ptCount val="1"/>
                <c:pt idx="0">
                  <c:v>Sergio Massa  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Hoja1!$H$501:$L$501</c:f>
              <c:strCache>
                <c:ptCount val="5"/>
                <c:pt idx="0">
                  <c:v>FEBRERO</c:v>
                </c:pt>
                <c:pt idx="1">
                  <c:v>ABRIL</c:v>
                </c:pt>
                <c:pt idx="2">
                  <c:v>JUNIO</c:v>
                </c:pt>
                <c:pt idx="3">
                  <c:v>AGOSTO</c:v>
                </c:pt>
                <c:pt idx="4">
                  <c:v>SEPTIEMBRE</c:v>
                </c:pt>
              </c:strCache>
            </c:strRef>
          </c:cat>
          <c:val>
            <c:numRef>
              <c:f>Hoja1!$H$504:$L$504</c:f>
              <c:numCache>
                <c:formatCode>General</c:formatCode>
                <c:ptCount val="5"/>
                <c:pt idx="0">
                  <c:v>19.100000000000001</c:v>
                </c:pt>
                <c:pt idx="1">
                  <c:v>18.5</c:v>
                </c:pt>
                <c:pt idx="2">
                  <c:v>14.4</c:v>
                </c:pt>
                <c:pt idx="3">
                  <c:v>17.399999999999999</c:v>
                </c:pt>
                <c:pt idx="4">
                  <c:v>16.7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9257408"/>
        <c:axId val="-109249248"/>
      </c:lineChart>
      <c:catAx>
        <c:axId val="-10925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09249248"/>
        <c:crosses val="autoZero"/>
        <c:auto val="1"/>
        <c:lblAlgn val="ctr"/>
        <c:lblOffset val="100"/>
        <c:noMultiLvlLbl val="0"/>
      </c:catAx>
      <c:valAx>
        <c:axId val="-109249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092574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5D61B"/>
              </a:solidFill>
            </c:spPr>
          </c:dPt>
          <c:dPt>
            <c:idx val="2"/>
            <c:invertIfNegative val="0"/>
            <c:bubble3D val="0"/>
            <c:spPr>
              <a:solidFill>
                <a:srgbClr val="5C1867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'1'!$B$908:$B$910</c:f>
              <c:strCache>
                <c:ptCount val="3"/>
                <c:pt idx="0">
                  <c:v>Scioli</c:v>
                </c:pt>
                <c:pt idx="1">
                  <c:v>Macri</c:v>
                </c:pt>
                <c:pt idx="2">
                  <c:v>Ns</c:v>
                </c:pt>
              </c:strCache>
            </c:strRef>
          </c:cat>
          <c:val>
            <c:numRef>
              <c:f>'1'!$C$908:$C$910</c:f>
              <c:numCache>
                <c:formatCode>General</c:formatCode>
                <c:ptCount val="3"/>
                <c:pt idx="0">
                  <c:v>44.9</c:v>
                </c:pt>
                <c:pt idx="1">
                  <c:v>40.300000000000004</c:v>
                </c:pt>
                <c:pt idx="2">
                  <c:v>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9260128"/>
        <c:axId val="-109251424"/>
      </c:barChart>
      <c:catAx>
        <c:axId val="-10926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09251424"/>
        <c:crosses val="autoZero"/>
        <c:auto val="1"/>
        <c:lblAlgn val="ctr"/>
        <c:lblOffset val="100"/>
        <c:noMultiLvlLbl val="0"/>
      </c:catAx>
      <c:valAx>
        <c:axId val="-10925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09260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Hoja1!$F$635</c:f>
              <c:strCache>
                <c:ptCount val="1"/>
                <c:pt idx="0">
                  <c:v>SCIOLI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Hoja1!$G$634:$L$634</c:f>
              <c:strCache>
                <c:ptCount val="6"/>
                <c:pt idx="0">
                  <c:v>DICIEMBRE</c:v>
                </c:pt>
                <c:pt idx="1">
                  <c:v>FEBRERO</c:v>
                </c:pt>
                <c:pt idx="2">
                  <c:v>ABRIL</c:v>
                </c:pt>
                <c:pt idx="3">
                  <c:v>JUNIO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Hoja1!$G$635:$L$635</c:f>
              <c:numCache>
                <c:formatCode>General</c:formatCode>
                <c:ptCount val="6"/>
                <c:pt idx="0">
                  <c:v>41.3</c:v>
                </c:pt>
                <c:pt idx="1">
                  <c:v>43</c:v>
                </c:pt>
                <c:pt idx="2">
                  <c:v>47.7</c:v>
                </c:pt>
                <c:pt idx="3">
                  <c:v>44.6</c:v>
                </c:pt>
                <c:pt idx="4">
                  <c:v>44.5</c:v>
                </c:pt>
                <c:pt idx="5">
                  <c:v>44.9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Hoja1!$F$636</c:f>
              <c:strCache>
                <c:ptCount val="1"/>
                <c:pt idx="0">
                  <c:v>MACRI</c:v>
                </c:pt>
              </c:strCache>
            </c:strRef>
          </c:tx>
          <c:spPr>
            <a:ln w="50800">
              <a:solidFill>
                <a:srgbClr val="F5D61B"/>
              </a:solidFill>
            </a:ln>
          </c:spPr>
          <c:marker>
            <c:symbol val="circle"/>
            <c:size val="10"/>
            <c:spPr>
              <a:solidFill>
                <a:srgbClr val="F5D61B"/>
              </a:solidFill>
              <a:ln>
                <a:solidFill>
                  <a:srgbClr val="F5D61B"/>
                </a:solidFill>
              </a:ln>
            </c:spPr>
          </c:marker>
          <c:dLbls>
            <c:dLbl>
              <c:idx val="0"/>
              <c:layout>
                <c:manualLayout>
                  <c:x val="-2.8907119481850978E-2"/>
                  <c:y val="-5.8170586294785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2B01E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Hoja1!$G$634:$L$634</c:f>
              <c:strCache>
                <c:ptCount val="6"/>
                <c:pt idx="0">
                  <c:v>DICIEMBRE</c:v>
                </c:pt>
                <c:pt idx="1">
                  <c:v>FEBRERO</c:v>
                </c:pt>
                <c:pt idx="2">
                  <c:v>ABRIL</c:v>
                </c:pt>
                <c:pt idx="3">
                  <c:v>JUNIO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Hoja1!$G$636:$L$636</c:f>
              <c:numCache>
                <c:formatCode>General</c:formatCode>
                <c:ptCount val="6"/>
                <c:pt idx="0">
                  <c:v>48.3</c:v>
                </c:pt>
                <c:pt idx="1">
                  <c:v>37.300000000000004</c:v>
                </c:pt>
                <c:pt idx="2">
                  <c:v>38.200000000000003</c:v>
                </c:pt>
                <c:pt idx="3">
                  <c:v>41.6</c:v>
                </c:pt>
                <c:pt idx="4">
                  <c:v>42.9</c:v>
                </c:pt>
                <c:pt idx="5">
                  <c:v>40.300000000000004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Hoja1!$F$637</c:f>
              <c:strCache>
                <c:ptCount val="1"/>
                <c:pt idx="0">
                  <c:v>NS</c:v>
                </c:pt>
              </c:strCache>
            </c:strRef>
          </c:tx>
          <c:spPr>
            <a:ln w="50800">
              <a:solidFill>
                <a:srgbClr val="5C1867"/>
              </a:solidFill>
            </a:ln>
          </c:spPr>
          <c:marker>
            <c:symbol val="circle"/>
            <c:size val="10"/>
            <c:spPr>
              <a:solidFill>
                <a:srgbClr val="5C1867"/>
              </a:solidFill>
              <a:ln>
                <a:solidFill>
                  <a:srgbClr val="5C1867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5C186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Hoja1!$G$634:$L$634</c:f>
              <c:strCache>
                <c:ptCount val="6"/>
                <c:pt idx="0">
                  <c:v>DICIEMBRE</c:v>
                </c:pt>
                <c:pt idx="1">
                  <c:v>FEBRERO</c:v>
                </c:pt>
                <c:pt idx="2">
                  <c:v>ABRIL</c:v>
                </c:pt>
                <c:pt idx="3">
                  <c:v>JUNIO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Hoja1!$G$637:$L$637</c:f>
              <c:numCache>
                <c:formatCode>General</c:formatCode>
                <c:ptCount val="6"/>
                <c:pt idx="0">
                  <c:v>10.4</c:v>
                </c:pt>
                <c:pt idx="1">
                  <c:v>19.700000000000003</c:v>
                </c:pt>
                <c:pt idx="2">
                  <c:v>14.1</c:v>
                </c:pt>
                <c:pt idx="3">
                  <c:v>13.8</c:v>
                </c:pt>
                <c:pt idx="4">
                  <c:v>12.6</c:v>
                </c:pt>
                <c:pt idx="5">
                  <c:v>14.8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9256864"/>
        <c:axId val="-109248704"/>
      </c:lineChart>
      <c:catAx>
        <c:axId val="-109256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09248704"/>
        <c:crosses val="autoZero"/>
        <c:auto val="1"/>
        <c:lblAlgn val="ctr"/>
        <c:lblOffset val="100"/>
        <c:noMultiLvlLbl val="0"/>
      </c:catAx>
      <c:valAx>
        <c:axId val="-109248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092568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Hoja1!$E$61</c:f>
              <c:strCache>
                <c:ptCount val="1"/>
                <c:pt idx="0">
                  <c:v>AUMENTO TARIFAS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Hoja1!$F$60:$M$60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Hoja1!$F$61:$M$61</c:f>
              <c:numCache>
                <c:formatCode>General</c:formatCode>
                <c:ptCount val="8"/>
                <c:pt idx="0">
                  <c:v>89.2</c:v>
                </c:pt>
                <c:pt idx="1">
                  <c:v>89.3</c:v>
                </c:pt>
                <c:pt idx="2">
                  <c:v>77.400000000000006</c:v>
                </c:pt>
                <c:pt idx="3">
                  <c:v>69.2</c:v>
                </c:pt>
                <c:pt idx="4">
                  <c:v>70.3</c:v>
                </c:pt>
                <c:pt idx="5">
                  <c:v>68.900000000000006</c:v>
                </c:pt>
                <c:pt idx="6">
                  <c:v>68.7</c:v>
                </c:pt>
                <c:pt idx="7">
                  <c:v>72.400000000000006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Hoja1!$E$62</c:f>
              <c:strCache>
                <c:ptCount val="1"/>
                <c:pt idx="0">
                  <c:v>ACELERACION DE INFLACION</c:v>
                </c:pt>
              </c:strCache>
            </c:strRef>
          </c:tx>
          <c:spPr>
            <a:ln w="50800">
              <a:solidFill>
                <a:srgbClr val="5C1867"/>
              </a:solidFill>
            </a:ln>
          </c:spPr>
          <c:marker>
            <c:symbol val="circle"/>
            <c:size val="10"/>
            <c:spPr>
              <a:solidFill>
                <a:srgbClr val="5C1867"/>
              </a:solidFill>
              <a:ln>
                <a:solidFill>
                  <a:srgbClr val="5C1867"/>
                </a:solidFill>
              </a:ln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132878639128322E-2"/>
                  <c:y val="2.670512878298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941362072448466E-2"/>
                  <c:y val="-2.7357181848685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3154087222428731E-2"/>
                  <c:y val="-1.4636638170645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5C186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Hoja1!$F$60:$M$60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Hoja1!$F$62:$M$62</c:f>
              <c:numCache>
                <c:formatCode>General</c:formatCode>
                <c:ptCount val="8"/>
                <c:pt idx="0">
                  <c:v>88</c:v>
                </c:pt>
                <c:pt idx="1">
                  <c:v>86.9</c:v>
                </c:pt>
                <c:pt idx="2">
                  <c:v>66.2</c:v>
                </c:pt>
                <c:pt idx="3">
                  <c:v>56.2</c:v>
                </c:pt>
                <c:pt idx="4">
                  <c:v>62.3</c:v>
                </c:pt>
                <c:pt idx="5">
                  <c:v>53.4</c:v>
                </c:pt>
                <c:pt idx="6">
                  <c:v>62.7</c:v>
                </c:pt>
                <c:pt idx="7">
                  <c:v>62.8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Hoja1!$E$63</c:f>
              <c:strCache>
                <c:ptCount val="1"/>
                <c:pt idx="0">
                  <c:v>GRAN DEVALUACION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Hoja1!$F$60:$M$60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Hoja1!$F$63:$M$63</c:f>
              <c:numCache>
                <c:formatCode>General</c:formatCode>
                <c:ptCount val="8"/>
                <c:pt idx="0">
                  <c:v>73.7</c:v>
                </c:pt>
                <c:pt idx="1">
                  <c:v>74.5</c:v>
                </c:pt>
                <c:pt idx="2">
                  <c:v>53</c:v>
                </c:pt>
                <c:pt idx="3">
                  <c:v>44.7</c:v>
                </c:pt>
                <c:pt idx="4">
                  <c:v>45.8</c:v>
                </c:pt>
                <c:pt idx="5">
                  <c:v>42.8</c:v>
                </c:pt>
                <c:pt idx="6">
                  <c:v>49.7</c:v>
                </c:pt>
                <c:pt idx="7">
                  <c:v>53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Hoja1!$E$64</c:f>
              <c:strCache>
                <c:ptCount val="1"/>
                <c:pt idx="0">
                  <c:v>MAYOR DESOCUPACION</c:v>
                </c:pt>
              </c:strCache>
            </c:strRef>
          </c:tx>
          <c:spPr>
            <a:ln w="50800">
              <a:solidFill>
                <a:srgbClr val="8EC02F"/>
              </a:solidFill>
            </a:ln>
          </c:spPr>
          <c:marker>
            <c:symbol val="circle"/>
            <c:size val="10"/>
            <c:spPr>
              <a:solidFill>
                <a:srgbClr val="8EC02F"/>
              </a:solidFill>
              <a:ln>
                <a:solidFill>
                  <a:srgbClr val="8EC02F"/>
                </a:solidFill>
              </a:ln>
            </c:spPr>
          </c:marker>
          <c:dLbls>
            <c:dLbl>
              <c:idx val="1"/>
              <c:layout>
                <c:manualLayout>
                  <c:x val="-6.7951256669180671E-2"/>
                  <c:y val="6.50350315759949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313081219240147E-2"/>
                  <c:y val="6.503503157599530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3908839502579867E-2"/>
                  <c:y val="4.1484998272209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4765426949742759E-4"/>
                  <c:y val="1.2863774996619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8EC02F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Hoja1!$F$60:$M$60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Hoja1!$F$64:$M$64</c:f>
              <c:numCache>
                <c:formatCode>General</c:formatCode>
                <c:ptCount val="8"/>
                <c:pt idx="0">
                  <c:v>63.5</c:v>
                </c:pt>
                <c:pt idx="1">
                  <c:v>80.400000000000006</c:v>
                </c:pt>
                <c:pt idx="2">
                  <c:v>62.4</c:v>
                </c:pt>
                <c:pt idx="3">
                  <c:v>56.2</c:v>
                </c:pt>
                <c:pt idx="4">
                  <c:v>57.2</c:v>
                </c:pt>
                <c:pt idx="5">
                  <c:v>54.9</c:v>
                </c:pt>
                <c:pt idx="6">
                  <c:v>57.8</c:v>
                </c:pt>
                <c:pt idx="7">
                  <c:v>55.8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305168"/>
        <c:axId val="-121307344"/>
      </c:lineChart>
      <c:catAx>
        <c:axId val="-121305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1307344"/>
        <c:crosses val="autoZero"/>
        <c:auto val="1"/>
        <c:lblAlgn val="ctr"/>
        <c:lblOffset val="100"/>
        <c:noMultiLvlLbl val="0"/>
      </c:catAx>
      <c:valAx>
        <c:axId val="-121307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13051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EC02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5C1867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'1'!$B$913:$B$915</c:f>
              <c:strCache>
                <c:ptCount val="3"/>
                <c:pt idx="0">
                  <c:v>Continuador del gobierno</c:v>
                </c:pt>
                <c:pt idx="1">
                  <c:v>Opositor</c:v>
                </c:pt>
                <c:pt idx="2">
                  <c:v>Ns/Mc</c:v>
                </c:pt>
              </c:strCache>
            </c:strRef>
          </c:cat>
          <c:val>
            <c:numRef>
              <c:f>'1'!$C$913:$C$915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48.5</c:v>
                </c:pt>
                <c:pt idx="2">
                  <c:v>43.3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9255776"/>
        <c:axId val="-109248160"/>
      </c:barChart>
      <c:catAx>
        <c:axId val="-10925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09248160"/>
        <c:crosses val="autoZero"/>
        <c:auto val="1"/>
        <c:lblAlgn val="ctr"/>
        <c:lblOffset val="100"/>
        <c:noMultiLvlLbl val="0"/>
      </c:catAx>
      <c:valAx>
        <c:axId val="-10924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09255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5C1867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'1'!$B$898:$B$900</c:f>
              <c:strCache>
                <c:ptCount val="3"/>
                <c:pt idx="0">
                  <c:v>Scioli</c:v>
                </c:pt>
                <c:pt idx="1">
                  <c:v>Massa</c:v>
                </c:pt>
                <c:pt idx="2">
                  <c:v>Ns</c:v>
                </c:pt>
              </c:strCache>
            </c:strRef>
          </c:cat>
          <c:val>
            <c:numRef>
              <c:f>'1'!$C$898:$C$900</c:f>
              <c:numCache>
                <c:formatCode>General</c:formatCode>
                <c:ptCount val="3"/>
                <c:pt idx="0">
                  <c:v>42.4</c:v>
                </c:pt>
                <c:pt idx="1">
                  <c:v>43.2</c:v>
                </c:pt>
                <c:pt idx="2">
                  <c:v>14.4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9250880"/>
        <c:axId val="-109255232"/>
      </c:barChart>
      <c:catAx>
        <c:axId val="-10925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09255232"/>
        <c:crosses val="autoZero"/>
        <c:auto val="1"/>
        <c:lblAlgn val="ctr"/>
        <c:lblOffset val="100"/>
        <c:noMultiLvlLbl val="0"/>
      </c:catAx>
      <c:valAx>
        <c:axId val="-10925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09250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5D61B"/>
              </a:solidFill>
            </c:spPr>
          </c:dPt>
          <c:dPt>
            <c:idx val="2"/>
            <c:invertIfNegative val="0"/>
            <c:bubble3D val="0"/>
            <c:spPr>
              <a:solidFill>
                <a:srgbClr val="5C1867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'1'!$B$903:$B$905</c:f>
              <c:strCache>
                <c:ptCount val="3"/>
                <c:pt idx="0">
                  <c:v>Massa</c:v>
                </c:pt>
                <c:pt idx="1">
                  <c:v>Macri</c:v>
                </c:pt>
                <c:pt idx="2">
                  <c:v>Ns</c:v>
                </c:pt>
              </c:strCache>
            </c:strRef>
          </c:cat>
          <c:val>
            <c:numRef>
              <c:f>'1'!$C$903:$C$905</c:f>
              <c:numCache>
                <c:formatCode>General</c:formatCode>
                <c:ptCount val="3"/>
                <c:pt idx="0">
                  <c:v>42.4</c:v>
                </c:pt>
                <c:pt idx="1">
                  <c:v>33.1</c:v>
                </c:pt>
                <c:pt idx="2">
                  <c:v>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9254144"/>
        <c:axId val="-109259040"/>
      </c:barChart>
      <c:catAx>
        <c:axId val="-10925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09259040"/>
        <c:crosses val="autoZero"/>
        <c:auto val="1"/>
        <c:lblAlgn val="ctr"/>
        <c:lblOffset val="100"/>
        <c:noMultiLvlLbl val="0"/>
      </c:catAx>
      <c:valAx>
        <c:axId val="-109259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09254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92D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5D61B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'1'!$B$960:$B$962</c:f>
              <c:strCache>
                <c:ptCount val="3"/>
                <c:pt idx="0">
                  <c:v> Anibal Fernández</c:v>
                </c:pt>
                <c:pt idx="1">
                  <c:v>  Maria E. Vidal</c:v>
                </c:pt>
                <c:pt idx="2">
                  <c:v>  Felipe Solá</c:v>
                </c:pt>
              </c:strCache>
            </c:strRef>
          </c:cat>
          <c:val>
            <c:numRef>
              <c:f>'1'!$C$960:$C$962</c:f>
              <c:numCache>
                <c:formatCode>General</c:formatCode>
                <c:ptCount val="3"/>
                <c:pt idx="0">
                  <c:v>58.9</c:v>
                </c:pt>
                <c:pt idx="1">
                  <c:v>34.700000000000003</c:v>
                </c:pt>
                <c:pt idx="2">
                  <c:v>29.5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9253600"/>
        <c:axId val="-109253056"/>
      </c:barChart>
      <c:catAx>
        <c:axId val="-109253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09253056"/>
        <c:crosses val="autoZero"/>
        <c:auto val="1"/>
        <c:lblAlgn val="ctr"/>
        <c:lblOffset val="100"/>
        <c:noMultiLvlLbl val="0"/>
      </c:catAx>
      <c:valAx>
        <c:axId val="-109253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09253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Hoja1!$E$93</c:f>
              <c:strCache>
                <c:ptCount val="1"/>
                <c:pt idx="0">
                  <c:v>INCREMENTO DELINCUENCIA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Hoja1!$F$92:$M$92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Hoja1!$F$93:$M$93</c:f>
              <c:numCache>
                <c:formatCode>General</c:formatCode>
                <c:ptCount val="8"/>
                <c:pt idx="0">
                  <c:v>71.599999999999994</c:v>
                </c:pt>
                <c:pt idx="1">
                  <c:v>86.7</c:v>
                </c:pt>
                <c:pt idx="2">
                  <c:v>76.2</c:v>
                </c:pt>
                <c:pt idx="3">
                  <c:v>67.2</c:v>
                </c:pt>
                <c:pt idx="4">
                  <c:v>67</c:v>
                </c:pt>
                <c:pt idx="5">
                  <c:v>69.2</c:v>
                </c:pt>
                <c:pt idx="6">
                  <c:v>66.7</c:v>
                </c:pt>
                <c:pt idx="7">
                  <c:v>67.8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Hoja1!$E$94</c:f>
              <c:strCache>
                <c:ptCount val="1"/>
                <c:pt idx="0">
                  <c:v>INCREMENTO HUELGAS</c:v>
                </c:pt>
              </c:strCache>
            </c:strRef>
          </c:tx>
          <c:spPr>
            <a:ln w="50800">
              <a:solidFill>
                <a:srgbClr val="5C1867"/>
              </a:solidFill>
            </a:ln>
          </c:spPr>
          <c:marker>
            <c:symbol val="circle"/>
            <c:size val="10"/>
            <c:spPr>
              <a:solidFill>
                <a:srgbClr val="5C1867"/>
              </a:solidFill>
              <a:ln>
                <a:solidFill>
                  <a:srgbClr val="5C1867"/>
                </a:solidFill>
              </a:ln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876696144558919E-2"/>
                  <c:y val="-7.6555072802813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5C186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Hoja1!$F$92:$M$92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Hoja1!$F$94:$M$94</c:f>
              <c:numCache>
                <c:formatCode>General</c:formatCode>
                <c:ptCount val="8"/>
                <c:pt idx="0">
                  <c:v>70.900000000000006</c:v>
                </c:pt>
                <c:pt idx="1">
                  <c:v>62.2</c:v>
                </c:pt>
                <c:pt idx="2">
                  <c:v>60.4</c:v>
                </c:pt>
                <c:pt idx="3">
                  <c:v>44</c:v>
                </c:pt>
                <c:pt idx="4">
                  <c:v>49.4</c:v>
                </c:pt>
                <c:pt idx="5">
                  <c:v>50</c:v>
                </c:pt>
                <c:pt idx="6">
                  <c:v>49.7</c:v>
                </c:pt>
                <c:pt idx="7">
                  <c:v>42.5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Hoja1!$E$95</c:f>
              <c:strCache>
                <c:ptCount val="1"/>
                <c:pt idx="0">
                  <c:v>SAQUEOS</c:v>
                </c:pt>
              </c:strCache>
            </c:strRef>
          </c:tx>
          <c:spPr>
            <a:ln w="50800">
              <a:solidFill>
                <a:srgbClr val="8EC02F"/>
              </a:solidFill>
            </a:ln>
          </c:spPr>
          <c:marker>
            <c:symbol val="circle"/>
            <c:size val="10"/>
            <c:spPr>
              <a:solidFill>
                <a:srgbClr val="8EC02F"/>
              </a:solidFill>
              <a:ln>
                <a:solidFill>
                  <a:srgbClr val="8EC02F"/>
                </a:solidFill>
              </a:ln>
            </c:spPr>
          </c:marker>
          <c:dLbls>
            <c:dLbl>
              <c:idx val="3"/>
              <c:layout>
                <c:manualLayout>
                  <c:x val="-2.4702446806292588E-2"/>
                  <c:y val="7.4933316443230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8EC02F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Hoja1!$F$92:$M$92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Hoja1!$F$95:$M$95</c:f>
              <c:numCache>
                <c:formatCode>General</c:formatCode>
                <c:ptCount val="8"/>
                <c:pt idx="0">
                  <c:v>64.5</c:v>
                </c:pt>
                <c:pt idx="1">
                  <c:v>61.2</c:v>
                </c:pt>
                <c:pt idx="2">
                  <c:v>51.1</c:v>
                </c:pt>
                <c:pt idx="3">
                  <c:v>46.7</c:v>
                </c:pt>
                <c:pt idx="4">
                  <c:v>41.8</c:v>
                </c:pt>
                <c:pt idx="5">
                  <c:v>36.6</c:v>
                </c:pt>
                <c:pt idx="6">
                  <c:v>47.2</c:v>
                </c:pt>
                <c:pt idx="7">
                  <c:v>32.9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303536"/>
        <c:axId val="-121302992"/>
      </c:lineChart>
      <c:catAx>
        <c:axId val="-12130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1302992"/>
        <c:crosses val="autoZero"/>
        <c:auto val="1"/>
        <c:lblAlgn val="ctr"/>
        <c:lblOffset val="100"/>
        <c:noMultiLvlLbl val="0"/>
      </c:catAx>
      <c:valAx>
        <c:axId val="-121302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13035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186092614705317E-2"/>
          <c:y val="4.2416503094706383E-2"/>
          <c:w val="0.91115326167064359"/>
          <c:h val="0.73931885248485796"/>
        </c:manualLayout>
      </c:layout>
      <c:lineChart>
        <c:grouping val="standard"/>
        <c:varyColors val="0"/>
        <c:ser>
          <c:idx val="0"/>
          <c:order val="0"/>
          <c:tx>
            <c:strRef>
              <c:f>Hoja1!$E$128</c:f>
              <c:strCache>
                <c:ptCount val="1"/>
                <c:pt idx="0">
                  <c:v>Que haya cacerolazos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3"/>
              <c:layout>
                <c:manualLayout>
                  <c:x val="-3.3440007060548942E-2"/>
                  <c:y val="4.2019834974159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440007060548942E-2"/>
                  <c:y val="-8.123364835418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344000706054906E-2"/>
                  <c:y val="-8.7720673792519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Hoja1!$F$127:$M$127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Hoja1!$F$128:$M$128</c:f>
              <c:numCache>
                <c:formatCode>General</c:formatCode>
                <c:ptCount val="8"/>
                <c:pt idx="0">
                  <c:v>70.8</c:v>
                </c:pt>
                <c:pt idx="1">
                  <c:v>54.2</c:v>
                </c:pt>
                <c:pt idx="2">
                  <c:v>31.3</c:v>
                </c:pt>
                <c:pt idx="3">
                  <c:v>30.5</c:v>
                </c:pt>
                <c:pt idx="4">
                  <c:v>18.8</c:v>
                </c:pt>
                <c:pt idx="5">
                  <c:v>19.7</c:v>
                </c:pt>
                <c:pt idx="6">
                  <c:v>17.399999999999999</c:v>
                </c:pt>
                <c:pt idx="7">
                  <c:v>20.6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Hoja1!$E$129</c:f>
              <c:strCache>
                <c:ptCount val="1"/>
                <c:pt idx="0">
                  <c:v>Cambios de ministros</c:v>
                </c:pt>
              </c:strCache>
            </c:strRef>
          </c:tx>
          <c:spPr>
            <a:ln w="50800">
              <a:solidFill>
                <a:srgbClr val="5C1867"/>
              </a:solidFill>
            </a:ln>
          </c:spPr>
          <c:marker>
            <c:symbol val="circle"/>
            <c:size val="10"/>
            <c:spPr>
              <a:solidFill>
                <a:srgbClr val="5C1867"/>
              </a:solidFill>
              <a:ln>
                <a:solidFill>
                  <a:srgbClr val="5C1867"/>
                </a:solidFill>
              </a:ln>
            </c:spPr>
          </c:marker>
          <c:dLbls>
            <c:dLbl>
              <c:idx val="4"/>
              <c:layout>
                <c:manualLayout>
                  <c:x val="-3.3440007060548942E-2"/>
                  <c:y val="-8.1233648354185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869954865170772E-2"/>
                  <c:y val="-8.7720673792519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7314415745204254E-3"/>
                  <c:y val="-2.2850419409180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5C186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Hoja1!$F$127:$M$127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Hoja1!$F$129:$M$129</c:f>
              <c:numCache>
                <c:formatCode>General</c:formatCode>
                <c:ptCount val="8"/>
                <c:pt idx="0">
                  <c:v>47.3</c:v>
                </c:pt>
                <c:pt idx="1">
                  <c:v>22.2</c:v>
                </c:pt>
                <c:pt idx="2">
                  <c:v>23.8</c:v>
                </c:pt>
                <c:pt idx="3">
                  <c:v>37.800000000000004</c:v>
                </c:pt>
                <c:pt idx="4">
                  <c:v>20.399999999999999</c:v>
                </c:pt>
                <c:pt idx="5">
                  <c:v>16.899999999999999</c:v>
                </c:pt>
                <c:pt idx="6">
                  <c:v>23</c:v>
                </c:pt>
                <c:pt idx="7">
                  <c:v>14.8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Hoja1!$E$130</c:f>
              <c:strCache>
                <c:ptCount val="1"/>
                <c:pt idx="0">
                  <c:v>CGT opositora unificada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397969101542926E-2"/>
                  <c:y val="-2.1415356576975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2686982405589382E-2"/>
                  <c:y val="2.7237334210529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9827640202891751E-2"/>
                  <c:y val="-2.7902382015309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0701905470146809E-3"/>
                  <c:y val="1.7506796053028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Hoja1!$F$127:$M$127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Hoja1!$F$130:$M$130</c:f>
              <c:numCache>
                <c:formatCode>General</c:formatCode>
                <c:ptCount val="8"/>
                <c:pt idx="0">
                  <c:v>23.1</c:v>
                </c:pt>
                <c:pt idx="1">
                  <c:v>20.9</c:v>
                </c:pt>
                <c:pt idx="2">
                  <c:v>12.2</c:v>
                </c:pt>
                <c:pt idx="3">
                  <c:v>18.7</c:v>
                </c:pt>
                <c:pt idx="4">
                  <c:v>16.7</c:v>
                </c:pt>
                <c:pt idx="5">
                  <c:v>13.9</c:v>
                </c:pt>
                <c:pt idx="6">
                  <c:v>11.6</c:v>
                </c:pt>
                <c:pt idx="7">
                  <c:v>13.1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Hoja1!$E$131</c:f>
              <c:strCache>
                <c:ptCount val="1"/>
                <c:pt idx="0">
                  <c:v>Renuncia de Boudou</c:v>
                </c:pt>
              </c:strCache>
            </c:strRef>
          </c:tx>
          <c:spPr>
            <a:ln w="50800">
              <a:solidFill>
                <a:srgbClr val="8EC02F"/>
              </a:solidFill>
            </a:ln>
          </c:spPr>
          <c:marker>
            <c:symbol val="circle"/>
            <c:size val="10"/>
            <c:spPr>
              <a:solidFill>
                <a:srgbClr val="8EC02F"/>
              </a:solidFill>
              <a:ln>
                <a:solidFill>
                  <a:srgbClr val="8EC02F"/>
                </a:solidFill>
              </a:ln>
            </c:spPr>
          </c:marker>
          <c:dLbls>
            <c:dLbl>
              <c:idx val="1"/>
              <c:layout>
                <c:manualLayout>
                  <c:x val="-4.1038765250481772E-2"/>
                  <c:y val="3.8922152630003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086931207603836E-2"/>
                  <c:y val="-3.2435127191669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3797917903557367E-2"/>
                  <c:y val="2.919161447250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0946273410301432E-2"/>
                  <c:y val="-3.2435127191669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2405706436514394E-3"/>
                  <c:y val="-1.621756359583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8EC02F"/>
                    </a:solidFill>
                  </a:defRPr>
                </a:pPr>
                <a:endParaRPr lang="es-A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Hoja1!$F$127:$M$127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Hoja1!$F$131:$M$131</c:f>
              <c:numCache>
                <c:formatCode>General</c:formatCode>
                <c:ptCount val="8"/>
                <c:pt idx="0">
                  <c:v>10.6</c:v>
                </c:pt>
                <c:pt idx="1">
                  <c:v>11.9</c:v>
                </c:pt>
                <c:pt idx="2">
                  <c:v>6.6</c:v>
                </c:pt>
                <c:pt idx="3">
                  <c:v>13.4</c:v>
                </c:pt>
                <c:pt idx="4">
                  <c:v>6.1</c:v>
                </c:pt>
                <c:pt idx="5">
                  <c:v>7.6</c:v>
                </c:pt>
                <c:pt idx="6">
                  <c:v>5.4</c:v>
                </c:pt>
                <c:pt idx="7">
                  <c:v>4.5999999999999996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Hoja1!$E$132</c:f>
              <c:strCache>
                <c:ptCount val="1"/>
                <c:pt idx="0">
                  <c:v>Renuncia de la Presidenta</c:v>
                </c:pt>
              </c:strCache>
            </c:strRef>
          </c:tx>
          <c:spPr>
            <a:ln w="50800">
              <a:solidFill>
                <a:srgbClr val="0092D2"/>
              </a:solidFill>
            </a:ln>
          </c:spPr>
          <c:marker>
            <c:symbol val="circle"/>
            <c:size val="10"/>
            <c:spPr>
              <a:solidFill>
                <a:srgbClr val="0092D2"/>
              </a:solidFill>
              <a:ln>
                <a:solidFill>
                  <a:srgbClr val="0092D2"/>
                </a:solidFill>
              </a:ln>
            </c:spPr>
          </c:marker>
          <c:dLbls>
            <c:dLbl>
              <c:idx val="1"/>
              <c:layout>
                <c:manualLayout>
                  <c:x val="-5.1243014593227075E-2"/>
                  <c:y val="2.9337700242216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96169899862237E-2"/>
                  <c:y val="1.6363649365548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383672390529424E-2"/>
                  <c:y val="2.9337700242216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045260460182984E-3"/>
                  <c:y val="-1.9314990545288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045260460182984E-3"/>
                  <c:y val="-3.5532554141122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212223755460054E-2"/>
                  <c:y val="2.2850674803882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513994228631651E-2"/>
                  <c:y val="1.9607162084715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92D2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Hoja1!$F$127:$M$127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Hoja1!$F$132:$M$132</c:f>
              <c:numCache>
                <c:formatCode>General</c:formatCode>
                <c:ptCount val="8"/>
                <c:pt idx="0">
                  <c:v>9.6</c:v>
                </c:pt>
                <c:pt idx="1">
                  <c:v>4.4000000000000004</c:v>
                </c:pt>
                <c:pt idx="2">
                  <c:v>2.4</c:v>
                </c:pt>
                <c:pt idx="3">
                  <c:v>4.5999999999999996</c:v>
                </c:pt>
                <c:pt idx="4">
                  <c:v>1.4</c:v>
                </c:pt>
                <c:pt idx="5">
                  <c:v>1.1000000000000001</c:v>
                </c:pt>
                <c:pt idx="6">
                  <c:v>4.5</c:v>
                </c:pt>
                <c:pt idx="7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0589680"/>
        <c:axId val="-120586960"/>
      </c:lineChart>
      <c:catAx>
        <c:axId val="-120589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0586960"/>
        <c:crosses val="autoZero"/>
        <c:auto val="1"/>
        <c:lblAlgn val="ctr"/>
        <c:lblOffset val="100"/>
        <c:noMultiLvlLbl val="0"/>
      </c:catAx>
      <c:valAx>
        <c:axId val="-120586960"/>
        <c:scaling>
          <c:orientation val="minMax"/>
          <c:max val="8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05896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Hoja1!$E$159</c:f>
              <c:strCache>
                <c:ptCount val="1"/>
                <c:pt idx="0">
                  <c:v>Incremento de sueldo menor a inflación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2"/>
              <c:layout>
                <c:manualLayout>
                  <c:x val="-6.1365317141871809E-2"/>
                  <c:y val="3.069853597244220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Hoja1!$F$158:$M$158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Hoja1!$F$159:$M$159</c:f>
              <c:numCache>
                <c:formatCode>General</c:formatCode>
                <c:ptCount val="8"/>
                <c:pt idx="0">
                  <c:v>81.7</c:v>
                </c:pt>
                <c:pt idx="1">
                  <c:v>79.2</c:v>
                </c:pt>
                <c:pt idx="2">
                  <c:v>55.4</c:v>
                </c:pt>
                <c:pt idx="3">
                  <c:v>56</c:v>
                </c:pt>
                <c:pt idx="4">
                  <c:v>58.9</c:v>
                </c:pt>
                <c:pt idx="5">
                  <c:v>60.5</c:v>
                </c:pt>
                <c:pt idx="6">
                  <c:v>62.5</c:v>
                </c:pt>
                <c:pt idx="7">
                  <c:v>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Hoja1!$E$160</c:f>
              <c:strCache>
                <c:ptCount val="1"/>
                <c:pt idx="0">
                  <c:v>Sufrir algún delito</c:v>
                </c:pt>
              </c:strCache>
            </c:strRef>
          </c:tx>
          <c:spPr>
            <a:ln w="50800">
              <a:solidFill>
                <a:srgbClr val="5C1867"/>
              </a:solidFill>
            </a:ln>
          </c:spPr>
          <c:marker>
            <c:symbol val="circle"/>
            <c:size val="10"/>
            <c:spPr>
              <a:solidFill>
                <a:srgbClr val="5C1867"/>
              </a:solidFill>
              <a:ln>
                <a:solidFill>
                  <a:srgbClr val="5C1867"/>
                </a:solidFill>
              </a:ln>
            </c:spPr>
          </c:marker>
          <c:dLbls>
            <c:dLbl>
              <c:idx val="0"/>
              <c:layout>
                <c:manualLayout>
                  <c:x val="-5.0705260216815894E-2"/>
                  <c:y val="-1.9368832227995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513972741497499E-3"/>
                  <c:y val="-1.4795438857694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5C186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Hoja1!$F$158:$M$158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Hoja1!$F$160:$M$160</c:f>
              <c:numCache>
                <c:formatCode>General</c:formatCode>
                <c:ptCount val="8"/>
                <c:pt idx="0">
                  <c:v>74.2</c:v>
                </c:pt>
                <c:pt idx="1">
                  <c:v>80.599999999999994</c:v>
                </c:pt>
                <c:pt idx="2">
                  <c:v>65.2</c:v>
                </c:pt>
                <c:pt idx="3">
                  <c:v>67.599999999999994</c:v>
                </c:pt>
                <c:pt idx="4">
                  <c:v>71.7</c:v>
                </c:pt>
                <c:pt idx="5">
                  <c:v>71.5</c:v>
                </c:pt>
                <c:pt idx="6">
                  <c:v>70.7</c:v>
                </c:pt>
                <c:pt idx="7">
                  <c:v>76.599999999999994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Hoja1!$E$161</c:f>
              <c:strCache>
                <c:ptCount val="1"/>
                <c:pt idx="0">
                  <c:v>Sufrir cortes de electricidad</c:v>
                </c:pt>
              </c:strCache>
            </c:strRef>
          </c:tx>
          <c:spPr>
            <a:ln w="50800">
              <a:solidFill>
                <a:srgbClr val="8EC02F"/>
              </a:solidFill>
            </a:ln>
          </c:spPr>
          <c:marker>
            <c:symbol val="circle"/>
            <c:size val="10"/>
            <c:spPr>
              <a:solidFill>
                <a:srgbClr val="8EC02F"/>
              </a:solidFill>
              <a:ln>
                <a:solidFill>
                  <a:srgbClr val="8EC02F"/>
                </a:solidFill>
              </a:ln>
            </c:spPr>
          </c:marker>
          <c:dLbls>
            <c:dLbl>
              <c:idx val="2"/>
              <c:layout>
                <c:manualLayout>
                  <c:x val="2.2769799630885813E-3"/>
                  <c:y val="-1.5928409232139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912532320877013E-3"/>
                  <c:y val="4.8364368942335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8EC02F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Hoja1!$F$158:$M$158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Hoja1!$F$161:$M$161</c:f>
              <c:numCache>
                <c:formatCode>General</c:formatCode>
                <c:ptCount val="8"/>
                <c:pt idx="0">
                  <c:v>74</c:v>
                </c:pt>
                <c:pt idx="1">
                  <c:v>70.8</c:v>
                </c:pt>
                <c:pt idx="2">
                  <c:v>60.9</c:v>
                </c:pt>
                <c:pt idx="3">
                  <c:v>57.2</c:v>
                </c:pt>
                <c:pt idx="4">
                  <c:v>52.3</c:v>
                </c:pt>
                <c:pt idx="5">
                  <c:v>57.8</c:v>
                </c:pt>
                <c:pt idx="6">
                  <c:v>57.1</c:v>
                </c:pt>
                <c:pt idx="7">
                  <c:v>58.2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Hoja1!$E$162</c:f>
              <c:strCache>
                <c:ptCount val="1"/>
                <c:pt idx="0">
                  <c:v>Sufrir inconvenientes transporte publico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dLbl>
              <c:idx val="1"/>
              <c:layout>
                <c:manualLayout>
                  <c:x val="-6.4193863679870025E-2"/>
                  <c:y val="3.2291174398716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97340631725802E-2"/>
                  <c:y val="4.5149730033612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9951155232972467E-2"/>
                  <c:y val="3.2291174398716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Hoja1!$F$158:$M$158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Hoja1!$F$162:$M$162</c:f>
              <c:numCache>
                <c:formatCode>General</c:formatCode>
                <c:ptCount val="8"/>
                <c:pt idx="0">
                  <c:v>62.3</c:v>
                </c:pt>
                <c:pt idx="1">
                  <c:v>52.5</c:v>
                </c:pt>
                <c:pt idx="2">
                  <c:v>48.7</c:v>
                </c:pt>
                <c:pt idx="3">
                  <c:v>49.9</c:v>
                </c:pt>
                <c:pt idx="4">
                  <c:v>39.800000000000004</c:v>
                </c:pt>
                <c:pt idx="5">
                  <c:v>42</c:v>
                </c:pt>
                <c:pt idx="6">
                  <c:v>44.2</c:v>
                </c:pt>
                <c:pt idx="7">
                  <c:v>37.800000000000004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Hoja1!$E$163</c:f>
              <c:strCache>
                <c:ptCount val="1"/>
                <c:pt idx="0">
                  <c:v>Quedarse sin trabajo</c:v>
                </c:pt>
              </c:strCache>
            </c:strRef>
          </c:tx>
          <c:spPr>
            <a:ln w="50800">
              <a:solidFill>
                <a:srgbClr val="0092D2"/>
              </a:solidFill>
            </a:ln>
          </c:spPr>
          <c:marker>
            <c:symbol val="circle"/>
            <c:size val="10"/>
            <c:spPr>
              <a:solidFill>
                <a:srgbClr val="0092D2"/>
              </a:solidFill>
              <a:ln>
                <a:solidFill>
                  <a:srgbClr val="0092D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92D2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Hoja1!$F$158:$M$158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Hoja1!$F$163:$M$163</c:f>
              <c:numCache>
                <c:formatCode>General</c:formatCode>
                <c:ptCount val="8"/>
                <c:pt idx="0">
                  <c:v>28.7</c:v>
                </c:pt>
                <c:pt idx="1">
                  <c:v>46</c:v>
                </c:pt>
                <c:pt idx="2">
                  <c:v>31.9</c:v>
                </c:pt>
                <c:pt idx="3">
                  <c:v>32</c:v>
                </c:pt>
                <c:pt idx="4">
                  <c:v>26.8</c:v>
                </c:pt>
                <c:pt idx="5">
                  <c:v>32.6</c:v>
                </c:pt>
                <c:pt idx="6">
                  <c:v>37.200000000000003</c:v>
                </c:pt>
                <c:pt idx="7">
                  <c:v>22.6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0589136"/>
        <c:axId val="-120590224"/>
      </c:lineChart>
      <c:catAx>
        <c:axId val="-12058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0590224"/>
        <c:crosses val="autoZero"/>
        <c:auto val="1"/>
        <c:lblAlgn val="ctr"/>
        <c:lblOffset val="100"/>
        <c:noMultiLvlLbl val="0"/>
      </c:catAx>
      <c:valAx>
        <c:axId val="-120590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05891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744556371794288E-2"/>
          <c:y val="8.7758859202428749E-2"/>
          <c:w val="0.93125544362820623"/>
          <c:h val="0.7711791581607863"/>
        </c:manualLayout>
      </c:layout>
      <c:lineChart>
        <c:grouping val="standard"/>
        <c:varyColors val="0"/>
        <c:ser>
          <c:idx val="0"/>
          <c:order val="0"/>
          <c:tx>
            <c:strRef>
              <c:f>Hoja1!$E$193</c:f>
              <c:strCache>
                <c:ptCount val="1"/>
                <c:pt idx="0">
                  <c:v>ECONOMICO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Hoja1!$F$192:$M$192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Hoja1!$F$193:$M$193</c:f>
              <c:numCache>
                <c:formatCode>General</c:formatCode>
                <c:ptCount val="8"/>
                <c:pt idx="0">
                  <c:v>62.4</c:v>
                </c:pt>
                <c:pt idx="1">
                  <c:v>75.400000000000006</c:v>
                </c:pt>
                <c:pt idx="2">
                  <c:v>51.4</c:v>
                </c:pt>
                <c:pt idx="3">
                  <c:v>41.5</c:v>
                </c:pt>
                <c:pt idx="4">
                  <c:v>43.1</c:v>
                </c:pt>
                <c:pt idx="5">
                  <c:v>40.300000000000004</c:v>
                </c:pt>
                <c:pt idx="6">
                  <c:v>51.4</c:v>
                </c:pt>
                <c:pt idx="7">
                  <c:v>46.5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Hoja1!$E$194</c:f>
              <c:strCache>
                <c:ptCount val="1"/>
                <c:pt idx="0">
                  <c:v>SOCIAL</c:v>
                </c:pt>
              </c:strCache>
            </c:strRef>
          </c:tx>
          <c:spPr>
            <a:ln w="50800">
              <a:solidFill>
                <a:srgbClr val="5C1867"/>
              </a:solidFill>
            </a:ln>
          </c:spPr>
          <c:marker>
            <c:symbol val="circle"/>
            <c:size val="10"/>
            <c:spPr>
              <a:solidFill>
                <a:srgbClr val="5C1867"/>
              </a:solidFill>
              <a:ln>
                <a:solidFill>
                  <a:srgbClr val="5C1867"/>
                </a:solidFill>
              </a:ln>
            </c:spPr>
          </c:marker>
          <c:dLbls>
            <c:dLbl>
              <c:idx val="1"/>
              <c:layout>
                <c:manualLayout>
                  <c:x val="-2.3472275498329236E-2"/>
                  <c:y val="-5.2330125400991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09495121254017E-2"/>
                  <c:y val="1.8657528919996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085339458054503E-3"/>
                  <c:y val="-6.033829104695252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115546037691949E-2"/>
                  <c:y val="-5.54165451540779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5C1867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Hoja1!$F$192:$M$192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Hoja1!$F$194:$M$194</c:f>
              <c:numCache>
                <c:formatCode>General</c:formatCode>
                <c:ptCount val="8"/>
                <c:pt idx="0">
                  <c:v>57.1</c:v>
                </c:pt>
                <c:pt idx="1">
                  <c:v>59</c:v>
                </c:pt>
                <c:pt idx="2">
                  <c:v>50</c:v>
                </c:pt>
                <c:pt idx="3">
                  <c:v>40.300000000000004</c:v>
                </c:pt>
                <c:pt idx="4">
                  <c:v>41.3</c:v>
                </c:pt>
                <c:pt idx="5">
                  <c:v>36.5</c:v>
                </c:pt>
                <c:pt idx="6">
                  <c:v>45.3</c:v>
                </c:pt>
                <c:pt idx="7">
                  <c:v>30.5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Hoja1!$E$195</c:f>
              <c:strCache>
                <c:ptCount val="1"/>
                <c:pt idx="0">
                  <c:v>PERSONAL</c:v>
                </c:pt>
              </c:strCache>
            </c:strRef>
          </c:tx>
          <c:spPr>
            <a:ln w="50800">
              <a:solidFill>
                <a:srgbClr val="8EC02F"/>
              </a:solidFill>
            </a:ln>
          </c:spPr>
          <c:marker>
            <c:symbol val="circle"/>
            <c:size val="10"/>
            <c:spPr>
              <a:solidFill>
                <a:srgbClr val="8EC02F"/>
              </a:solidFill>
              <a:ln>
                <a:solidFill>
                  <a:srgbClr val="8EC02F"/>
                </a:solidFill>
              </a:ln>
            </c:spPr>
          </c:marker>
          <c:dLbls>
            <c:dLbl>
              <c:idx val="7"/>
              <c:layout>
                <c:manualLayout>
                  <c:x val="-3.3488592041868603E-2"/>
                  <c:y val="6.1867405463205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8EC02F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Hoja1!$F$192:$M$192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Hoja1!$F$195:$M$195</c:f>
              <c:numCache>
                <c:formatCode>General</c:formatCode>
                <c:ptCount val="8"/>
                <c:pt idx="0">
                  <c:v>35.200000000000003</c:v>
                </c:pt>
                <c:pt idx="1">
                  <c:v>52.6</c:v>
                </c:pt>
                <c:pt idx="2">
                  <c:v>34.1</c:v>
                </c:pt>
                <c:pt idx="3">
                  <c:v>26.5</c:v>
                </c:pt>
                <c:pt idx="4">
                  <c:v>25.8</c:v>
                </c:pt>
                <c:pt idx="5">
                  <c:v>33.1</c:v>
                </c:pt>
                <c:pt idx="6">
                  <c:v>38</c:v>
                </c:pt>
                <c:pt idx="7">
                  <c:v>30.7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Hoja1!$E$196</c:f>
              <c:strCache>
                <c:ptCount val="1"/>
                <c:pt idx="0">
                  <c:v>POLITICO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Hoja1!$F$192:$M$192</c:f>
              <c:strCache>
                <c:ptCount val="8"/>
                <c:pt idx="0">
                  <c:v>ENERO</c:v>
                </c:pt>
                <c:pt idx="1">
                  <c:v>SEPTIEMBRE</c:v>
                </c:pt>
                <c:pt idx="2">
                  <c:v>DICIEMBRE</c:v>
                </c:pt>
                <c:pt idx="3">
                  <c:v>FEBRERO</c:v>
                </c:pt>
                <c:pt idx="4">
                  <c:v>ABRIL</c:v>
                </c:pt>
                <c:pt idx="5">
                  <c:v>JUNIO</c:v>
                </c:pt>
                <c:pt idx="6">
                  <c:v>AGOSTO</c:v>
                </c:pt>
                <c:pt idx="7">
                  <c:v>SEPTIEMBRE</c:v>
                </c:pt>
              </c:strCache>
            </c:strRef>
          </c:cat>
          <c:val>
            <c:numRef>
              <c:f>Hoja1!$F$196:$M$196</c:f>
              <c:numCache>
                <c:formatCode>General</c:formatCode>
                <c:ptCount val="8"/>
                <c:pt idx="0">
                  <c:v>3.9</c:v>
                </c:pt>
                <c:pt idx="1">
                  <c:v>4.4000000000000004</c:v>
                </c:pt>
                <c:pt idx="2">
                  <c:v>2.7</c:v>
                </c:pt>
                <c:pt idx="3">
                  <c:v>4.5</c:v>
                </c:pt>
                <c:pt idx="4">
                  <c:v>1.8</c:v>
                </c:pt>
                <c:pt idx="5">
                  <c:v>1.7</c:v>
                </c:pt>
                <c:pt idx="6">
                  <c:v>1.2</c:v>
                </c:pt>
                <c:pt idx="7">
                  <c:v>2.2999999999999998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0586416"/>
        <c:axId val="-120585872"/>
      </c:lineChart>
      <c:catAx>
        <c:axId val="-12058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0585872"/>
        <c:crosses val="autoZero"/>
        <c:auto val="1"/>
        <c:lblAlgn val="ctr"/>
        <c:lblOffset val="100"/>
        <c:noMultiLvlLbl val="0"/>
      </c:catAx>
      <c:valAx>
        <c:axId val="-120585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05864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850499748137585E-2"/>
          <c:y val="3.1702665607166086E-2"/>
          <c:w val="0.93384260435187605"/>
          <c:h val="0.70403188795899563"/>
        </c:manualLayout>
      </c:layout>
      <c:lineChart>
        <c:grouping val="standard"/>
        <c:varyColors val="0"/>
        <c:ser>
          <c:idx val="0"/>
          <c:order val="0"/>
          <c:tx>
            <c:strRef>
              <c:f>Hoja1!$E$229</c:f>
              <c:strCache>
                <c:ptCount val="1"/>
                <c:pt idx="0">
                  <c:v>  El dinero extra lo gastaría en diversos consumos</c:v>
                </c:pt>
              </c:strCache>
            </c:strRef>
          </c:tx>
          <c:spPr>
            <a:ln w="50800">
              <a:solidFill>
                <a:srgbClr val="5C1867"/>
              </a:solidFill>
            </a:ln>
          </c:spPr>
          <c:marker>
            <c:symbol val="circle"/>
            <c:size val="10"/>
            <c:spPr>
              <a:solidFill>
                <a:srgbClr val="5C1867"/>
              </a:solidFill>
              <a:ln>
                <a:solidFill>
                  <a:srgbClr val="5C1867"/>
                </a:solidFill>
              </a:ln>
            </c:spPr>
          </c:marker>
          <c:dLbls>
            <c:dLbl>
              <c:idx val="0"/>
              <c:layout>
                <c:manualLayout>
                  <c:x val="-5.815715718949576E-2"/>
                  <c:y val="3.07924388048197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865327534725958E-2"/>
                  <c:y val="-4.2059643245389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1131648952059697E-2"/>
                  <c:y val="-3.2387024575559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916344009598085E-2"/>
                  <c:y val="-3.56112307988364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865327534726055E-2"/>
                  <c:y val="-4.8508055691942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386416229609984E-3"/>
                  <c:y val="-1.3041787235900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5C186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Hoja1!$F$228:$N$228</c:f>
              <c:strCache>
                <c:ptCount val="9"/>
                <c:pt idx="0">
                  <c:v>ENERO </c:v>
                </c:pt>
                <c:pt idx="1">
                  <c:v>SEPTIEMBRE</c:v>
                </c:pt>
                <c:pt idx="2">
                  <c:v>OCTUBRE</c:v>
                </c:pt>
                <c:pt idx="3">
                  <c:v>DICIEMBRE</c:v>
                </c:pt>
                <c:pt idx="4">
                  <c:v>FEBRERO</c:v>
                </c:pt>
                <c:pt idx="5">
                  <c:v>ABRIL</c:v>
                </c:pt>
                <c:pt idx="6">
                  <c:v>JUNIO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Hoja1!$F$229:$N$229</c:f>
              <c:numCache>
                <c:formatCode>General</c:formatCode>
                <c:ptCount val="9"/>
                <c:pt idx="0">
                  <c:v>50.8</c:v>
                </c:pt>
                <c:pt idx="1">
                  <c:v>52.5</c:v>
                </c:pt>
                <c:pt idx="2">
                  <c:v>50.2</c:v>
                </c:pt>
                <c:pt idx="3">
                  <c:v>51.1</c:v>
                </c:pt>
                <c:pt idx="4">
                  <c:v>42.4</c:v>
                </c:pt>
                <c:pt idx="5">
                  <c:v>49.7</c:v>
                </c:pt>
                <c:pt idx="6">
                  <c:v>47.7</c:v>
                </c:pt>
                <c:pt idx="7">
                  <c:v>50.1</c:v>
                </c:pt>
                <c:pt idx="8">
                  <c:v>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Hoja1!$E$230</c:f>
              <c:strCache>
                <c:ptCount val="1"/>
                <c:pt idx="0">
                  <c:v> Con el dinero extra compraría algún producto importante o durable 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"/>
              <c:layout>
                <c:manualLayout>
                  <c:x val="-4.5096792695064621E-2"/>
                  <c:y val="1.9200274996864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Hoja1!$F$228:$N$228</c:f>
              <c:strCache>
                <c:ptCount val="9"/>
                <c:pt idx="0">
                  <c:v>ENERO </c:v>
                </c:pt>
                <c:pt idx="1">
                  <c:v>SEPTIEMBRE</c:v>
                </c:pt>
                <c:pt idx="2">
                  <c:v>OCTUBRE</c:v>
                </c:pt>
                <c:pt idx="3">
                  <c:v>DICIEMBRE</c:v>
                </c:pt>
                <c:pt idx="4">
                  <c:v>FEBRERO</c:v>
                </c:pt>
                <c:pt idx="5">
                  <c:v>ABRIL</c:v>
                </c:pt>
                <c:pt idx="6">
                  <c:v>JUNIO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Hoja1!$F$230:$N$230</c:f>
              <c:numCache>
                <c:formatCode>General</c:formatCode>
                <c:ptCount val="9"/>
                <c:pt idx="0">
                  <c:v>55.5</c:v>
                </c:pt>
                <c:pt idx="1">
                  <c:v>49</c:v>
                </c:pt>
                <c:pt idx="2">
                  <c:v>40.800000000000004</c:v>
                </c:pt>
                <c:pt idx="3">
                  <c:v>51.1</c:v>
                </c:pt>
                <c:pt idx="4">
                  <c:v>53.9</c:v>
                </c:pt>
                <c:pt idx="5">
                  <c:v>56.2</c:v>
                </c:pt>
                <c:pt idx="6">
                  <c:v>54.5</c:v>
                </c:pt>
                <c:pt idx="7">
                  <c:v>58.7</c:v>
                </c:pt>
                <c:pt idx="8">
                  <c:v>62.1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Hoja1!$E$231</c:f>
              <c:strCache>
                <c:ptCount val="1"/>
                <c:pt idx="0">
                  <c:v> Con el dinero extra compraría dólares </c:v>
                </c:pt>
              </c:strCache>
            </c:strRef>
          </c:tx>
          <c:spPr>
            <a:ln w="50800">
              <a:solidFill>
                <a:srgbClr val="8EC02F"/>
              </a:solidFill>
            </a:ln>
          </c:spPr>
          <c:marker>
            <c:symbol val="circle"/>
            <c:size val="10"/>
            <c:spPr>
              <a:solidFill>
                <a:srgbClr val="8EC02F"/>
              </a:solidFill>
              <a:ln>
                <a:solidFill>
                  <a:srgbClr val="8EC02F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8EC02F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Hoja1!$F$228:$N$228</c:f>
              <c:strCache>
                <c:ptCount val="9"/>
                <c:pt idx="0">
                  <c:v>ENERO </c:v>
                </c:pt>
                <c:pt idx="1">
                  <c:v>SEPTIEMBRE</c:v>
                </c:pt>
                <c:pt idx="2">
                  <c:v>OCTUBRE</c:v>
                </c:pt>
                <c:pt idx="3">
                  <c:v>DICIEMBRE</c:v>
                </c:pt>
                <c:pt idx="4">
                  <c:v>FEBRERO</c:v>
                </c:pt>
                <c:pt idx="5">
                  <c:v>ABRIL</c:v>
                </c:pt>
                <c:pt idx="6">
                  <c:v>JUNIO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Hoja1!$F$231:$N$231</c:f>
              <c:numCache>
                <c:formatCode>General</c:formatCode>
                <c:ptCount val="9"/>
                <c:pt idx="0">
                  <c:v>31.9</c:v>
                </c:pt>
                <c:pt idx="1">
                  <c:v>45.5</c:v>
                </c:pt>
                <c:pt idx="2">
                  <c:v>33.300000000000004</c:v>
                </c:pt>
                <c:pt idx="3">
                  <c:v>36.9</c:v>
                </c:pt>
                <c:pt idx="4">
                  <c:v>42.4</c:v>
                </c:pt>
                <c:pt idx="5">
                  <c:v>42.6</c:v>
                </c:pt>
                <c:pt idx="6">
                  <c:v>43.3</c:v>
                </c:pt>
                <c:pt idx="7">
                  <c:v>39.6</c:v>
                </c:pt>
                <c:pt idx="8">
                  <c:v>49.9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Hoja1!$E$232</c:f>
              <c:strCache>
                <c:ptCount val="1"/>
                <c:pt idx="0">
                  <c:v>  El dinero extra lo pondría en un Plazo Fijo </c:v>
                </c:pt>
              </c:strCache>
            </c:strRef>
          </c:tx>
          <c:spPr>
            <a:ln w="508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6600"/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Hoja1!$F$228:$N$228</c:f>
              <c:strCache>
                <c:ptCount val="9"/>
                <c:pt idx="0">
                  <c:v>ENERO </c:v>
                </c:pt>
                <c:pt idx="1">
                  <c:v>SEPTIEMBRE</c:v>
                </c:pt>
                <c:pt idx="2">
                  <c:v>OCTUBRE</c:v>
                </c:pt>
                <c:pt idx="3">
                  <c:v>DICIEMBRE</c:v>
                </c:pt>
                <c:pt idx="4">
                  <c:v>FEBRERO</c:v>
                </c:pt>
                <c:pt idx="5">
                  <c:v>ABRIL</c:v>
                </c:pt>
                <c:pt idx="6">
                  <c:v>JUNIO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Hoja1!$F$232:$N$232</c:f>
              <c:numCache>
                <c:formatCode>General</c:formatCode>
                <c:ptCount val="9"/>
                <c:pt idx="0">
                  <c:v>12.1</c:v>
                </c:pt>
                <c:pt idx="1">
                  <c:v>16.8</c:v>
                </c:pt>
                <c:pt idx="2">
                  <c:v>11.3</c:v>
                </c:pt>
                <c:pt idx="3">
                  <c:v>22.6</c:v>
                </c:pt>
                <c:pt idx="4">
                  <c:v>25.4</c:v>
                </c:pt>
                <c:pt idx="5">
                  <c:v>18.899999999999999</c:v>
                </c:pt>
                <c:pt idx="6">
                  <c:v>21.9</c:v>
                </c:pt>
                <c:pt idx="7">
                  <c:v>23.7</c:v>
                </c:pt>
                <c:pt idx="8">
                  <c:v>23.2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0584240"/>
        <c:axId val="-118384816"/>
      </c:lineChart>
      <c:catAx>
        <c:axId val="-12058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18384816"/>
        <c:crosses val="autoZero"/>
        <c:auto val="1"/>
        <c:lblAlgn val="ctr"/>
        <c:lblOffset val="100"/>
        <c:noMultiLvlLbl val="0"/>
      </c:catAx>
      <c:valAx>
        <c:axId val="-11838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0584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9087360434745215E-2"/>
          <c:y val="0.8368911632173146"/>
          <c:w val="0.92562426051543123"/>
          <c:h val="0.142648473232635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A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5B31E-CB4D-154F-9D93-4882CFDC783F}" type="doc">
      <dgm:prSet loTypeId="urn:microsoft.com/office/officeart/2005/8/layout/vList2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9F8CC74-1B66-BE4F-A8F1-35CCC3B463BE}">
      <dgm:prSet/>
      <dgm:spPr>
        <a:solidFill>
          <a:srgbClr val="FF6600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s-ES" b="1" i="0" dirty="0" smtClean="0">
              <a:solidFill>
                <a:schemeClr val="bg1"/>
              </a:solidFill>
              <a:latin typeface="+mj-lt"/>
            </a:rPr>
            <a:t>- Tablero de Situación </a:t>
          </a:r>
          <a:endParaRPr lang="es-ES" b="1" i="0" dirty="0">
            <a:solidFill>
              <a:schemeClr val="bg1"/>
            </a:solidFill>
            <a:latin typeface="+mj-lt"/>
          </a:endParaRPr>
        </a:p>
      </dgm:t>
    </dgm:pt>
    <dgm:pt modelId="{242B9F08-4E95-2C40-8380-8F0B1559BB4E}" type="parTrans" cxnId="{8DCB6DBD-3996-CC4A-8BDF-33BA78392D86}">
      <dgm:prSet/>
      <dgm:spPr/>
      <dgm:t>
        <a:bodyPr/>
        <a:lstStyle/>
        <a:p>
          <a:endParaRPr lang="es-ES"/>
        </a:p>
      </dgm:t>
    </dgm:pt>
    <dgm:pt modelId="{561251FC-761F-3D4B-9724-91F5DFD8942F}" type="sibTrans" cxnId="{8DCB6DBD-3996-CC4A-8BDF-33BA78392D86}">
      <dgm:prSet/>
      <dgm:spPr/>
      <dgm:t>
        <a:bodyPr/>
        <a:lstStyle/>
        <a:p>
          <a:endParaRPr lang="es-ES"/>
        </a:p>
      </dgm:t>
    </dgm:pt>
    <dgm:pt modelId="{46C744A4-5312-804B-BDF5-309426D89CE4}">
      <dgm:prSet/>
      <dgm:spPr>
        <a:solidFill>
          <a:srgbClr val="0C377B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s-ES" b="1" i="0" dirty="0" smtClean="0">
              <a:solidFill>
                <a:srgbClr val="FFFFFF"/>
              </a:solidFill>
              <a:latin typeface="+mj-lt"/>
            </a:rPr>
            <a:t>- Economía personal</a:t>
          </a:r>
          <a:endParaRPr lang="es-ES" b="1" i="0" dirty="0">
            <a:solidFill>
              <a:srgbClr val="FFFFFF"/>
            </a:solidFill>
            <a:latin typeface="+mj-lt"/>
          </a:endParaRPr>
        </a:p>
      </dgm:t>
    </dgm:pt>
    <dgm:pt modelId="{E2E2567B-49C9-2042-BD8D-33DDC01C286C}" type="parTrans" cxnId="{FEB1F3FC-F424-1144-A52C-FB6CEDC69B37}">
      <dgm:prSet/>
      <dgm:spPr/>
      <dgm:t>
        <a:bodyPr/>
        <a:lstStyle/>
        <a:p>
          <a:endParaRPr lang="es-ES"/>
        </a:p>
      </dgm:t>
    </dgm:pt>
    <dgm:pt modelId="{C98220AC-5893-F74A-B884-2CB0212C2E2E}" type="sibTrans" cxnId="{FEB1F3FC-F424-1144-A52C-FB6CEDC69B37}">
      <dgm:prSet/>
      <dgm:spPr/>
      <dgm:t>
        <a:bodyPr/>
        <a:lstStyle/>
        <a:p>
          <a:endParaRPr lang="es-ES"/>
        </a:p>
      </dgm:t>
    </dgm:pt>
    <dgm:pt modelId="{71F48C85-FA00-A241-B8D8-037879E75874}">
      <dgm:prSet/>
      <dgm:spPr>
        <a:solidFill>
          <a:srgbClr val="F5B71D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s-ES" b="1" i="0" dirty="0" smtClean="0">
              <a:solidFill>
                <a:srgbClr val="FFFFFF"/>
              </a:solidFill>
              <a:latin typeface="+mj-lt"/>
            </a:rPr>
            <a:t>- Actitudes y opiniones políticas generales</a:t>
          </a:r>
          <a:endParaRPr lang="es-ES" b="1" i="0" dirty="0">
            <a:solidFill>
              <a:srgbClr val="FFFFFF"/>
            </a:solidFill>
            <a:latin typeface="+mj-lt"/>
          </a:endParaRPr>
        </a:p>
      </dgm:t>
    </dgm:pt>
    <dgm:pt modelId="{49CA8253-58B0-4240-B110-199092A916AB}" type="parTrans" cxnId="{1AEA2CC7-FCA7-6940-B4F3-85E20D8326EC}">
      <dgm:prSet/>
      <dgm:spPr/>
      <dgm:t>
        <a:bodyPr/>
        <a:lstStyle/>
        <a:p>
          <a:endParaRPr lang="es-ES"/>
        </a:p>
      </dgm:t>
    </dgm:pt>
    <dgm:pt modelId="{5FBAD65D-59ED-2040-B95B-3E2782DEED86}" type="sibTrans" cxnId="{1AEA2CC7-FCA7-6940-B4F3-85E20D8326EC}">
      <dgm:prSet/>
      <dgm:spPr/>
      <dgm:t>
        <a:bodyPr/>
        <a:lstStyle/>
        <a:p>
          <a:endParaRPr lang="es-ES"/>
        </a:p>
      </dgm:t>
    </dgm:pt>
    <dgm:pt modelId="{46DF18CA-0D63-4741-9B97-A39E0C53F3FC}">
      <dgm:prSet/>
      <dgm:spPr>
        <a:solidFill>
          <a:srgbClr val="64A83B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s-ES" b="1" i="0" dirty="0" smtClean="0">
              <a:solidFill>
                <a:srgbClr val="FFFFFF"/>
              </a:solidFill>
              <a:latin typeface="+mj-lt"/>
            </a:rPr>
            <a:t>- Escenario electoral 2015</a:t>
          </a:r>
          <a:endParaRPr lang="es-ES" b="1" i="0" dirty="0">
            <a:solidFill>
              <a:srgbClr val="FFFFFF"/>
            </a:solidFill>
            <a:latin typeface="+mj-lt"/>
          </a:endParaRPr>
        </a:p>
      </dgm:t>
    </dgm:pt>
    <dgm:pt modelId="{788BD7D8-5121-BF4D-B588-D170B21383F2}" type="parTrans" cxnId="{904FC05B-C35B-BB44-8F8C-1785D6EEFF19}">
      <dgm:prSet/>
      <dgm:spPr/>
      <dgm:t>
        <a:bodyPr/>
        <a:lstStyle/>
        <a:p>
          <a:endParaRPr lang="es-ES"/>
        </a:p>
      </dgm:t>
    </dgm:pt>
    <dgm:pt modelId="{148BE542-3524-2E49-936C-0801E5EF15B9}" type="sibTrans" cxnId="{904FC05B-C35B-BB44-8F8C-1785D6EEFF19}">
      <dgm:prSet/>
      <dgm:spPr/>
      <dgm:t>
        <a:bodyPr/>
        <a:lstStyle/>
        <a:p>
          <a:endParaRPr lang="es-ES"/>
        </a:p>
      </dgm:t>
    </dgm:pt>
    <dgm:pt modelId="{5E7B8B2D-6D87-C247-A2AD-45A4017D669F}" type="pres">
      <dgm:prSet presAssocID="{9F95B31E-CB4D-154F-9D93-4882CFDC78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B6A292E-A226-2049-A222-CA99D87F18E3}" type="pres">
      <dgm:prSet presAssocID="{C9F8CC74-1B66-BE4F-A8F1-35CCC3B463BE}" presName="parentText" presStyleLbl="node1" presStyleIdx="0" presStyleCnt="4" custLinFactNeighborX="-12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F6810-0983-3449-8CDF-76ABE2D507CB}" type="pres">
      <dgm:prSet presAssocID="{561251FC-761F-3D4B-9724-91F5DFD8942F}" presName="spacer" presStyleCnt="0"/>
      <dgm:spPr/>
      <dgm:t>
        <a:bodyPr/>
        <a:lstStyle/>
        <a:p>
          <a:endParaRPr lang="es-ES"/>
        </a:p>
      </dgm:t>
    </dgm:pt>
    <dgm:pt modelId="{80FAA365-F36B-F041-A643-9D13E1EAF093}" type="pres">
      <dgm:prSet presAssocID="{46C744A4-5312-804B-BDF5-309426D89CE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1F59CD-4E80-604A-A9C8-641066316958}" type="pres">
      <dgm:prSet presAssocID="{C98220AC-5893-F74A-B884-2CB0212C2E2E}" presName="spacer" presStyleCnt="0"/>
      <dgm:spPr/>
      <dgm:t>
        <a:bodyPr/>
        <a:lstStyle/>
        <a:p>
          <a:endParaRPr lang="es-ES"/>
        </a:p>
      </dgm:t>
    </dgm:pt>
    <dgm:pt modelId="{C0C5F690-B3B7-D54F-BDC9-F7294CCAAB73}" type="pres">
      <dgm:prSet presAssocID="{71F48C85-FA00-A241-B8D8-037879E7587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D590A5-9F62-7D4A-8940-A36A461C832C}" type="pres">
      <dgm:prSet presAssocID="{5FBAD65D-59ED-2040-B95B-3E2782DEED86}" presName="spacer" presStyleCnt="0"/>
      <dgm:spPr/>
      <dgm:t>
        <a:bodyPr/>
        <a:lstStyle/>
        <a:p>
          <a:endParaRPr lang="es-ES"/>
        </a:p>
      </dgm:t>
    </dgm:pt>
    <dgm:pt modelId="{C9315402-113B-824E-9223-19E06B9B4262}" type="pres">
      <dgm:prSet presAssocID="{46DF18CA-0D63-4741-9B97-A39E0C53F3F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253ED2-0C18-0B4F-A1F5-737644779013}" type="presOf" srcId="{71F48C85-FA00-A241-B8D8-037879E75874}" destId="{C0C5F690-B3B7-D54F-BDC9-F7294CCAAB73}" srcOrd="0" destOrd="0" presId="urn:microsoft.com/office/officeart/2005/8/layout/vList2"/>
    <dgm:cxn modelId="{904FC05B-C35B-BB44-8F8C-1785D6EEFF19}" srcId="{9F95B31E-CB4D-154F-9D93-4882CFDC783F}" destId="{46DF18CA-0D63-4741-9B97-A39E0C53F3FC}" srcOrd="3" destOrd="0" parTransId="{788BD7D8-5121-BF4D-B588-D170B21383F2}" sibTransId="{148BE542-3524-2E49-936C-0801E5EF15B9}"/>
    <dgm:cxn modelId="{FEB1F3FC-F424-1144-A52C-FB6CEDC69B37}" srcId="{9F95B31E-CB4D-154F-9D93-4882CFDC783F}" destId="{46C744A4-5312-804B-BDF5-309426D89CE4}" srcOrd="1" destOrd="0" parTransId="{E2E2567B-49C9-2042-BD8D-33DDC01C286C}" sibTransId="{C98220AC-5893-F74A-B884-2CB0212C2E2E}"/>
    <dgm:cxn modelId="{F9601DB1-EE98-8445-AB4D-570CEDF7CAF5}" type="presOf" srcId="{46DF18CA-0D63-4741-9B97-A39E0C53F3FC}" destId="{C9315402-113B-824E-9223-19E06B9B4262}" srcOrd="0" destOrd="0" presId="urn:microsoft.com/office/officeart/2005/8/layout/vList2"/>
    <dgm:cxn modelId="{1402192A-9D36-7248-A348-06475A7E62A4}" type="presOf" srcId="{46C744A4-5312-804B-BDF5-309426D89CE4}" destId="{80FAA365-F36B-F041-A643-9D13E1EAF093}" srcOrd="0" destOrd="0" presId="urn:microsoft.com/office/officeart/2005/8/layout/vList2"/>
    <dgm:cxn modelId="{CB9725C9-1B68-0F4C-96F4-21C3483ADDF2}" type="presOf" srcId="{C9F8CC74-1B66-BE4F-A8F1-35CCC3B463BE}" destId="{BB6A292E-A226-2049-A222-CA99D87F18E3}" srcOrd="0" destOrd="0" presId="urn:microsoft.com/office/officeart/2005/8/layout/vList2"/>
    <dgm:cxn modelId="{C23552D9-817A-DF4E-AA56-BFEE03A0C7DB}" type="presOf" srcId="{9F95B31E-CB4D-154F-9D93-4882CFDC783F}" destId="{5E7B8B2D-6D87-C247-A2AD-45A4017D669F}" srcOrd="0" destOrd="0" presId="urn:microsoft.com/office/officeart/2005/8/layout/vList2"/>
    <dgm:cxn modelId="{1AEA2CC7-FCA7-6940-B4F3-85E20D8326EC}" srcId="{9F95B31E-CB4D-154F-9D93-4882CFDC783F}" destId="{71F48C85-FA00-A241-B8D8-037879E75874}" srcOrd="2" destOrd="0" parTransId="{49CA8253-58B0-4240-B110-199092A916AB}" sibTransId="{5FBAD65D-59ED-2040-B95B-3E2782DEED86}"/>
    <dgm:cxn modelId="{8DCB6DBD-3996-CC4A-8BDF-33BA78392D86}" srcId="{9F95B31E-CB4D-154F-9D93-4882CFDC783F}" destId="{C9F8CC74-1B66-BE4F-A8F1-35CCC3B463BE}" srcOrd="0" destOrd="0" parTransId="{242B9F08-4E95-2C40-8380-8F0B1559BB4E}" sibTransId="{561251FC-761F-3D4B-9724-91F5DFD8942F}"/>
    <dgm:cxn modelId="{E1339A6C-8A15-434B-A752-72FA932DCE63}" type="presParOf" srcId="{5E7B8B2D-6D87-C247-A2AD-45A4017D669F}" destId="{BB6A292E-A226-2049-A222-CA99D87F18E3}" srcOrd="0" destOrd="0" presId="urn:microsoft.com/office/officeart/2005/8/layout/vList2"/>
    <dgm:cxn modelId="{4C16B81B-80F4-514A-8BBE-0F0C8D7851BD}" type="presParOf" srcId="{5E7B8B2D-6D87-C247-A2AD-45A4017D669F}" destId="{EB8F6810-0983-3449-8CDF-76ABE2D507CB}" srcOrd="1" destOrd="0" presId="urn:microsoft.com/office/officeart/2005/8/layout/vList2"/>
    <dgm:cxn modelId="{1BCD5252-1321-5548-AD6D-C148B6673946}" type="presParOf" srcId="{5E7B8B2D-6D87-C247-A2AD-45A4017D669F}" destId="{80FAA365-F36B-F041-A643-9D13E1EAF093}" srcOrd="2" destOrd="0" presId="urn:microsoft.com/office/officeart/2005/8/layout/vList2"/>
    <dgm:cxn modelId="{26EC5DB7-65B0-1E43-B94A-24D722007CAF}" type="presParOf" srcId="{5E7B8B2D-6D87-C247-A2AD-45A4017D669F}" destId="{351F59CD-4E80-604A-A9C8-641066316958}" srcOrd="3" destOrd="0" presId="urn:microsoft.com/office/officeart/2005/8/layout/vList2"/>
    <dgm:cxn modelId="{91B97B7B-A243-BB4B-AE50-CF57FB25298E}" type="presParOf" srcId="{5E7B8B2D-6D87-C247-A2AD-45A4017D669F}" destId="{C0C5F690-B3B7-D54F-BDC9-F7294CCAAB73}" srcOrd="4" destOrd="0" presId="urn:microsoft.com/office/officeart/2005/8/layout/vList2"/>
    <dgm:cxn modelId="{4B86FF75-E67A-5A40-B4B0-0E006D861984}" type="presParOf" srcId="{5E7B8B2D-6D87-C247-A2AD-45A4017D669F}" destId="{B8D590A5-9F62-7D4A-8940-A36A461C832C}" srcOrd="5" destOrd="0" presId="urn:microsoft.com/office/officeart/2005/8/layout/vList2"/>
    <dgm:cxn modelId="{DB94867F-5BF7-3444-B010-74D1E59B2B4B}" type="presParOf" srcId="{5E7B8B2D-6D87-C247-A2AD-45A4017D669F}" destId="{C9315402-113B-824E-9223-19E06B9B426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10FBDA-CC18-5E45-958B-D8F422290852}" type="doc">
      <dgm:prSet loTypeId="urn:microsoft.com/office/officeart/2005/8/layout/vList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2CA20A-77EF-8443-BD44-C2C11012C932}">
      <dgm:prSet/>
      <dgm:spPr>
        <a:solidFill>
          <a:srgbClr val="FF6600"/>
        </a:solidFill>
      </dgm:spPr>
      <dgm:t>
        <a:bodyPr/>
        <a:lstStyle/>
        <a:p>
          <a:pPr rtl="0"/>
          <a:r>
            <a:rPr lang="es-ES" b="1" i="0" dirty="0" smtClean="0"/>
            <a:t>UNIVERSO: </a:t>
          </a:r>
          <a:r>
            <a:rPr lang="es-ES" dirty="0" smtClean="0"/>
            <a:t>POBLACIÓN RESIDENTE EN CAPITAL FEDERAL Y CONURBANO</a:t>
          </a:r>
          <a:endParaRPr lang="es-ES" dirty="0"/>
        </a:p>
      </dgm:t>
    </dgm:pt>
    <dgm:pt modelId="{EA93A392-2865-BA4E-BD17-5ECCE0B1F28A}" type="parTrans" cxnId="{DA6FD914-7132-894D-ADB9-20D7CB71EE0F}">
      <dgm:prSet/>
      <dgm:spPr/>
      <dgm:t>
        <a:bodyPr/>
        <a:lstStyle/>
        <a:p>
          <a:endParaRPr lang="es-ES"/>
        </a:p>
      </dgm:t>
    </dgm:pt>
    <dgm:pt modelId="{10C7F562-F72F-594C-B8BB-D312C1C26F63}" type="sibTrans" cxnId="{DA6FD914-7132-894D-ADB9-20D7CB71EE0F}">
      <dgm:prSet/>
      <dgm:spPr/>
      <dgm:t>
        <a:bodyPr/>
        <a:lstStyle/>
        <a:p>
          <a:endParaRPr lang="es-ES"/>
        </a:p>
      </dgm:t>
    </dgm:pt>
    <dgm:pt modelId="{51D33720-ECF9-9B43-9113-59883B467E29}">
      <dgm:prSet/>
      <dgm:spPr>
        <a:solidFill>
          <a:srgbClr val="0092D2"/>
        </a:solidFill>
      </dgm:spPr>
      <dgm:t>
        <a:bodyPr/>
        <a:lstStyle/>
        <a:p>
          <a:pPr rtl="0"/>
          <a:r>
            <a:rPr lang="es-ES" b="1" dirty="0" smtClean="0"/>
            <a:t>MUESTRA: </a:t>
          </a:r>
          <a:r>
            <a:rPr lang="es-ES" dirty="0" smtClean="0"/>
            <a:t>500 CASOS, DE LOS CUALES 200 EN CABA Y 300 EN CONURBANO.</a:t>
          </a:r>
          <a:endParaRPr lang="es-ES" dirty="0"/>
        </a:p>
      </dgm:t>
    </dgm:pt>
    <dgm:pt modelId="{CC1EFDA0-4EF4-E84E-816A-BF519F630064}" type="parTrans" cxnId="{611314D8-B5D8-9D48-B45B-83AA466DC942}">
      <dgm:prSet/>
      <dgm:spPr/>
      <dgm:t>
        <a:bodyPr/>
        <a:lstStyle/>
        <a:p>
          <a:endParaRPr lang="es-ES"/>
        </a:p>
      </dgm:t>
    </dgm:pt>
    <dgm:pt modelId="{356B4619-DD27-9C49-BA5B-B12104DF2C25}" type="sibTrans" cxnId="{611314D8-B5D8-9D48-B45B-83AA466DC942}">
      <dgm:prSet/>
      <dgm:spPr/>
      <dgm:t>
        <a:bodyPr/>
        <a:lstStyle/>
        <a:p>
          <a:endParaRPr lang="es-ES"/>
        </a:p>
      </dgm:t>
    </dgm:pt>
    <dgm:pt modelId="{9C6D1CA9-BA08-8F46-BBE1-B2620FA53388}">
      <dgm:prSet/>
      <dgm:spPr>
        <a:solidFill>
          <a:srgbClr val="D22D7A"/>
        </a:solidFill>
      </dgm:spPr>
      <dgm:t>
        <a:bodyPr/>
        <a:lstStyle/>
        <a:p>
          <a:pPr rtl="0"/>
          <a:r>
            <a:rPr lang="es-ES" b="1" dirty="0" smtClean="0"/>
            <a:t>ERROR ESTADÍSTICO: </a:t>
          </a:r>
          <a:r>
            <a:rPr lang="es-ES" dirty="0" smtClean="0"/>
            <a:t>4,5%</a:t>
          </a:r>
          <a:endParaRPr lang="es-ES" dirty="0"/>
        </a:p>
      </dgm:t>
    </dgm:pt>
    <dgm:pt modelId="{312192F0-6644-2241-ACF9-2BF00426B61D}" type="parTrans" cxnId="{A6FE26B2-3D2F-0648-A135-AF094EA5F7F6}">
      <dgm:prSet/>
      <dgm:spPr/>
      <dgm:t>
        <a:bodyPr/>
        <a:lstStyle/>
        <a:p>
          <a:endParaRPr lang="es-ES"/>
        </a:p>
      </dgm:t>
    </dgm:pt>
    <dgm:pt modelId="{DC5BBBF0-7F2A-8A41-ACCF-00D640A3A6BD}" type="sibTrans" cxnId="{A6FE26B2-3D2F-0648-A135-AF094EA5F7F6}">
      <dgm:prSet/>
      <dgm:spPr/>
      <dgm:t>
        <a:bodyPr/>
        <a:lstStyle/>
        <a:p>
          <a:endParaRPr lang="es-ES"/>
        </a:p>
      </dgm:t>
    </dgm:pt>
    <dgm:pt modelId="{6A2853F4-B90F-5E43-8CDA-965187E9B760}">
      <dgm:prSet/>
      <dgm:spPr>
        <a:solidFill>
          <a:srgbClr val="5AA232"/>
        </a:solidFill>
      </dgm:spPr>
      <dgm:t>
        <a:bodyPr/>
        <a:lstStyle/>
        <a:p>
          <a:pPr rtl="0"/>
          <a:r>
            <a:rPr lang="es-ES" b="1" dirty="0" smtClean="0"/>
            <a:t>CUESTIONARIO: </a:t>
          </a:r>
          <a:r>
            <a:rPr lang="es-ES" dirty="0" smtClean="0"/>
            <a:t>CON PREGUNTAS ABIERTAS PRECODIFICAS Y CERRADAS</a:t>
          </a:r>
          <a:endParaRPr lang="es-ES" dirty="0"/>
        </a:p>
      </dgm:t>
    </dgm:pt>
    <dgm:pt modelId="{908D6BAC-93E9-0B4D-857C-A8F9A0B97D49}" type="parTrans" cxnId="{024DE9B1-C74C-2840-801F-9DA1CA043D97}">
      <dgm:prSet/>
      <dgm:spPr/>
      <dgm:t>
        <a:bodyPr/>
        <a:lstStyle/>
        <a:p>
          <a:endParaRPr lang="es-ES"/>
        </a:p>
      </dgm:t>
    </dgm:pt>
    <dgm:pt modelId="{F2E5F60A-19DA-4848-96F4-885D11ED6FB7}" type="sibTrans" cxnId="{024DE9B1-C74C-2840-801F-9DA1CA043D97}">
      <dgm:prSet/>
      <dgm:spPr/>
      <dgm:t>
        <a:bodyPr/>
        <a:lstStyle/>
        <a:p>
          <a:endParaRPr lang="es-ES"/>
        </a:p>
      </dgm:t>
    </dgm:pt>
    <dgm:pt modelId="{3B8BD228-094D-B54B-A91E-B42B06CD3D9A}">
      <dgm:prSet/>
      <dgm:spPr>
        <a:solidFill>
          <a:srgbClr val="F2B01E"/>
        </a:solidFill>
      </dgm:spPr>
      <dgm:t>
        <a:bodyPr/>
        <a:lstStyle/>
        <a:p>
          <a:pPr rtl="0"/>
          <a:r>
            <a:rPr lang="es-ES" b="1" dirty="0" smtClean="0"/>
            <a:t>ENTREVISTAS: </a:t>
          </a:r>
          <a:r>
            <a:rPr lang="es-ES" dirty="0" smtClean="0"/>
            <a:t>TELEFÓNICAS EN CABA Y PRESENCIALES EN CONURBANO</a:t>
          </a:r>
          <a:endParaRPr lang="es-ES" dirty="0"/>
        </a:p>
      </dgm:t>
    </dgm:pt>
    <dgm:pt modelId="{7A254BE0-EBBE-624D-A06B-832A2FAC0833}" type="parTrans" cxnId="{853CC069-AE45-F24E-A27E-974683C7E0E1}">
      <dgm:prSet/>
      <dgm:spPr/>
      <dgm:t>
        <a:bodyPr/>
        <a:lstStyle/>
        <a:p>
          <a:endParaRPr lang="es-ES"/>
        </a:p>
      </dgm:t>
    </dgm:pt>
    <dgm:pt modelId="{224FD8B4-3297-0446-80F6-24E91B03322C}" type="sibTrans" cxnId="{853CC069-AE45-F24E-A27E-974683C7E0E1}">
      <dgm:prSet/>
      <dgm:spPr/>
      <dgm:t>
        <a:bodyPr/>
        <a:lstStyle/>
        <a:p>
          <a:endParaRPr lang="es-ES"/>
        </a:p>
      </dgm:t>
    </dgm:pt>
    <dgm:pt modelId="{9FD46743-A8AD-F54C-ACE8-7E03FE2B3CB0}">
      <dgm:prSet/>
      <dgm:spPr>
        <a:solidFill>
          <a:srgbClr val="FF0000"/>
        </a:solidFill>
      </dgm:spPr>
      <dgm:t>
        <a:bodyPr/>
        <a:lstStyle/>
        <a:p>
          <a:pPr rtl="0"/>
          <a:r>
            <a:rPr lang="es-ES" b="1" dirty="0" smtClean="0"/>
            <a:t>TRABAJO DE CAMPO: </a:t>
          </a:r>
          <a:r>
            <a:rPr lang="es-ES" dirty="0" smtClean="0"/>
            <a:t>ENTRE LOS DÍAS   16 a 24 DE SEPTIEMBRE DE 2015</a:t>
          </a:r>
          <a:endParaRPr lang="es-ES" dirty="0"/>
        </a:p>
      </dgm:t>
    </dgm:pt>
    <dgm:pt modelId="{BB0AB2FF-4AA1-F443-A37D-D1A5F01C1507}" type="parTrans" cxnId="{1ED8DF8C-0E90-284E-97B6-7A1F47A9C324}">
      <dgm:prSet/>
      <dgm:spPr/>
      <dgm:t>
        <a:bodyPr/>
        <a:lstStyle/>
        <a:p>
          <a:endParaRPr lang="es-ES"/>
        </a:p>
      </dgm:t>
    </dgm:pt>
    <dgm:pt modelId="{9817C700-D022-7046-8353-4B0E0F9F2E1E}" type="sibTrans" cxnId="{1ED8DF8C-0E90-284E-97B6-7A1F47A9C324}">
      <dgm:prSet/>
      <dgm:spPr/>
      <dgm:t>
        <a:bodyPr/>
        <a:lstStyle/>
        <a:p>
          <a:endParaRPr lang="es-ES"/>
        </a:p>
      </dgm:t>
    </dgm:pt>
    <dgm:pt modelId="{75FCCF24-FB4C-B24A-A417-3BBFB1117212}">
      <dgm:prSet/>
      <dgm:spPr>
        <a:solidFill>
          <a:srgbClr val="073A7E"/>
        </a:solidFill>
      </dgm:spPr>
      <dgm:t>
        <a:bodyPr/>
        <a:lstStyle/>
        <a:p>
          <a:pPr rtl="0"/>
          <a:r>
            <a:rPr lang="es-ES" b="1" dirty="0" smtClean="0"/>
            <a:t>PROCESAMIENTO: </a:t>
          </a:r>
          <a:r>
            <a:rPr lang="es-ES" dirty="0" smtClean="0"/>
            <a:t>ESTUDIO BABINO-GRINSPON</a:t>
          </a:r>
          <a:endParaRPr lang="es-ES" dirty="0"/>
        </a:p>
      </dgm:t>
    </dgm:pt>
    <dgm:pt modelId="{DF3F60FA-9013-BF4B-B44B-202EFDE829D6}" type="parTrans" cxnId="{BC25AEAF-4973-4E4A-A8DC-C57D1845901F}">
      <dgm:prSet/>
      <dgm:spPr/>
      <dgm:t>
        <a:bodyPr/>
        <a:lstStyle/>
        <a:p>
          <a:endParaRPr lang="es-ES"/>
        </a:p>
      </dgm:t>
    </dgm:pt>
    <dgm:pt modelId="{8F05E86E-E444-5140-B128-B96FB5C8DE85}" type="sibTrans" cxnId="{BC25AEAF-4973-4E4A-A8DC-C57D1845901F}">
      <dgm:prSet/>
      <dgm:spPr/>
      <dgm:t>
        <a:bodyPr/>
        <a:lstStyle/>
        <a:p>
          <a:endParaRPr lang="es-ES"/>
        </a:p>
      </dgm:t>
    </dgm:pt>
    <dgm:pt modelId="{F0D8689F-4E1B-5345-ADC5-11A45161123C}" type="pres">
      <dgm:prSet presAssocID="{2A10FBDA-CC18-5E45-958B-D8F4222908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B172DB-8C8F-5944-9D3B-A0CF0CA4F8FA}" type="pres">
      <dgm:prSet presAssocID="{CF2CA20A-77EF-8443-BD44-C2C11012C93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FFAADA-DC67-1D4C-93A5-6D4705380A53}" type="pres">
      <dgm:prSet presAssocID="{10C7F562-F72F-594C-B8BB-D312C1C26F63}" presName="spacer" presStyleCnt="0"/>
      <dgm:spPr/>
      <dgm:t>
        <a:bodyPr/>
        <a:lstStyle/>
        <a:p>
          <a:endParaRPr lang="es-ES"/>
        </a:p>
      </dgm:t>
    </dgm:pt>
    <dgm:pt modelId="{C5A112AE-383D-F14B-9CFD-95D0EFE49649}" type="pres">
      <dgm:prSet presAssocID="{51D33720-ECF9-9B43-9113-59883B467E2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DCEB48-F4A1-994A-9420-8A8EA70E060B}" type="pres">
      <dgm:prSet presAssocID="{356B4619-DD27-9C49-BA5B-B12104DF2C25}" presName="spacer" presStyleCnt="0"/>
      <dgm:spPr/>
      <dgm:t>
        <a:bodyPr/>
        <a:lstStyle/>
        <a:p>
          <a:endParaRPr lang="es-ES"/>
        </a:p>
      </dgm:t>
    </dgm:pt>
    <dgm:pt modelId="{35200B49-E6F5-2A4A-AAAC-1466A7414AE7}" type="pres">
      <dgm:prSet presAssocID="{9C6D1CA9-BA08-8F46-BBE1-B2620FA5338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823300-3F26-274D-9D95-A2B4D76CACF2}" type="pres">
      <dgm:prSet presAssocID="{DC5BBBF0-7F2A-8A41-ACCF-00D640A3A6BD}" presName="spacer" presStyleCnt="0"/>
      <dgm:spPr/>
      <dgm:t>
        <a:bodyPr/>
        <a:lstStyle/>
        <a:p>
          <a:endParaRPr lang="es-ES"/>
        </a:p>
      </dgm:t>
    </dgm:pt>
    <dgm:pt modelId="{9009F0A2-F28E-3C47-A75E-DEA4DD6B102C}" type="pres">
      <dgm:prSet presAssocID="{6A2853F4-B90F-5E43-8CDA-965187E9B76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7138C2-08F0-2948-A045-37D17A165C90}" type="pres">
      <dgm:prSet presAssocID="{F2E5F60A-19DA-4848-96F4-885D11ED6FB7}" presName="spacer" presStyleCnt="0"/>
      <dgm:spPr/>
      <dgm:t>
        <a:bodyPr/>
        <a:lstStyle/>
        <a:p>
          <a:endParaRPr lang="es-ES"/>
        </a:p>
      </dgm:t>
    </dgm:pt>
    <dgm:pt modelId="{D4D33F48-9B8D-6449-BEC5-50CFAB2110EB}" type="pres">
      <dgm:prSet presAssocID="{3B8BD228-094D-B54B-A91E-B42B06CD3D9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96084B-9BF0-1D46-B86C-C66567403D0B}" type="pres">
      <dgm:prSet presAssocID="{224FD8B4-3297-0446-80F6-24E91B03322C}" presName="spacer" presStyleCnt="0"/>
      <dgm:spPr/>
      <dgm:t>
        <a:bodyPr/>
        <a:lstStyle/>
        <a:p>
          <a:endParaRPr lang="es-ES"/>
        </a:p>
      </dgm:t>
    </dgm:pt>
    <dgm:pt modelId="{89CEC33E-BC81-7F4B-B0B2-ED6F2B9D72E9}" type="pres">
      <dgm:prSet presAssocID="{9FD46743-A8AD-F54C-ACE8-7E03FE2B3CB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1D557A-5DDC-3142-B1D4-E4BA36C97D65}" type="pres">
      <dgm:prSet presAssocID="{9817C700-D022-7046-8353-4B0E0F9F2E1E}" presName="spacer" presStyleCnt="0"/>
      <dgm:spPr/>
      <dgm:t>
        <a:bodyPr/>
        <a:lstStyle/>
        <a:p>
          <a:endParaRPr lang="es-ES"/>
        </a:p>
      </dgm:t>
    </dgm:pt>
    <dgm:pt modelId="{903F99BC-2E94-F846-B500-E6B85E83FB10}" type="pres">
      <dgm:prSet presAssocID="{75FCCF24-FB4C-B24A-A417-3BBFB111721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4BCBB1-EB4B-CF47-94AD-74D89F2BF5B0}" type="presOf" srcId="{9FD46743-A8AD-F54C-ACE8-7E03FE2B3CB0}" destId="{89CEC33E-BC81-7F4B-B0B2-ED6F2B9D72E9}" srcOrd="0" destOrd="0" presId="urn:microsoft.com/office/officeart/2005/8/layout/vList2"/>
    <dgm:cxn modelId="{672AA279-635B-3C40-B988-BA9E530C7F6F}" type="presOf" srcId="{51D33720-ECF9-9B43-9113-59883B467E29}" destId="{C5A112AE-383D-F14B-9CFD-95D0EFE49649}" srcOrd="0" destOrd="0" presId="urn:microsoft.com/office/officeart/2005/8/layout/vList2"/>
    <dgm:cxn modelId="{024DE9B1-C74C-2840-801F-9DA1CA043D97}" srcId="{2A10FBDA-CC18-5E45-958B-D8F422290852}" destId="{6A2853F4-B90F-5E43-8CDA-965187E9B760}" srcOrd="3" destOrd="0" parTransId="{908D6BAC-93E9-0B4D-857C-A8F9A0B97D49}" sibTransId="{F2E5F60A-19DA-4848-96F4-885D11ED6FB7}"/>
    <dgm:cxn modelId="{A6FE26B2-3D2F-0648-A135-AF094EA5F7F6}" srcId="{2A10FBDA-CC18-5E45-958B-D8F422290852}" destId="{9C6D1CA9-BA08-8F46-BBE1-B2620FA53388}" srcOrd="2" destOrd="0" parTransId="{312192F0-6644-2241-ACF9-2BF00426B61D}" sibTransId="{DC5BBBF0-7F2A-8A41-ACCF-00D640A3A6BD}"/>
    <dgm:cxn modelId="{DA6FD914-7132-894D-ADB9-20D7CB71EE0F}" srcId="{2A10FBDA-CC18-5E45-958B-D8F422290852}" destId="{CF2CA20A-77EF-8443-BD44-C2C11012C932}" srcOrd="0" destOrd="0" parTransId="{EA93A392-2865-BA4E-BD17-5ECCE0B1F28A}" sibTransId="{10C7F562-F72F-594C-B8BB-D312C1C26F63}"/>
    <dgm:cxn modelId="{58CB075A-CBC4-F946-B8FB-1B11E6925D1B}" type="presOf" srcId="{3B8BD228-094D-B54B-A91E-B42B06CD3D9A}" destId="{D4D33F48-9B8D-6449-BEC5-50CFAB2110EB}" srcOrd="0" destOrd="0" presId="urn:microsoft.com/office/officeart/2005/8/layout/vList2"/>
    <dgm:cxn modelId="{853CC069-AE45-F24E-A27E-974683C7E0E1}" srcId="{2A10FBDA-CC18-5E45-958B-D8F422290852}" destId="{3B8BD228-094D-B54B-A91E-B42B06CD3D9A}" srcOrd="4" destOrd="0" parTransId="{7A254BE0-EBBE-624D-A06B-832A2FAC0833}" sibTransId="{224FD8B4-3297-0446-80F6-24E91B03322C}"/>
    <dgm:cxn modelId="{1ED8DF8C-0E90-284E-97B6-7A1F47A9C324}" srcId="{2A10FBDA-CC18-5E45-958B-D8F422290852}" destId="{9FD46743-A8AD-F54C-ACE8-7E03FE2B3CB0}" srcOrd="5" destOrd="0" parTransId="{BB0AB2FF-4AA1-F443-A37D-D1A5F01C1507}" sibTransId="{9817C700-D022-7046-8353-4B0E0F9F2E1E}"/>
    <dgm:cxn modelId="{BC25AEAF-4973-4E4A-A8DC-C57D1845901F}" srcId="{2A10FBDA-CC18-5E45-958B-D8F422290852}" destId="{75FCCF24-FB4C-B24A-A417-3BBFB1117212}" srcOrd="6" destOrd="0" parTransId="{DF3F60FA-9013-BF4B-B44B-202EFDE829D6}" sibTransId="{8F05E86E-E444-5140-B128-B96FB5C8DE85}"/>
    <dgm:cxn modelId="{CD16F4A9-BAE6-D248-B0BA-A33F5D7AB979}" type="presOf" srcId="{2A10FBDA-CC18-5E45-958B-D8F422290852}" destId="{F0D8689F-4E1B-5345-ADC5-11A45161123C}" srcOrd="0" destOrd="0" presId="urn:microsoft.com/office/officeart/2005/8/layout/vList2"/>
    <dgm:cxn modelId="{A4824DC4-BE42-6448-909E-8A67CBF929A4}" type="presOf" srcId="{9C6D1CA9-BA08-8F46-BBE1-B2620FA53388}" destId="{35200B49-E6F5-2A4A-AAAC-1466A7414AE7}" srcOrd="0" destOrd="0" presId="urn:microsoft.com/office/officeart/2005/8/layout/vList2"/>
    <dgm:cxn modelId="{CC89FC99-8D83-B249-A9FD-38519D46B91D}" type="presOf" srcId="{75FCCF24-FB4C-B24A-A417-3BBFB1117212}" destId="{903F99BC-2E94-F846-B500-E6B85E83FB10}" srcOrd="0" destOrd="0" presId="urn:microsoft.com/office/officeart/2005/8/layout/vList2"/>
    <dgm:cxn modelId="{A9BED4BE-F504-9B4C-8199-2FC93E66149E}" type="presOf" srcId="{CF2CA20A-77EF-8443-BD44-C2C11012C932}" destId="{A5B172DB-8C8F-5944-9D3B-A0CF0CA4F8FA}" srcOrd="0" destOrd="0" presId="urn:microsoft.com/office/officeart/2005/8/layout/vList2"/>
    <dgm:cxn modelId="{611314D8-B5D8-9D48-B45B-83AA466DC942}" srcId="{2A10FBDA-CC18-5E45-958B-D8F422290852}" destId="{51D33720-ECF9-9B43-9113-59883B467E29}" srcOrd="1" destOrd="0" parTransId="{CC1EFDA0-4EF4-E84E-816A-BF519F630064}" sibTransId="{356B4619-DD27-9C49-BA5B-B12104DF2C25}"/>
    <dgm:cxn modelId="{27167DD7-6C1D-F548-88B7-20433C4CC87B}" type="presOf" srcId="{6A2853F4-B90F-5E43-8CDA-965187E9B760}" destId="{9009F0A2-F28E-3C47-A75E-DEA4DD6B102C}" srcOrd="0" destOrd="0" presId="urn:microsoft.com/office/officeart/2005/8/layout/vList2"/>
    <dgm:cxn modelId="{9C9ED405-71A5-954E-B204-7E77D16FF080}" type="presParOf" srcId="{F0D8689F-4E1B-5345-ADC5-11A45161123C}" destId="{A5B172DB-8C8F-5944-9D3B-A0CF0CA4F8FA}" srcOrd="0" destOrd="0" presId="urn:microsoft.com/office/officeart/2005/8/layout/vList2"/>
    <dgm:cxn modelId="{EB51CA4E-1442-E84B-B83B-507BD5CAE6FC}" type="presParOf" srcId="{F0D8689F-4E1B-5345-ADC5-11A45161123C}" destId="{8BFFAADA-DC67-1D4C-93A5-6D4705380A53}" srcOrd="1" destOrd="0" presId="urn:microsoft.com/office/officeart/2005/8/layout/vList2"/>
    <dgm:cxn modelId="{7B3D9611-56C7-0642-86DB-51F7D96BD94B}" type="presParOf" srcId="{F0D8689F-4E1B-5345-ADC5-11A45161123C}" destId="{C5A112AE-383D-F14B-9CFD-95D0EFE49649}" srcOrd="2" destOrd="0" presId="urn:microsoft.com/office/officeart/2005/8/layout/vList2"/>
    <dgm:cxn modelId="{23EE99CE-F577-B345-B53A-A616A44275D9}" type="presParOf" srcId="{F0D8689F-4E1B-5345-ADC5-11A45161123C}" destId="{32DCEB48-F4A1-994A-9420-8A8EA70E060B}" srcOrd="3" destOrd="0" presId="urn:microsoft.com/office/officeart/2005/8/layout/vList2"/>
    <dgm:cxn modelId="{0D3EE70D-FE8F-704F-AC59-3749DF8B2176}" type="presParOf" srcId="{F0D8689F-4E1B-5345-ADC5-11A45161123C}" destId="{35200B49-E6F5-2A4A-AAAC-1466A7414AE7}" srcOrd="4" destOrd="0" presId="urn:microsoft.com/office/officeart/2005/8/layout/vList2"/>
    <dgm:cxn modelId="{D6FA3CF3-8D07-C944-BFCD-F40EB55FB141}" type="presParOf" srcId="{F0D8689F-4E1B-5345-ADC5-11A45161123C}" destId="{C0823300-3F26-274D-9D95-A2B4D76CACF2}" srcOrd="5" destOrd="0" presId="urn:microsoft.com/office/officeart/2005/8/layout/vList2"/>
    <dgm:cxn modelId="{FDB18989-9A4C-274D-9403-1B5A47CB5A11}" type="presParOf" srcId="{F0D8689F-4E1B-5345-ADC5-11A45161123C}" destId="{9009F0A2-F28E-3C47-A75E-DEA4DD6B102C}" srcOrd="6" destOrd="0" presId="urn:microsoft.com/office/officeart/2005/8/layout/vList2"/>
    <dgm:cxn modelId="{4C6CA5C2-13D7-C34E-B5DD-43DC0A4C1D60}" type="presParOf" srcId="{F0D8689F-4E1B-5345-ADC5-11A45161123C}" destId="{727138C2-08F0-2948-A045-37D17A165C90}" srcOrd="7" destOrd="0" presId="urn:microsoft.com/office/officeart/2005/8/layout/vList2"/>
    <dgm:cxn modelId="{D9AB5101-7435-7E49-85A9-B1D5832599A2}" type="presParOf" srcId="{F0D8689F-4E1B-5345-ADC5-11A45161123C}" destId="{D4D33F48-9B8D-6449-BEC5-50CFAB2110EB}" srcOrd="8" destOrd="0" presId="urn:microsoft.com/office/officeart/2005/8/layout/vList2"/>
    <dgm:cxn modelId="{146FD564-6DEF-0C45-8407-E4328B9F9C8B}" type="presParOf" srcId="{F0D8689F-4E1B-5345-ADC5-11A45161123C}" destId="{7A96084B-9BF0-1D46-B86C-C66567403D0B}" srcOrd="9" destOrd="0" presId="urn:microsoft.com/office/officeart/2005/8/layout/vList2"/>
    <dgm:cxn modelId="{314097D9-94BA-884F-BD42-44641258CCD2}" type="presParOf" srcId="{F0D8689F-4E1B-5345-ADC5-11A45161123C}" destId="{89CEC33E-BC81-7F4B-B0B2-ED6F2B9D72E9}" srcOrd="10" destOrd="0" presId="urn:microsoft.com/office/officeart/2005/8/layout/vList2"/>
    <dgm:cxn modelId="{8F49F3C6-1175-6240-B09B-0AB92CC79534}" type="presParOf" srcId="{F0D8689F-4E1B-5345-ADC5-11A45161123C}" destId="{121D557A-5DDC-3142-B1D4-E4BA36C97D65}" srcOrd="11" destOrd="0" presId="urn:microsoft.com/office/officeart/2005/8/layout/vList2"/>
    <dgm:cxn modelId="{096C9F33-DAC9-A444-A050-5C9C3F77E716}" type="presParOf" srcId="{F0D8689F-4E1B-5345-ADC5-11A45161123C}" destId="{903F99BC-2E94-F846-B500-E6B85E83FB1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787729-6E15-4AFB-848A-35B9F299ED2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33384075-F8D5-4947-94BD-CB376C96DC19}">
      <dgm:prSet/>
      <dgm:spPr>
        <a:solidFill>
          <a:srgbClr val="FF0000"/>
        </a:solidFill>
      </dgm:spPr>
      <dgm:t>
        <a:bodyPr/>
        <a:lstStyle/>
        <a:p>
          <a:r>
            <a:rPr lang="es-AR" b="0" i="0" dirty="0" smtClean="0"/>
            <a:t>Elecciones en Tucumán. Irregularidades. Quema de urnas. Pedido de nulidad y triunfo de </a:t>
          </a:r>
          <a:r>
            <a:rPr lang="es-AR" b="0" i="0" dirty="0" err="1" smtClean="0"/>
            <a:t>Manzur</a:t>
          </a:r>
          <a:r>
            <a:rPr lang="es-AR" b="0" i="0" dirty="0" smtClean="0"/>
            <a:t>.</a:t>
          </a:r>
          <a:endParaRPr lang="es-AR" b="0" i="0" dirty="0"/>
        </a:p>
      </dgm:t>
    </dgm:pt>
    <dgm:pt modelId="{B8493D87-806C-43D2-BA4D-D1F4A0C74763}" type="parTrans" cxnId="{C2F1A916-4796-407F-AC59-1B984FD1B5F7}">
      <dgm:prSet/>
      <dgm:spPr/>
      <dgm:t>
        <a:bodyPr/>
        <a:lstStyle/>
        <a:p>
          <a:endParaRPr lang="es-AR"/>
        </a:p>
      </dgm:t>
    </dgm:pt>
    <dgm:pt modelId="{E2021C5B-DAE8-4266-B610-930FFCDA96A6}" type="sibTrans" cxnId="{C2F1A916-4796-407F-AC59-1B984FD1B5F7}">
      <dgm:prSet/>
      <dgm:spPr/>
      <dgm:t>
        <a:bodyPr/>
        <a:lstStyle/>
        <a:p>
          <a:endParaRPr lang="es-AR"/>
        </a:p>
      </dgm:t>
    </dgm:pt>
    <dgm:pt modelId="{B33BAB7E-954C-4B37-B053-234879BD7562}">
      <dgm:prSet/>
      <dgm:spPr>
        <a:solidFill>
          <a:srgbClr val="5C1867"/>
        </a:solidFill>
      </dgm:spPr>
      <dgm:t>
        <a:bodyPr/>
        <a:lstStyle/>
        <a:p>
          <a:r>
            <a:rPr lang="es-AR" b="0" i="0" smtClean="0"/>
            <a:t>Niembro acusado de corrupción, renunció a su candidatura.</a:t>
          </a:r>
          <a:endParaRPr lang="es-AR" b="0" i="0"/>
        </a:p>
      </dgm:t>
    </dgm:pt>
    <dgm:pt modelId="{10B2467C-E7EB-4FA9-8E41-91B1682049AD}" type="parTrans" cxnId="{1454B68E-F94F-4050-BAF0-1A7F4FE2047E}">
      <dgm:prSet/>
      <dgm:spPr/>
      <dgm:t>
        <a:bodyPr/>
        <a:lstStyle/>
        <a:p>
          <a:endParaRPr lang="es-AR"/>
        </a:p>
      </dgm:t>
    </dgm:pt>
    <dgm:pt modelId="{CE5F3FD8-7E31-4CCA-9BA3-7F0B36A073E5}" type="sibTrans" cxnId="{1454B68E-F94F-4050-BAF0-1A7F4FE2047E}">
      <dgm:prSet/>
      <dgm:spPr/>
      <dgm:t>
        <a:bodyPr/>
        <a:lstStyle/>
        <a:p>
          <a:endParaRPr lang="es-AR"/>
        </a:p>
      </dgm:t>
    </dgm:pt>
    <dgm:pt modelId="{E0E47DBE-13E4-44AA-AB84-627DE9FF0155}">
      <dgm:prSet/>
      <dgm:spPr>
        <a:solidFill>
          <a:srgbClr val="8EC02F"/>
        </a:solidFill>
      </dgm:spPr>
      <dgm:t>
        <a:bodyPr/>
        <a:lstStyle/>
        <a:p>
          <a:r>
            <a:rPr lang="es-AR" b="0" i="0" smtClean="0"/>
            <a:t>El dólar paralelo llegó a 16,10.</a:t>
          </a:r>
          <a:endParaRPr lang="es-AR" b="0" i="0"/>
        </a:p>
      </dgm:t>
    </dgm:pt>
    <dgm:pt modelId="{25D6C056-BB12-4EA8-92B7-F1460A399407}" type="parTrans" cxnId="{A9C69DC1-C18D-41A8-83F5-0750170ED78B}">
      <dgm:prSet/>
      <dgm:spPr/>
      <dgm:t>
        <a:bodyPr/>
        <a:lstStyle/>
        <a:p>
          <a:endParaRPr lang="es-AR"/>
        </a:p>
      </dgm:t>
    </dgm:pt>
    <dgm:pt modelId="{183F37F2-0A88-49DD-A185-9F129E599A17}" type="sibTrans" cxnId="{A9C69DC1-C18D-41A8-83F5-0750170ED78B}">
      <dgm:prSet/>
      <dgm:spPr/>
      <dgm:t>
        <a:bodyPr/>
        <a:lstStyle/>
        <a:p>
          <a:endParaRPr lang="es-AR"/>
        </a:p>
      </dgm:t>
    </dgm:pt>
    <dgm:pt modelId="{5FEB7E80-D2C2-4DAF-9A16-62FBB41154A6}">
      <dgm:prSet/>
      <dgm:spPr>
        <a:solidFill>
          <a:srgbClr val="FF6600"/>
        </a:solidFill>
      </dgm:spPr>
      <dgm:t>
        <a:bodyPr/>
        <a:lstStyle/>
        <a:p>
          <a:r>
            <a:rPr lang="es-AR" b="0" i="0" dirty="0" smtClean="0"/>
            <a:t>Negativa de </a:t>
          </a:r>
          <a:r>
            <a:rPr lang="es-AR" b="0" i="0" dirty="0" err="1" smtClean="0"/>
            <a:t>Scioli</a:t>
          </a:r>
          <a:r>
            <a:rPr lang="es-AR" b="0" i="0" dirty="0" smtClean="0"/>
            <a:t> a acudir al debate presidencial.</a:t>
          </a:r>
          <a:endParaRPr lang="es-AR" b="0" i="0" dirty="0"/>
        </a:p>
      </dgm:t>
    </dgm:pt>
    <dgm:pt modelId="{EAC56867-83C3-4F17-A45B-9EA2E7B3DB97}" type="parTrans" cxnId="{AA0DCA69-466E-4459-BD54-C06F05446EE8}">
      <dgm:prSet/>
      <dgm:spPr/>
      <dgm:t>
        <a:bodyPr/>
        <a:lstStyle/>
        <a:p>
          <a:endParaRPr lang="es-AR"/>
        </a:p>
      </dgm:t>
    </dgm:pt>
    <dgm:pt modelId="{8116CE86-AE43-4B29-9E27-F80690832189}" type="sibTrans" cxnId="{AA0DCA69-466E-4459-BD54-C06F05446EE8}">
      <dgm:prSet/>
      <dgm:spPr/>
      <dgm:t>
        <a:bodyPr/>
        <a:lstStyle/>
        <a:p>
          <a:endParaRPr lang="es-AR"/>
        </a:p>
      </dgm:t>
    </dgm:pt>
    <dgm:pt modelId="{5A09DBE8-BEA4-4EE2-BAF3-3C52AE1E759C}">
      <dgm:prSet/>
      <dgm:spPr>
        <a:solidFill>
          <a:srgbClr val="0092D2"/>
        </a:solidFill>
      </dgm:spPr>
      <dgm:t>
        <a:bodyPr/>
        <a:lstStyle/>
        <a:p>
          <a:r>
            <a:rPr lang="es-AR" b="0" i="0" dirty="0" smtClean="0"/>
            <a:t>El </a:t>
          </a:r>
          <a:r>
            <a:rPr lang="es-AR" b="0" i="0" dirty="0" err="1" smtClean="0"/>
            <a:t>kirchnerismo</a:t>
          </a:r>
          <a:r>
            <a:rPr lang="es-AR" b="0" i="0" dirty="0" smtClean="0"/>
            <a:t> retuvo la gobernación de Chaco y </a:t>
          </a:r>
          <a:r>
            <a:rPr lang="es-AR" b="0" i="0" dirty="0" err="1" smtClean="0"/>
            <a:t>Capitanich</a:t>
          </a:r>
          <a:r>
            <a:rPr lang="es-AR" b="0" i="0" dirty="0" smtClean="0"/>
            <a:t> ganó la intendencia de Resistencia.</a:t>
          </a:r>
          <a:endParaRPr lang="es-AR" b="0" i="0" dirty="0"/>
        </a:p>
      </dgm:t>
    </dgm:pt>
    <dgm:pt modelId="{77450B1F-B1D3-4E6D-8095-EAA53E58DBB0}" type="parTrans" cxnId="{E4D6F5EC-7FAD-4079-A53F-6F4309306138}">
      <dgm:prSet/>
      <dgm:spPr/>
      <dgm:t>
        <a:bodyPr/>
        <a:lstStyle/>
        <a:p>
          <a:endParaRPr lang="es-AR"/>
        </a:p>
      </dgm:t>
    </dgm:pt>
    <dgm:pt modelId="{3C539F88-1CC3-4475-AB26-BBF3981244AB}" type="sibTrans" cxnId="{E4D6F5EC-7FAD-4079-A53F-6F4309306138}">
      <dgm:prSet/>
      <dgm:spPr/>
      <dgm:t>
        <a:bodyPr/>
        <a:lstStyle/>
        <a:p>
          <a:endParaRPr lang="es-AR"/>
        </a:p>
      </dgm:t>
    </dgm:pt>
    <dgm:pt modelId="{0D78F0B0-01EF-4E5F-BC7F-014902C55CF1}" type="pres">
      <dgm:prSet presAssocID="{13787729-6E15-4AFB-848A-35B9F299ED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6F58C1E-8354-469B-B32A-08278C012C33}" type="pres">
      <dgm:prSet presAssocID="{33384075-F8D5-4947-94BD-CB376C96DC1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377CF09-0F75-4E8A-B34E-D44FD115A263}" type="pres">
      <dgm:prSet presAssocID="{E2021C5B-DAE8-4266-B610-930FFCDA96A6}" presName="spacer" presStyleCnt="0"/>
      <dgm:spPr/>
    </dgm:pt>
    <dgm:pt modelId="{3B46B0EC-92EC-40B9-9C71-D30586AFD6B6}" type="pres">
      <dgm:prSet presAssocID="{B33BAB7E-954C-4B37-B053-234879BD7562}" presName="parentText" presStyleLbl="node1" presStyleIdx="1" presStyleCnt="5" custLinFactNeighborX="-84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B14A9D5-D080-4371-B754-D5CD75856D19}" type="pres">
      <dgm:prSet presAssocID="{CE5F3FD8-7E31-4CCA-9BA3-7F0B36A073E5}" presName="spacer" presStyleCnt="0"/>
      <dgm:spPr/>
    </dgm:pt>
    <dgm:pt modelId="{C0E3FFCC-1D7D-4CA6-9DD1-F78056361391}" type="pres">
      <dgm:prSet presAssocID="{E0E47DBE-13E4-44AA-AB84-627DE9FF015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31FC87E-BF6E-4541-BC20-91AD01550E64}" type="pres">
      <dgm:prSet presAssocID="{183F37F2-0A88-49DD-A185-9F129E599A17}" presName="spacer" presStyleCnt="0"/>
      <dgm:spPr/>
    </dgm:pt>
    <dgm:pt modelId="{626DE78F-EC2F-4D9E-B0B0-F2838C109A55}" type="pres">
      <dgm:prSet presAssocID="{5FEB7E80-D2C2-4DAF-9A16-62FBB41154A6}" presName="parentText" presStyleLbl="node1" presStyleIdx="3" presStyleCnt="5" custLinFactY="-2453" custLinFactNeighborX="-180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E8BBAC9-3DA3-4ABF-8BF1-AF39001F828B}" type="pres">
      <dgm:prSet presAssocID="{8116CE86-AE43-4B29-9E27-F80690832189}" presName="spacer" presStyleCnt="0"/>
      <dgm:spPr/>
    </dgm:pt>
    <dgm:pt modelId="{10F7B008-27B9-4C99-998B-96A0DDCED01B}" type="pres">
      <dgm:prSet presAssocID="{5A09DBE8-BEA4-4EE2-BAF3-3C52AE1E759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FDA3AA9-866C-4512-98EE-6704C0270B2B}" type="presOf" srcId="{13787729-6E15-4AFB-848A-35B9F299ED21}" destId="{0D78F0B0-01EF-4E5F-BC7F-014902C55CF1}" srcOrd="0" destOrd="0" presId="urn:microsoft.com/office/officeart/2005/8/layout/vList2"/>
    <dgm:cxn modelId="{0E731C8F-935D-4CDE-B66F-A799174E99B0}" type="presOf" srcId="{E0E47DBE-13E4-44AA-AB84-627DE9FF0155}" destId="{C0E3FFCC-1D7D-4CA6-9DD1-F78056361391}" srcOrd="0" destOrd="0" presId="urn:microsoft.com/office/officeart/2005/8/layout/vList2"/>
    <dgm:cxn modelId="{A9C69DC1-C18D-41A8-83F5-0750170ED78B}" srcId="{13787729-6E15-4AFB-848A-35B9F299ED21}" destId="{E0E47DBE-13E4-44AA-AB84-627DE9FF0155}" srcOrd="2" destOrd="0" parTransId="{25D6C056-BB12-4EA8-92B7-F1460A399407}" sibTransId="{183F37F2-0A88-49DD-A185-9F129E599A17}"/>
    <dgm:cxn modelId="{D8C1DE00-EB75-4995-A7C9-470F4752A323}" type="presOf" srcId="{33384075-F8D5-4947-94BD-CB376C96DC19}" destId="{86F58C1E-8354-469B-B32A-08278C012C33}" srcOrd="0" destOrd="0" presId="urn:microsoft.com/office/officeart/2005/8/layout/vList2"/>
    <dgm:cxn modelId="{BD09E6C2-6F9A-4EA6-8275-BD47501025E9}" type="presOf" srcId="{5FEB7E80-D2C2-4DAF-9A16-62FBB41154A6}" destId="{626DE78F-EC2F-4D9E-B0B0-F2838C109A55}" srcOrd="0" destOrd="0" presId="urn:microsoft.com/office/officeart/2005/8/layout/vList2"/>
    <dgm:cxn modelId="{0ADE5C82-46D3-4D4B-B4F7-82C4BDFB75E3}" type="presOf" srcId="{B33BAB7E-954C-4B37-B053-234879BD7562}" destId="{3B46B0EC-92EC-40B9-9C71-D30586AFD6B6}" srcOrd="0" destOrd="0" presId="urn:microsoft.com/office/officeart/2005/8/layout/vList2"/>
    <dgm:cxn modelId="{E4D6F5EC-7FAD-4079-A53F-6F4309306138}" srcId="{13787729-6E15-4AFB-848A-35B9F299ED21}" destId="{5A09DBE8-BEA4-4EE2-BAF3-3C52AE1E759C}" srcOrd="4" destOrd="0" parTransId="{77450B1F-B1D3-4E6D-8095-EAA53E58DBB0}" sibTransId="{3C539F88-1CC3-4475-AB26-BBF3981244AB}"/>
    <dgm:cxn modelId="{AA0DCA69-466E-4459-BD54-C06F05446EE8}" srcId="{13787729-6E15-4AFB-848A-35B9F299ED21}" destId="{5FEB7E80-D2C2-4DAF-9A16-62FBB41154A6}" srcOrd="3" destOrd="0" parTransId="{EAC56867-83C3-4F17-A45B-9EA2E7B3DB97}" sibTransId="{8116CE86-AE43-4B29-9E27-F80690832189}"/>
    <dgm:cxn modelId="{9D8756E4-C2DA-4545-8A60-D83C4D7C64CB}" type="presOf" srcId="{5A09DBE8-BEA4-4EE2-BAF3-3C52AE1E759C}" destId="{10F7B008-27B9-4C99-998B-96A0DDCED01B}" srcOrd="0" destOrd="0" presId="urn:microsoft.com/office/officeart/2005/8/layout/vList2"/>
    <dgm:cxn modelId="{1454B68E-F94F-4050-BAF0-1A7F4FE2047E}" srcId="{13787729-6E15-4AFB-848A-35B9F299ED21}" destId="{B33BAB7E-954C-4B37-B053-234879BD7562}" srcOrd="1" destOrd="0" parTransId="{10B2467C-E7EB-4FA9-8E41-91B1682049AD}" sibTransId="{CE5F3FD8-7E31-4CCA-9BA3-7F0B36A073E5}"/>
    <dgm:cxn modelId="{C2F1A916-4796-407F-AC59-1B984FD1B5F7}" srcId="{13787729-6E15-4AFB-848A-35B9F299ED21}" destId="{33384075-F8D5-4947-94BD-CB376C96DC19}" srcOrd="0" destOrd="0" parTransId="{B8493D87-806C-43D2-BA4D-D1F4A0C74763}" sibTransId="{E2021C5B-DAE8-4266-B610-930FFCDA96A6}"/>
    <dgm:cxn modelId="{5101EB67-B9D4-485B-AB3B-27099C755367}" type="presParOf" srcId="{0D78F0B0-01EF-4E5F-BC7F-014902C55CF1}" destId="{86F58C1E-8354-469B-B32A-08278C012C33}" srcOrd="0" destOrd="0" presId="urn:microsoft.com/office/officeart/2005/8/layout/vList2"/>
    <dgm:cxn modelId="{B84803D9-5331-42FD-BF44-8365A26BD511}" type="presParOf" srcId="{0D78F0B0-01EF-4E5F-BC7F-014902C55CF1}" destId="{3377CF09-0F75-4E8A-B34E-D44FD115A263}" srcOrd="1" destOrd="0" presId="urn:microsoft.com/office/officeart/2005/8/layout/vList2"/>
    <dgm:cxn modelId="{7562B2D5-B951-4634-A680-EE62343072D6}" type="presParOf" srcId="{0D78F0B0-01EF-4E5F-BC7F-014902C55CF1}" destId="{3B46B0EC-92EC-40B9-9C71-D30586AFD6B6}" srcOrd="2" destOrd="0" presId="urn:microsoft.com/office/officeart/2005/8/layout/vList2"/>
    <dgm:cxn modelId="{FF8517C0-4E25-4B73-A190-48AC455A79BC}" type="presParOf" srcId="{0D78F0B0-01EF-4E5F-BC7F-014902C55CF1}" destId="{4B14A9D5-D080-4371-B754-D5CD75856D19}" srcOrd="3" destOrd="0" presId="urn:microsoft.com/office/officeart/2005/8/layout/vList2"/>
    <dgm:cxn modelId="{069AD3F0-2B68-4AF8-9F7C-BC773EB0BF0A}" type="presParOf" srcId="{0D78F0B0-01EF-4E5F-BC7F-014902C55CF1}" destId="{C0E3FFCC-1D7D-4CA6-9DD1-F78056361391}" srcOrd="4" destOrd="0" presId="urn:microsoft.com/office/officeart/2005/8/layout/vList2"/>
    <dgm:cxn modelId="{C5D15B1C-2A81-4CC3-BA34-DD425D9E5412}" type="presParOf" srcId="{0D78F0B0-01EF-4E5F-BC7F-014902C55CF1}" destId="{F31FC87E-BF6E-4541-BC20-91AD01550E64}" srcOrd="5" destOrd="0" presId="urn:microsoft.com/office/officeart/2005/8/layout/vList2"/>
    <dgm:cxn modelId="{E1601640-DD87-4320-B638-960F20905DF5}" type="presParOf" srcId="{0D78F0B0-01EF-4E5F-BC7F-014902C55CF1}" destId="{626DE78F-EC2F-4D9E-B0B0-F2838C109A55}" srcOrd="6" destOrd="0" presId="urn:microsoft.com/office/officeart/2005/8/layout/vList2"/>
    <dgm:cxn modelId="{524E7BA3-6121-4064-8E38-3B388848B3A7}" type="presParOf" srcId="{0D78F0B0-01EF-4E5F-BC7F-014902C55CF1}" destId="{CE8BBAC9-3DA3-4ABF-8BF1-AF39001F828B}" srcOrd="7" destOrd="0" presId="urn:microsoft.com/office/officeart/2005/8/layout/vList2"/>
    <dgm:cxn modelId="{7EBD3F7E-3DE5-4A01-A8C8-F771F9019C94}" type="presParOf" srcId="{0D78F0B0-01EF-4E5F-BC7F-014902C55CF1}" destId="{10F7B008-27B9-4C99-998B-96A0DDCED01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E25F97-B915-7C4A-8732-EF6597445F99}" type="doc">
      <dgm:prSet loTypeId="urn:microsoft.com/office/officeart/2005/8/layout/vList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96B3FD-B275-2443-9B21-BCE1D1A6AE2F}">
      <dgm:prSet custT="1"/>
      <dgm:spPr>
        <a:solidFill>
          <a:srgbClr val="0092D2"/>
        </a:solidFill>
      </dgm:spPr>
      <dgm:t>
        <a:bodyPr/>
        <a:lstStyle/>
        <a:p>
          <a:pPr marL="180000" algn="ctr" rtl="0">
            <a:lnSpc>
              <a:spcPct val="80000"/>
            </a:lnSpc>
          </a:pPr>
          <a:r>
            <a:rPr lang="es-ES" sz="2000" i="1" dirty="0" smtClean="0"/>
            <a:t>Se incluye un set de preguntas destinado a medir la percepción de riesgos, o sea el grado de probabilidad de ocurrencia de eventos críticos.</a:t>
          </a:r>
          <a:endParaRPr lang="es-ES" sz="2000" dirty="0"/>
        </a:p>
      </dgm:t>
    </dgm:pt>
    <dgm:pt modelId="{BC3D6332-A1A3-E740-9CC2-F795396E46E3}" type="parTrans" cxnId="{EABFEAD7-51FA-7841-A41F-4C7136AB5F1F}">
      <dgm:prSet/>
      <dgm:spPr/>
      <dgm:t>
        <a:bodyPr/>
        <a:lstStyle/>
        <a:p>
          <a:endParaRPr lang="es-ES"/>
        </a:p>
      </dgm:t>
    </dgm:pt>
    <dgm:pt modelId="{5F476D23-065B-4A4E-83CB-E14DFE6499C8}" type="sibTrans" cxnId="{EABFEAD7-51FA-7841-A41F-4C7136AB5F1F}">
      <dgm:prSet/>
      <dgm:spPr/>
      <dgm:t>
        <a:bodyPr/>
        <a:lstStyle/>
        <a:p>
          <a:endParaRPr lang="es-ES"/>
        </a:p>
      </dgm:t>
    </dgm:pt>
    <dgm:pt modelId="{73EBF6D0-F5B1-3D49-ACF7-4CA4914EB396}">
      <dgm:prSet custT="1"/>
      <dgm:spPr>
        <a:solidFill>
          <a:srgbClr val="FF6600"/>
        </a:solidFill>
      </dgm:spPr>
      <dgm:t>
        <a:bodyPr/>
        <a:lstStyle/>
        <a:p>
          <a:pPr marL="180000" algn="ctr" rtl="0">
            <a:lnSpc>
              <a:spcPct val="80000"/>
            </a:lnSpc>
          </a:pPr>
          <a:r>
            <a:rPr lang="es-ES" sz="2000" i="1" dirty="0" smtClean="0"/>
            <a:t>Las áreas medidas son los riesgos económicos, sociales, políticos y personales.</a:t>
          </a:r>
          <a:endParaRPr lang="es-ES" sz="2000" dirty="0"/>
        </a:p>
      </dgm:t>
    </dgm:pt>
    <dgm:pt modelId="{AFE0ADF1-9F5C-E04E-9F1C-CAEFB0E527C1}" type="parTrans" cxnId="{E39CF88A-2113-4349-A09C-4CA9D9E379FA}">
      <dgm:prSet/>
      <dgm:spPr/>
      <dgm:t>
        <a:bodyPr/>
        <a:lstStyle/>
        <a:p>
          <a:endParaRPr lang="es-ES"/>
        </a:p>
      </dgm:t>
    </dgm:pt>
    <dgm:pt modelId="{6EA7B421-A69D-1F44-ABD7-309F9382FBB7}" type="sibTrans" cxnId="{E39CF88A-2113-4349-A09C-4CA9D9E379FA}">
      <dgm:prSet/>
      <dgm:spPr/>
      <dgm:t>
        <a:bodyPr/>
        <a:lstStyle/>
        <a:p>
          <a:endParaRPr lang="es-ES"/>
        </a:p>
      </dgm:t>
    </dgm:pt>
    <dgm:pt modelId="{88148B17-51C5-254C-A6AC-0E86FDAD34EB}" type="pres">
      <dgm:prSet presAssocID="{C8E25F97-B915-7C4A-8732-EF6597445F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D9E7C0-D55F-7147-9278-81815D6B119E}" type="pres">
      <dgm:prSet presAssocID="{EB96B3FD-B275-2443-9B21-BCE1D1A6AE2F}" presName="parentText" presStyleLbl="node1" presStyleIdx="0" presStyleCnt="2" custLinFactNeighborY="3020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A811EF-9790-B042-B49C-3DF077EA99D9}" type="pres">
      <dgm:prSet presAssocID="{5F476D23-065B-4A4E-83CB-E14DFE6499C8}" presName="spacer" presStyleCnt="0"/>
      <dgm:spPr/>
    </dgm:pt>
    <dgm:pt modelId="{5F4F25E9-63EF-8C4C-AAD1-DFB4D5633F25}" type="pres">
      <dgm:prSet presAssocID="{73EBF6D0-F5B1-3D49-ACF7-4CA4914EB39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0F35A0-F055-487A-9D85-93E4685AE06D}" type="presOf" srcId="{EB96B3FD-B275-2443-9B21-BCE1D1A6AE2F}" destId="{7FD9E7C0-D55F-7147-9278-81815D6B119E}" srcOrd="0" destOrd="0" presId="urn:microsoft.com/office/officeart/2005/8/layout/vList2"/>
    <dgm:cxn modelId="{EABFEAD7-51FA-7841-A41F-4C7136AB5F1F}" srcId="{C8E25F97-B915-7C4A-8732-EF6597445F99}" destId="{EB96B3FD-B275-2443-9B21-BCE1D1A6AE2F}" srcOrd="0" destOrd="0" parTransId="{BC3D6332-A1A3-E740-9CC2-F795396E46E3}" sibTransId="{5F476D23-065B-4A4E-83CB-E14DFE6499C8}"/>
    <dgm:cxn modelId="{E39CF88A-2113-4349-A09C-4CA9D9E379FA}" srcId="{C8E25F97-B915-7C4A-8732-EF6597445F99}" destId="{73EBF6D0-F5B1-3D49-ACF7-4CA4914EB396}" srcOrd="1" destOrd="0" parTransId="{AFE0ADF1-9F5C-E04E-9F1C-CAEFB0E527C1}" sibTransId="{6EA7B421-A69D-1F44-ABD7-309F9382FBB7}"/>
    <dgm:cxn modelId="{67F76B78-3E04-4F3E-8A9C-2756873D9859}" type="presOf" srcId="{73EBF6D0-F5B1-3D49-ACF7-4CA4914EB396}" destId="{5F4F25E9-63EF-8C4C-AAD1-DFB4D5633F25}" srcOrd="0" destOrd="0" presId="urn:microsoft.com/office/officeart/2005/8/layout/vList2"/>
    <dgm:cxn modelId="{A02DD6CA-FC47-45A3-95F4-129FB828B4B8}" type="presOf" srcId="{C8E25F97-B915-7C4A-8732-EF6597445F99}" destId="{88148B17-51C5-254C-A6AC-0E86FDAD34EB}" srcOrd="0" destOrd="0" presId="urn:microsoft.com/office/officeart/2005/8/layout/vList2"/>
    <dgm:cxn modelId="{04DFD3C0-BDAC-4AEB-AD02-29B988E66CC7}" type="presParOf" srcId="{88148B17-51C5-254C-A6AC-0E86FDAD34EB}" destId="{7FD9E7C0-D55F-7147-9278-81815D6B119E}" srcOrd="0" destOrd="0" presId="urn:microsoft.com/office/officeart/2005/8/layout/vList2"/>
    <dgm:cxn modelId="{F351896B-01F2-494D-B13B-6E3107840F32}" type="presParOf" srcId="{88148B17-51C5-254C-A6AC-0E86FDAD34EB}" destId="{E6A811EF-9790-B042-B49C-3DF077EA99D9}" srcOrd="1" destOrd="0" presId="urn:microsoft.com/office/officeart/2005/8/layout/vList2"/>
    <dgm:cxn modelId="{CABDA86C-5C29-4904-9A63-AE49D950DF64}" type="presParOf" srcId="{88148B17-51C5-254C-A6AC-0E86FDAD34EB}" destId="{5F4F25E9-63EF-8C4C-AAD1-DFB4D5633F2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A292E-A226-2049-A222-CA99D87F18E3}">
      <dsp:nvSpPr>
        <dsp:cNvPr id="0" name=""/>
        <dsp:cNvSpPr/>
      </dsp:nvSpPr>
      <dsp:spPr>
        <a:xfrm>
          <a:off x="0" y="46095"/>
          <a:ext cx="6884702" cy="599625"/>
        </a:xfrm>
        <a:prstGeom prst="roundRect">
          <a:avLst/>
        </a:prstGeom>
        <a:solidFill>
          <a:srgbClr val="FF6600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dirty="0" smtClean="0">
              <a:solidFill>
                <a:schemeClr val="bg1"/>
              </a:solidFill>
              <a:latin typeface="+mj-lt"/>
            </a:rPr>
            <a:t>- Tablero de Situación </a:t>
          </a:r>
          <a:endParaRPr lang="es-ES" sz="2500" b="1" i="0" kern="1200" dirty="0">
            <a:solidFill>
              <a:schemeClr val="bg1"/>
            </a:solidFill>
            <a:latin typeface="+mj-lt"/>
          </a:endParaRPr>
        </a:p>
      </dsp:txBody>
      <dsp:txXfrm>
        <a:off x="29271" y="75366"/>
        <a:ext cx="6826160" cy="541083"/>
      </dsp:txXfrm>
    </dsp:sp>
    <dsp:sp modelId="{80FAA365-F36B-F041-A643-9D13E1EAF093}">
      <dsp:nvSpPr>
        <dsp:cNvPr id="0" name=""/>
        <dsp:cNvSpPr/>
      </dsp:nvSpPr>
      <dsp:spPr>
        <a:xfrm>
          <a:off x="0" y="717720"/>
          <a:ext cx="6884702" cy="599625"/>
        </a:xfrm>
        <a:prstGeom prst="roundRect">
          <a:avLst/>
        </a:prstGeom>
        <a:solidFill>
          <a:srgbClr val="0C377B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dirty="0" smtClean="0">
              <a:solidFill>
                <a:srgbClr val="FFFFFF"/>
              </a:solidFill>
              <a:latin typeface="+mj-lt"/>
            </a:rPr>
            <a:t>- Economía personal</a:t>
          </a:r>
          <a:endParaRPr lang="es-ES" sz="2500" b="1" i="0" kern="1200" dirty="0">
            <a:solidFill>
              <a:srgbClr val="FFFFFF"/>
            </a:solidFill>
            <a:latin typeface="+mj-lt"/>
          </a:endParaRPr>
        </a:p>
      </dsp:txBody>
      <dsp:txXfrm>
        <a:off x="29271" y="746991"/>
        <a:ext cx="6826160" cy="541083"/>
      </dsp:txXfrm>
    </dsp:sp>
    <dsp:sp modelId="{C0C5F690-B3B7-D54F-BDC9-F7294CCAAB73}">
      <dsp:nvSpPr>
        <dsp:cNvPr id="0" name=""/>
        <dsp:cNvSpPr/>
      </dsp:nvSpPr>
      <dsp:spPr>
        <a:xfrm>
          <a:off x="0" y="1389345"/>
          <a:ext cx="6884702" cy="599625"/>
        </a:xfrm>
        <a:prstGeom prst="roundRect">
          <a:avLst/>
        </a:prstGeom>
        <a:solidFill>
          <a:srgbClr val="F5B71D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dirty="0" smtClean="0">
              <a:solidFill>
                <a:srgbClr val="FFFFFF"/>
              </a:solidFill>
              <a:latin typeface="+mj-lt"/>
            </a:rPr>
            <a:t>- Actitudes y opiniones políticas generales</a:t>
          </a:r>
          <a:endParaRPr lang="es-ES" sz="2500" b="1" i="0" kern="1200" dirty="0">
            <a:solidFill>
              <a:srgbClr val="FFFFFF"/>
            </a:solidFill>
            <a:latin typeface="+mj-lt"/>
          </a:endParaRPr>
        </a:p>
      </dsp:txBody>
      <dsp:txXfrm>
        <a:off x="29271" y="1418616"/>
        <a:ext cx="6826160" cy="541083"/>
      </dsp:txXfrm>
    </dsp:sp>
    <dsp:sp modelId="{C9315402-113B-824E-9223-19E06B9B4262}">
      <dsp:nvSpPr>
        <dsp:cNvPr id="0" name=""/>
        <dsp:cNvSpPr/>
      </dsp:nvSpPr>
      <dsp:spPr>
        <a:xfrm>
          <a:off x="0" y="2060970"/>
          <a:ext cx="6884702" cy="599625"/>
        </a:xfrm>
        <a:prstGeom prst="roundRect">
          <a:avLst/>
        </a:prstGeom>
        <a:solidFill>
          <a:srgbClr val="64A83B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dirty="0" smtClean="0">
              <a:solidFill>
                <a:srgbClr val="FFFFFF"/>
              </a:solidFill>
              <a:latin typeface="+mj-lt"/>
            </a:rPr>
            <a:t>- Escenario electoral 2015</a:t>
          </a:r>
          <a:endParaRPr lang="es-ES" sz="2500" b="1" i="0" kern="1200" dirty="0">
            <a:solidFill>
              <a:srgbClr val="FFFFFF"/>
            </a:solidFill>
            <a:latin typeface="+mj-lt"/>
          </a:endParaRPr>
        </a:p>
      </dsp:txBody>
      <dsp:txXfrm>
        <a:off x="29271" y="2090241"/>
        <a:ext cx="6826160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172DB-8C8F-5944-9D3B-A0CF0CA4F8FA}">
      <dsp:nvSpPr>
        <dsp:cNvPr id="0" name=""/>
        <dsp:cNvSpPr/>
      </dsp:nvSpPr>
      <dsp:spPr>
        <a:xfrm>
          <a:off x="0" y="298452"/>
          <a:ext cx="6852491" cy="383760"/>
        </a:xfrm>
        <a:prstGeom prst="roundRect">
          <a:avLst/>
        </a:prstGeom>
        <a:solidFill>
          <a:srgbClr val="FF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/>
            <a:t>UNIVERSO: </a:t>
          </a:r>
          <a:r>
            <a:rPr lang="es-ES" sz="1600" kern="1200" dirty="0" smtClean="0"/>
            <a:t>POBLACIÓN RESIDENTE EN CAPITAL FEDERAL Y CONURBANO</a:t>
          </a:r>
          <a:endParaRPr lang="es-ES" sz="1600" kern="1200" dirty="0"/>
        </a:p>
      </dsp:txBody>
      <dsp:txXfrm>
        <a:off x="18734" y="317186"/>
        <a:ext cx="6815023" cy="346292"/>
      </dsp:txXfrm>
    </dsp:sp>
    <dsp:sp modelId="{C5A112AE-383D-F14B-9CFD-95D0EFE49649}">
      <dsp:nvSpPr>
        <dsp:cNvPr id="0" name=""/>
        <dsp:cNvSpPr/>
      </dsp:nvSpPr>
      <dsp:spPr>
        <a:xfrm>
          <a:off x="0" y="728292"/>
          <a:ext cx="6852491" cy="383760"/>
        </a:xfrm>
        <a:prstGeom prst="roundRect">
          <a:avLst/>
        </a:prstGeom>
        <a:solidFill>
          <a:srgbClr val="0092D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MUESTRA: </a:t>
          </a:r>
          <a:r>
            <a:rPr lang="es-ES" sz="1600" kern="1200" dirty="0" smtClean="0"/>
            <a:t>500 CASOS, DE LOS CUALES 200 EN CABA Y 300 EN CONURBANO.</a:t>
          </a:r>
          <a:endParaRPr lang="es-ES" sz="1600" kern="1200" dirty="0"/>
        </a:p>
      </dsp:txBody>
      <dsp:txXfrm>
        <a:off x="18734" y="747026"/>
        <a:ext cx="6815023" cy="346292"/>
      </dsp:txXfrm>
    </dsp:sp>
    <dsp:sp modelId="{35200B49-E6F5-2A4A-AAAC-1466A7414AE7}">
      <dsp:nvSpPr>
        <dsp:cNvPr id="0" name=""/>
        <dsp:cNvSpPr/>
      </dsp:nvSpPr>
      <dsp:spPr>
        <a:xfrm>
          <a:off x="0" y="1158132"/>
          <a:ext cx="6852491" cy="383760"/>
        </a:xfrm>
        <a:prstGeom prst="roundRect">
          <a:avLst/>
        </a:prstGeom>
        <a:solidFill>
          <a:srgbClr val="D22D7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ERROR ESTADÍSTICO: </a:t>
          </a:r>
          <a:r>
            <a:rPr lang="es-ES" sz="1600" kern="1200" dirty="0" smtClean="0"/>
            <a:t>4,5%</a:t>
          </a:r>
          <a:endParaRPr lang="es-ES" sz="1600" kern="1200" dirty="0"/>
        </a:p>
      </dsp:txBody>
      <dsp:txXfrm>
        <a:off x="18734" y="1176866"/>
        <a:ext cx="6815023" cy="346292"/>
      </dsp:txXfrm>
    </dsp:sp>
    <dsp:sp modelId="{9009F0A2-F28E-3C47-A75E-DEA4DD6B102C}">
      <dsp:nvSpPr>
        <dsp:cNvPr id="0" name=""/>
        <dsp:cNvSpPr/>
      </dsp:nvSpPr>
      <dsp:spPr>
        <a:xfrm>
          <a:off x="0" y="1587973"/>
          <a:ext cx="6852491" cy="383760"/>
        </a:xfrm>
        <a:prstGeom prst="roundRect">
          <a:avLst/>
        </a:prstGeom>
        <a:solidFill>
          <a:srgbClr val="5AA23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CUESTIONARIO: </a:t>
          </a:r>
          <a:r>
            <a:rPr lang="es-ES" sz="1600" kern="1200" dirty="0" smtClean="0"/>
            <a:t>CON PREGUNTAS ABIERTAS PRECODIFICAS Y CERRADAS</a:t>
          </a:r>
          <a:endParaRPr lang="es-ES" sz="1600" kern="1200" dirty="0"/>
        </a:p>
      </dsp:txBody>
      <dsp:txXfrm>
        <a:off x="18734" y="1606707"/>
        <a:ext cx="6815023" cy="346292"/>
      </dsp:txXfrm>
    </dsp:sp>
    <dsp:sp modelId="{D4D33F48-9B8D-6449-BEC5-50CFAB2110EB}">
      <dsp:nvSpPr>
        <dsp:cNvPr id="0" name=""/>
        <dsp:cNvSpPr/>
      </dsp:nvSpPr>
      <dsp:spPr>
        <a:xfrm>
          <a:off x="0" y="2017813"/>
          <a:ext cx="6852491" cy="383760"/>
        </a:xfrm>
        <a:prstGeom prst="roundRect">
          <a:avLst/>
        </a:prstGeom>
        <a:solidFill>
          <a:srgbClr val="F2B01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ENTREVISTAS: </a:t>
          </a:r>
          <a:r>
            <a:rPr lang="es-ES" sz="1600" kern="1200" dirty="0" smtClean="0"/>
            <a:t>TELEFÓNICAS EN CABA Y PRESENCIALES EN CONURBANO</a:t>
          </a:r>
          <a:endParaRPr lang="es-ES" sz="1600" kern="1200" dirty="0"/>
        </a:p>
      </dsp:txBody>
      <dsp:txXfrm>
        <a:off x="18734" y="2036547"/>
        <a:ext cx="6815023" cy="346292"/>
      </dsp:txXfrm>
    </dsp:sp>
    <dsp:sp modelId="{89CEC33E-BC81-7F4B-B0B2-ED6F2B9D72E9}">
      <dsp:nvSpPr>
        <dsp:cNvPr id="0" name=""/>
        <dsp:cNvSpPr/>
      </dsp:nvSpPr>
      <dsp:spPr>
        <a:xfrm>
          <a:off x="0" y="2447653"/>
          <a:ext cx="6852491" cy="383760"/>
        </a:xfrm>
        <a:prstGeom prst="roundRect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TRABAJO DE CAMPO: </a:t>
          </a:r>
          <a:r>
            <a:rPr lang="es-ES" sz="1600" kern="1200" dirty="0" smtClean="0"/>
            <a:t>ENTRE LOS DÍAS   16 a 24 DE SEPTIEMBRE DE 2015</a:t>
          </a:r>
          <a:endParaRPr lang="es-ES" sz="1600" kern="1200" dirty="0"/>
        </a:p>
      </dsp:txBody>
      <dsp:txXfrm>
        <a:off x="18734" y="2466387"/>
        <a:ext cx="6815023" cy="346292"/>
      </dsp:txXfrm>
    </dsp:sp>
    <dsp:sp modelId="{903F99BC-2E94-F846-B500-E6B85E83FB10}">
      <dsp:nvSpPr>
        <dsp:cNvPr id="0" name=""/>
        <dsp:cNvSpPr/>
      </dsp:nvSpPr>
      <dsp:spPr>
        <a:xfrm>
          <a:off x="0" y="2877493"/>
          <a:ext cx="6852491" cy="383760"/>
        </a:xfrm>
        <a:prstGeom prst="roundRect">
          <a:avLst/>
        </a:prstGeom>
        <a:solidFill>
          <a:srgbClr val="073A7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PROCESAMIENTO: </a:t>
          </a:r>
          <a:r>
            <a:rPr lang="es-ES" sz="1600" kern="1200" dirty="0" smtClean="0"/>
            <a:t>ESTUDIO BABINO-GRINSPON</a:t>
          </a:r>
          <a:endParaRPr lang="es-ES" sz="1600" kern="1200" dirty="0"/>
        </a:p>
      </dsp:txBody>
      <dsp:txXfrm>
        <a:off x="18734" y="2896227"/>
        <a:ext cx="6815023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58C1E-8354-469B-B32A-08278C012C33}">
      <dsp:nvSpPr>
        <dsp:cNvPr id="0" name=""/>
        <dsp:cNvSpPr/>
      </dsp:nvSpPr>
      <dsp:spPr>
        <a:xfrm>
          <a:off x="0" y="11430"/>
          <a:ext cx="7645706" cy="676260"/>
        </a:xfrm>
        <a:prstGeom prst="roundRect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0" i="0" kern="1200" dirty="0" smtClean="0"/>
            <a:t>Elecciones en Tucumán. Irregularidades. Quema de urnas. Pedido de nulidad y triunfo de </a:t>
          </a:r>
          <a:r>
            <a:rPr lang="es-AR" sz="1700" b="0" i="0" kern="1200" dirty="0" err="1" smtClean="0"/>
            <a:t>Manzur</a:t>
          </a:r>
          <a:r>
            <a:rPr lang="es-AR" sz="1700" b="0" i="0" kern="1200" dirty="0" smtClean="0"/>
            <a:t>.</a:t>
          </a:r>
          <a:endParaRPr lang="es-AR" sz="1700" b="0" i="0" kern="1200" dirty="0"/>
        </a:p>
      </dsp:txBody>
      <dsp:txXfrm>
        <a:off x="33012" y="44442"/>
        <a:ext cx="7579682" cy="610236"/>
      </dsp:txXfrm>
    </dsp:sp>
    <dsp:sp modelId="{3B46B0EC-92EC-40B9-9C71-D30586AFD6B6}">
      <dsp:nvSpPr>
        <dsp:cNvPr id="0" name=""/>
        <dsp:cNvSpPr/>
      </dsp:nvSpPr>
      <dsp:spPr>
        <a:xfrm>
          <a:off x="0" y="736650"/>
          <a:ext cx="7645706" cy="676260"/>
        </a:xfrm>
        <a:prstGeom prst="roundRect">
          <a:avLst/>
        </a:prstGeom>
        <a:solidFill>
          <a:srgbClr val="5C1867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0" i="0" kern="1200" smtClean="0"/>
            <a:t>Niembro acusado de corrupción, renunció a su candidatura.</a:t>
          </a:r>
          <a:endParaRPr lang="es-AR" sz="1700" b="0" i="0" kern="1200"/>
        </a:p>
      </dsp:txBody>
      <dsp:txXfrm>
        <a:off x="33012" y="769662"/>
        <a:ext cx="7579682" cy="610236"/>
      </dsp:txXfrm>
    </dsp:sp>
    <dsp:sp modelId="{C0E3FFCC-1D7D-4CA6-9DD1-F78056361391}">
      <dsp:nvSpPr>
        <dsp:cNvPr id="0" name=""/>
        <dsp:cNvSpPr/>
      </dsp:nvSpPr>
      <dsp:spPr>
        <a:xfrm>
          <a:off x="0" y="1461870"/>
          <a:ext cx="7645706" cy="676260"/>
        </a:xfrm>
        <a:prstGeom prst="roundRect">
          <a:avLst/>
        </a:prstGeom>
        <a:solidFill>
          <a:srgbClr val="8EC02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0" i="0" kern="1200" smtClean="0"/>
            <a:t>El dólar paralelo llegó a 16,10.</a:t>
          </a:r>
          <a:endParaRPr lang="es-AR" sz="1700" b="0" i="0" kern="1200"/>
        </a:p>
      </dsp:txBody>
      <dsp:txXfrm>
        <a:off x="33012" y="1494882"/>
        <a:ext cx="7579682" cy="610236"/>
      </dsp:txXfrm>
    </dsp:sp>
    <dsp:sp modelId="{626DE78F-EC2F-4D9E-B0B0-F2838C109A55}">
      <dsp:nvSpPr>
        <dsp:cNvPr id="0" name=""/>
        <dsp:cNvSpPr/>
      </dsp:nvSpPr>
      <dsp:spPr>
        <a:xfrm>
          <a:off x="0" y="2121541"/>
          <a:ext cx="7645706" cy="676260"/>
        </a:xfrm>
        <a:prstGeom prst="roundRect">
          <a:avLst/>
        </a:prstGeom>
        <a:solidFill>
          <a:srgbClr val="FF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0" i="0" kern="1200" dirty="0" smtClean="0"/>
            <a:t>Negativa de </a:t>
          </a:r>
          <a:r>
            <a:rPr lang="es-AR" sz="1700" b="0" i="0" kern="1200" dirty="0" err="1" smtClean="0"/>
            <a:t>Scioli</a:t>
          </a:r>
          <a:r>
            <a:rPr lang="es-AR" sz="1700" b="0" i="0" kern="1200" dirty="0" smtClean="0"/>
            <a:t> a acudir al debate presidencial.</a:t>
          </a:r>
          <a:endParaRPr lang="es-AR" sz="1700" b="0" i="0" kern="1200" dirty="0"/>
        </a:p>
      </dsp:txBody>
      <dsp:txXfrm>
        <a:off x="33012" y="2154553"/>
        <a:ext cx="7579682" cy="610236"/>
      </dsp:txXfrm>
    </dsp:sp>
    <dsp:sp modelId="{10F7B008-27B9-4C99-998B-96A0DDCED01B}">
      <dsp:nvSpPr>
        <dsp:cNvPr id="0" name=""/>
        <dsp:cNvSpPr/>
      </dsp:nvSpPr>
      <dsp:spPr>
        <a:xfrm>
          <a:off x="0" y="2912310"/>
          <a:ext cx="7645706" cy="676260"/>
        </a:xfrm>
        <a:prstGeom prst="roundRect">
          <a:avLst/>
        </a:prstGeom>
        <a:solidFill>
          <a:srgbClr val="0092D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b="0" i="0" kern="1200" dirty="0" smtClean="0"/>
            <a:t>El </a:t>
          </a:r>
          <a:r>
            <a:rPr lang="es-AR" sz="1700" b="0" i="0" kern="1200" dirty="0" err="1" smtClean="0"/>
            <a:t>kirchnerismo</a:t>
          </a:r>
          <a:r>
            <a:rPr lang="es-AR" sz="1700" b="0" i="0" kern="1200" dirty="0" smtClean="0"/>
            <a:t> retuvo la gobernación de Chaco y </a:t>
          </a:r>
          <a:r>
            <a:rPr lang="es-AR" sz="1700" b="0" i="0" kern="1200" dirty="0" err="1" smtClean="0"/>
            <a:t>Capitanich</a:t>
          </a:r>
          <a:r>
            <a:rPr lang="es-AR" sz="1700" b="0" i="0" kern="1200" dirty="0" smtClean="0"/>
            <a:t> ganó la intendencia de Resistencia.</a:t>
          </a:r>
          <a:endParaRPr lang="es-AR" sz="1700" b="0" i="0" kern="1200" dirty="0"/>
        </a:p>
      </dsp:txBody>
      <dsp:txXfrm>
        <a:off x="33012" y="2945322"/>
        <a:ext cx="7579682" cy="610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496FF1-1871-4568-8D07-87B467B4117F}" type="datetimeFigureOut">
              <a:rPr lang="es-AR" altLang="es-AR"/>
              <a:pPr>
                <a:defRPr/>
              </a:pPr>
              <a:t>07/10/2015</a:t>
            </a:fld>
            <a:endParaRPr lang="es-AR" alt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noProof="0" smtClean="0"/>
              <a:t>Haga clic para modificar el estilo de texto del patrón</a:t>
            </a:r>
          </a:p>
          <a:p>
            <a:pPr lvl="1"/>
            <a:r>
              <a:rPr lang="es-ES" altLang="es-AR" noProof="0" smtClean="0"/>
              <a:t>Segundo nivel</a:t>
            </a:r>
          </a:p>
          <a:p>
            <a:pPr lvl="2"/>
            <a:r>
              <a:rPr lang="es-ES" altLang="es-AR" noProof="0" smtClean="0"/>
              <a:t>Tercer nivel</a:t>
            </a:r>
          </a:p>
          <a:p>
            <a:pPr lvl="3"/>
            <a:r>
              <a:rPr lang="es-ES" altLang="es-AR" noProof="0" smtClean="0"/>
              <a:t>Cuarto nivel</a:t>
            </a:r>
          </a:p>
          <a:p>
            <a:pPr lvl="4"/>
            <a:r>
              <a:rPr lang="es-ES" altLang="es-AR" noProof="0" smtClean="0"/>
              <a:t>Quinto nivel</a:t>
            </a:r>
            <a:endParaRPr lang="es-AR" alt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7BD719-BF67-4118-9D6B-151FB8D47AF4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529815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7BD719-BF67-4118-9D6B-151FB8D47AF4}" type="slidenum">
              <a:rPr lang="es-AR" altLang="es-AR" smtClean="0"/>
              <a:pPr>
                <a:defRPr/>
              </a:pPr>
              <a:t>3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68074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956EB-7FAB-4132-B36D-2652B0647996}" type="datetime1">
              <a:rPr lang="es-AR" altLang="es-AR"/>
              <a:pPr>
                <a:defRPr/>
              </a:pPr>
              <a:t>07/10/2015</a:t>
            </a:fld>
            <a:endParaRPr lang="es-AR" alt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86ED1-C93C-4EF8-B14F-7E9B58A23B67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5061-5EA1-4BE6-B83E-A918E7446B8B}" type="datetime1">
              <a:rPr lang="es-AR" altLang="es-AR"/>
              <a:pPr>
                <a:defRPr/>
              </a:pPr>
              <a:t>07/10/2015</a:t>
            </a:fld>
            <a:endParaRPr lang="es-AR" alt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0366-2955-46AB-B6E2-428BA26B4DEA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2B5C-1FA8-40A0-9699-8A6BE0EC8AD3}" type="datetime1">
              <a:rPr lang="es-AR" altLang="es-AR"/>
              <a:pPr>
                <a:defRPr/>
              </a:pPr>
              <a:t>07/10/2015</a:t>
            </a:fld>
            <a:endParaRPr lang="es-AR" alt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1FD9-2C80-45C2-82B2-F774198C452F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7280A-F0D7-4F64-A799-DA8CB259B8C0}" type="datetime1">
              <a:rPr lang="es-AR" altLang="es-AR"/>
              <a:pPr>
                <a:defRPr/>
              </a:pPr>
              <a:t>07/10/2015</a:t>
            </a:fld>
            <a:endParaRPr lang="es-AR" alt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0E70C-917C-4CC2-B523-D59BE4AD8FA9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0DEB-7028-4B10-90BD-29C4DDF9E665}" type="datetime1">
              <a:rPr lang="es-AR" altLang="es-AR"/>
              <a:pPr>
                <a:defRPr/>
              </a:pPr>
              <a:t>07/10/2015</a:t>
            </a:fld>
            <a:endParaRPr lang="es-AR" alt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99365-31F5-4CCE-B70C-5CB21A868F68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F32E-89CE-4AA5-998D-D082B4548183}" type="datetime1">
              <a:rPr lang="es-AR" altLang="es-AR"/>
              <a:pPr>
                <a:defRPr/>
              </a:pPr>
              <a:t>07/10/2015</a:t>
            </a:fld>
            <a:endParaRPr lang="es-AR" alt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E66B-C12A-4B0B-9558-FB7E5A7E9073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29A26-09C0-466E-9AE9-DB0170C85C9F}" type="datetime1">
              <a:rPr lang="es-AR" altLang="es-AR"/>
              <a:pPr>
                <a:defRPr/>
              </a:pPr>
              <a:t>07/10/2015</a:t>
            </a:fld>
            <a:endParaRPr lang="es-AR" alt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D6DEE-7360-4439-B9E8-40B02E91FA35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C0F0D-6862-46CE-9B95-28A8AB5A10DE}" type="datetime1">
              <a:rPr lang="es-AR" altLang="es-AR"/>
              <a:pPr>
                <a:defRPr/>
              </a:pPr>
              <a:t>07/10/2015</a:t>
            </a:fld>
            <a:endParaRPr lang="es-AR" alt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A7E45-7D50-4D76-9CDF-48A9FDB43CA9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39A55-4263-46E4-928B-77F3DE163158}" type="datetime1">
              <a:rPr lang="es-AR" altLang="es-AR"/>
              <a:pPr>
                <a:defRPr/>
              </a:pPr>
              <a:t>07/10/2015</a:t>
            </a:fld>
            <a:endParaRPr lang="es-AR" alt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CB73E-9D78-495A-BCB3-19C09C3738CE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66A1C-52F6-4F7F-AD81-6FC169F584BB}" type="datetime1">
              <a:rPr lang="es-AR" altLang="es-AR"/>
              <a:pPr>
                <a:defRPr/>
              </a:pPr>
              <a:t>07/10/2015</a:t>
            </a:fld>
            <a:endParaRPr lang="es-AR" alt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79D20-4402-405B-B08F-017E9E62C1BF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7ACDC-80D8-461B-B128-3E2812A1DA2E}" type="datetime1">
              <a:rPr lang="es-AR" altLang="es-AR"/>
              <a:pPr>
                <a:defRPr/>
              </a:pPr>
              <a:t>07/10/2015</a:t>
            </a:fld>
            <a:endParaRPr lang="es-AR" alt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5D58B-857A-46C6-B3A7-10490A6EC716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  <a:endParaRPr lang="es-AR" altLang="es-AR" smtClean="0"/>
          </a:p>
        </p:txBody>
      </p:sp>
      <p:sp>
        <p:nvSpPr>
          <p:cNvPr id="3481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  <a:endParaRPr lang="es-AR" alt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B60FBD5-1577-4AEA-90DB-B31BF5C0A9B5}" type="datetime1">
              <a:rPr lang="es-AR" altLang="es-AR"/>
              <a:pPr>
                <a:defRPr/>
              </a:pPr>
              <a:t>07/10/2015</a:t>
            </a:fld>
            <a:endParaRPr lang="es-AR" alt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47E707-6643-4FAD-9979-449D459BF8B6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chart" Target="../charts/chart1.xml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ángulo 6"/>
          <p:cNvSpPr>
            <a:spLocks noChangeArrowheads="1"/>
          </p:cNvSpPr>
          <p:nvPr/>
        </p:nvSpPr>
        <p:spPr bwMode="auto">
          <a:xfrm>
            <a:off x="1712640" y="5085184"/>
            <a:ext cx="460692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A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Medición de Humor Social</a:t>
            </a:r>
          </a:p>
          <a:p>
            <a:pPr eaLnBrk="1" hangingPunct="1"/>
            <a:r>
              <a:rPr lang="es-ES" altLang="es-A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Informe </a:t>
            </a:r>
            <a:r>
              <a:rPr lang="es-ES" altLang="es-A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Septiembre </a:t>
            </a:r>
            <a:r>
              <a:rPr lang="es-ES" altLang="es-A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  <a:endParaRPr lang="es-AR" altLang="es-A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 Título"/>
          <p:cNvSpPr>
            <a:spLocks noGrp="1"/>
          </p:cNvSpPr>
          <p:nvPr>
            <p:ph type="title"/>
          </p:nvPr>
        </p:nvSpPr>
        <p:spPr>
          <a:xfrm>
            <a:off x="0" y="1347531"/>
            <a:ext cx="9906000" cy="1496740"/>
          </a:xfrm>
        </p:spPr>
        <p:txBody>
          <a:bodyPr anchor="b"/>
          <a:lstStyle/>
          <a:p>
            <a:pPr eaLnBrk="1" hangingPunct="1">
              <a:lnSpc>
                <a:spcPct val="80000"/>
              </a:lnSpc>
            </a:pPr>
            <a: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TABLERO DE SITUACIÓN</a:t>
            </a:r>
            <a:b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ES" altLang="es-A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b="1" dirty="0">
                <a:solidFill>
                  <a:srgbClr val="7F7F7F"/>
                </a:solidFill>
              </a:rPr>
              <a:t>ALTO RIESGO ECONÓMICO </a:t>
            </a:r>
            <a:r>
              <a:rPr lang="es-ES" altLang="es-AR" sz="1800" dirty="0">
                <a:solidFill>
                  <a:srgbClr val="7F7F7F"/>
                </a:solidFill>
              </a:rPr>
              <a:t>PERCIBIDO</a:t>
            </a:r>
            <a:br>
              <a:rPr lang="es-ES" altLang="es-AR" sz="1800" dirty="0">
                <a:solidFill>
                  <a:srgbClr val="7F7F7F"/>
                </a:solidFill>
              </a:rPr>
            </a:br>
            <a:r>
              <a:rPr lang="es-ES" altLang="es-AR" sz="1800" dirty="0">
                <a:solidFill>
                  <a:srgbClr val="7F7F7F"/>
                </a:solidFill>
              </a:rPr>
              <a:t>TENDENCIA </a:t>
            </a:r>
            <a:r>
              <a:rPr lang="es-ES" altLang="es-AR" sz="1800" dirty="0" smtClean="0">
                <a:solidFill>
                  <a:srgbClr val="7F7F7F"/>
                </a:solidFill>
              </a:rPr>
              <a:t>ENERO14-SEPTIEMBRE 15</a:t>
            </a:r>
            <a:r>
              <a:rPr lang="es-ES" altLang="es-AR" sz="2000" dirty="0">
                <a:solidFill>
                  <a:srgbClr val="7F7F7F"/>
                </a:solidFill>
              </a:rPr>
              <a:t/>
            </a:r>
            <a:br>
              <a:rPr lang="es-ES" altLang="es-AR" sz="2000" dirty="0">
                <a:solidFill>
                  <a:srgbClr val="7F7F7F"/>
                </a:solidFill>
              </a:rPr>
            </a:br>
            <a: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s-AR" altLang="es-A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502302"/>
              </p:ext>
            </p:extLst>
          </p:nvPr>
        </p:nvGraphicFramePr>
        <p:xfrm>
          <a:off x="445476" y="2489322"/>
          <a:ext cx="9044027" cy="399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6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 Título"/>
          <p:cNvSpPr>
            <a:spLocks noGrp="1"/>
          </p:cNvSpPr>
          <p:nvPr>
            <p:ph type="title"/>
          </p:nvPr>
        </p:nvSpPr>
        <p:spPr>
          <a:xfrm>
            <a:off x="0" y="1370977"/>
            <a:ext cx="9906000" cy="1496740"/>
          </a:xfrm>
        </p:spPr>
        <p:txBody>
          <a:bodyPr anchor="b"/>
          <a:lstStyle/>
          <a:p>
            <a:pPr eaLnBrk="1" hangingPunct="1">
              <a:lnSpc>
                <a:spcPct val="80000"/>
              </a:lnSpc>
            </a:pPr>
            <a: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TABLERO DE SITUACIÓN</a:t>
            </a:r>
            <a:b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ES" altLang="es-A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b="1" dirty="0">
                <a:solidFill>
                  <a:srgbClr val="7F7F7F"/>
                </a:solidFill>
              </a:rPr>
              <a:t>ALTO RIESGO </a:t>
            </a:r>
            <a:r>
              <a:rPr lang="es-ES" altLang="es-AR" sz="1800" b="1" dirty="0" smtClean="0">
                <a:solidFill>
                  <a:srgbClr val="7F7F7F"/>
                </a:solidFill>
              </a:rPr>
              <a:t>SOCIAL </a:t>
            </a:r>
            <a:r>
              <a:rPr lang="es-ES" altLang="es-AR" sz="1800" dirty="0" smtClean="0">
                <a:solidFill>
                  <a:srgbClr val="7F7F7F"/>
                </a:solidFill>
              </a:rPr>
              <a:t>PERCIBIDO</a:t>
            </a:r>
            <a:r>
              <a:rPr lang="es-ES" altLang="es-AR" sz="1800" dirty="0">
                <a:solidFill>
                  <a:srgbClr val="7F7F7F"/>
                </a:solidFill>
              </a:rPr>
              <a:t/>
            </a:r>
            <a:br>
              <a:rPr lang="es-ES" altLang="es-AR" sz="1800" dirty="0">
                <a:solidFill>
                  <a:srgbClr val="7F7F7F"/>
                </a:solidFill>
              </a:rPr>
            </a:br>
            <a:r>
              <a:rPr lang="es-ES" altLang="es-AR" sz="1800" dirty="0">
                <a:solidFill>
                  <a:srgbClr val="7F7F7F"/>
                </a:solidFill>
              </a:rPr>
              <a:t>TENDENCIA </a:t>
            </a:r>
            <a:r>
              <a:rPr lang="es-ES" altLang="es-AR" sz="1800" dirty="0" smtClean="0">
                <a:solidFill>
                  <a:srgbClr val="7F7F7F"/>
                </a:solidFill>
              </a:rPr>
              <a:t>ENERO14-SEPTIEMBRE 15</a:t>
            </a:r>
            <a:r>
              <a:rPr lang="es-ES" altLang="es-AR" sz="2000" dirty="0">
                <a:solidFill>
                  <a:srgbClr val="7F7F7F"/>
                </a:solidFill>
              </a:rPr>
              <a:t/>
            </a:r>
            <a:br>
              <a:rPr lang="es-ES" altLang="es-AR" sz="2000" dirty="0">
                <a:solidFill>
                  <a:srgbClr val="7F7F7F"/>
                </a:solidFill>
              </a:rPr>
            </a:br>
            <a: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s-AR" altLang="es-A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467069"/>
              </p:ext>
            </p:extLst>
          </p:nvPr>
        </p:nvGraphicFramePr>
        <p:xfrm>
          <a:off x="515815" y="2485292"/>
          <a:ext cx="8921262" cy="391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8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 Título"/>
          <p:cNvSpPr>
            <a:spLocks noGrp="1"/>
          </p:cNvSpPr>
          <p:nvPr>
            <p:ph type="title"/>
          </p:nvPr>
        </p:nvSpPr>
        <p:spPr>
          <a:xfrm>
            <a:off x="0" y="1359253"/>
            <a:ext cx="9906000" cy="1496740"/>
          </a:xfrm>
        </p:spPr>
        <p:txBody>
          <a:bodyPr anchor="b"/>
          <a:lstStyle/>
          <a:p>
            <a:pPr eaLnBrk="1" hangingPunct="1">
              <a:lnSpc>
                <a:spcPct val="80000"/>
              </a:lnSpc>
            </a:pPr>
            <a: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TABLERO DE SITUACIÓN</a:t>
            </a:r>
            <a:b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ES" altLang="es-A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b="1" dirty="0">
                <a:solidFill>
                  <a:srgbClr val="7F7F7F"/>
                </a:solidFill>
              </a:rPr>
              <a:t>ALTO RIESGO </a:t>
            </a:r>
            <a:r>
              <a:rPr lang="es-ES" altLang="es-AR" sz="1800" b="1" dirty="0" smtClean="0">
                <a:solidFill>
                  <a:srgbClr val="7F7F7F"/>
                </a:solidFill>
              </a:rPr>
              <a:t>POLÍTICO </a:t>
            </a:r>
            <a:r>
              <a:rPr lang="es-ES" altLang="es-AR" sz="1800" dirty="0" smtClean="0">
                <a:solidFill>
                  <a:srgbClr val="7F7F7F"/>
                </a:solidFill>
              </a:rPr>
              <a:t>PERCIBIDO</a:t>
            </a:r>
            <a:r>
              <a:rPr lang="es-ES" altLang="es-AR" sz="1800" dirty="0">
                <a:solidFill>
                  <a:srgbClr val="7F7F7F"/>
                </a:solidFill>
              </a:rPr>
              <a:t/>
            </a:r>
            <a:br>
              <a:rPr lang="es-ES" altLang="es-AR" sz="1800" dirty="0">
                <a:solidFill>
                  <a:srgbClr val="7F7F7F"/>
                </a:solidFill>
              </a:rPr>
            </a:br>
            <a:r>
              <a:rPr lang="es-ES" altLang="es-AR" sz="1800" dirty="0">
                <a:solidFill>
                  <a:srgbClr val="7F7F7F"/>
                </a:solidFill>
              </a:rPr>
              <a:t>TENDENCIA </a:t>
            </a:r>
            <a:r>
              <a:rPr lang="es-ES" altLang="es-AR" sz="1800" dirty="0" smtClean="0">
                <a:solidFill>
                  <a:srgbClr val="7F7F7F"/>
                </a:solidFill>
              </a:rPr>
              <a:t>ENERO14 -  SEPTIEMBRE 15</a:t>
            </a:r>
            <a:r>
              <a:rPr lang="es-ES" altLang="es-AR" sz="2000" dirty="0">
                <a:solidFill>
                  <a:srgbClr val="7F7F7F"/>
                </a:solidFill>
              </a:rPr>
              <a:t/>
            </a:r>
            <a:br>
              <a:rPr lang="es-ES" altLang="es-AR" sz="2000" dirty="0">
                <a:solidFill>
                  <a:srgbClr val="7F7F7F"/>
                </a:solidFill>
              </a:rPr>
            </a:br>
            <a: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s-AR" altLang="es-A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383815"/>
              </p:ext>
            </p:extLst>
          </p:nvPr>
        </p:nvGraphicFramePr>
        <p:xfrm>
          <a:off x="480646" y="2473570"/>
          <a:ext cx="8883162" cy="391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32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 Título"/>
          <p:cNvSpPr>
            <a:spLocks noGrp="1"/>
          </p:cNvSpPr>
          <p:nvPr>
            <p:ph type="title"/>
          </p:nvPr>
        </p:nvSpPr>
        <p:spPr>
          <a:xfrm>
            <a:off x="0" y="1312361"/>
            <a:ext cx="9906000" cy="1496740"/>
          </a:xfrm>
        </p:spPr>
        <p:txBody>
          <a:bodyPr anchor="b"/>
          <a:lstStyle/>
          <a:p>
            <a:pPr eaLnBrk="1" hangingPunct="1">
              <a:lnSpc>
                <a:spcPct val="80000"/>
              </a:lnSpc>
            </a:pPr>
            <a: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TABLERO DE SITUACIÓN</a:t>
            </a:r>
            <a:b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ES" altLang="es-A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b="1" dirty="0">
                <a:solidFill>
                  <a:srgbClr val="7F7F7F"/>
                </a:solidFill>
              </a:rPr>
              <a:t>ALTO RIESGO </a:t>
            </a:r>
            <a:r>
              <a:rPr lang="es-ES" altLang="es-AR" sz="1800" b="1" dirty="0" smtClean="0">
                <a:solidFill>
                  <a:srgbClr val="7F7F7F"/>
                </a:solidFill>
              </a:rPr>
              <a:t>PERSONAL </a:t>
            </a:r>
            <a:r>
              <a:rPr lang="es-ES" altLang="es-AR" sz="1800" dirty="0" smtClean="0">
                <a:solidFill>
                  <a:srgbClr val="7F7F7F"/>
                </a:solidFill>
              </a:rPr>
              <a:t>PERCIBIDO</a:t>
            </a:r>
            <a:r>
              <a:rPr lang="es-ES" altLang="es-AR" sz="1800" dirty="0">
                <a:solidFill>
                  <a:srgbClr val="7F7F7F"/>
                </a:solidFill>
              </a:rPr>
              <a:t/>
            </a:r>
            <a:br>
              <a:rPr lang="es-ES" altLang="es-AR" sz="1800" dirty="0">
                <a:solidFill>
                  <a:srgbClr val="7F7F7F"/>
                </a:solidFill>
              </a:rPr>
            </a:br>
            <a:r>
              <a:rPr lang="es-ES" altLang="es-AR" sz="1800" dirty="0">
                <a:solidFill>
                  <a:srgbClr val="7F7F7F"/>
                </a:solidFill>
              </a:rPr>
              <a:t>TENDENCIA </a:t>
            </a:r>
            <a:r>
              <a:rPr lang="es-ES" altLang="es-AR" sz="1800" dirty="0" smtClean="0">
                <a:solidFill>
                  <a:srgbClr val="7F7F7F"/>
                </a:solidFill>
              </a:rPr>
              <a:t>ENERO14-SEPTIEMBRE15</a:t>
            </a:r>
            <a:r>
              <a:rPr lang="es-ES" altLang="es-AR" sz="1800" dirty="0">
                <a:solidFill>
                  <a:srgbClr val="7F7F7F"/>
                </a:solidFill>
              </a:rPr>
              <a:t/>
            </a:r>
            <a:br>
              <a:rPr lang="es-ES" altLang="es-AR" sz="1800" dirty="0">
                <a:solidFill>
                  <a:srgbClr val="7F7F7F"/>
                </a:solidFill>
              </a:rPr>
            </a:br>
            <a: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s-AR" altLang="es-A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334993"/>
              </p:ext>
            </p:extLst>
          </p:nvPr>
        </p:nvGraphicFramePr>
        <p:xfrm>
          <a:off x="492368" y="2450123"/>
          <a:ext cx="8979877" cy="3950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2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 Título"/>
          <p:cNvSpPr>
            <a:spLocks noGrp="1"/>
          </p:cNvSpPr>
          <p:nvPr>
            <p:ph type="title"/>
          </p:nvPr>
        </p:nvSpPr>
        <p:spPr>
          <a:xfrm>
            <a:off x="0" y="1347531"/>
            <a:ext cx="9906000" cy="1496740"/>
          </a:xfrm>
        </p:spPr>
        <p:txBody>
          <a:bodyPr anchor="b"/>
          <a:lstStyle/>
          <a:p>
            <a:pPr eaLnBrk="1" hangingPunct="1">
              <a:lnSpc>
                <a:spcPct val="80000"/>
              </a:lnSpc>
            </a:pPr>
            <a: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TABLERO DE SITUACIÓN</a:t>
            </a:r>
            <a:b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ES" altLang="es-A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b="1" dirty="0" smtClean="0">
                <a:solidFill>
                  <a:srgbClr val="7F7F7F"/>
                </a:solidFill>
              </a:rPr>
              <a:t>RESUMEN DE RIESGOS</a:t>
            </a:r>
            <a:br>
              <a:rPr lang="es-ES" altLang="es-AR" sz="1800" b="1" dirty="0" smtClean="0">
                <a:solidFill>
                  <a:srgbClr val="7F7F7F"/>
                </a:solidFill>
              </a:rPr>
            </a:br>
            <a:r>
              <a:rPr lang="es-ES" altLang="es-AR" sz="1800" dirty="0" smtClean="0">
                <a:solidFill>
                  <a:srgbClr val="7F7F7F"/>
                </a:solidFill>
              </a:rPr>
              <a:t>TENDENCIA ENERO14-SEPTIEMBRE15</a:t>
            </a:r>
            <a:r>
              <a:rPr lang="es-ES" altLang="es-AR" sz="2000" dirty="0">
                <a:solidFill>
                  <a:srgbClr val="7F7F7F"/>
                </a:solidFill>
              </a:rPr>
              <a:t/>
            </a:r>
            <a:br>
              <a:rPr lang="es-ES" altLang="es-AR" sz="2000" dirty="0">
                <a:solidFill>
                  <a:srgbClr val="7F7F7F"/>
                </a:solidFill>
              </a:rPr>
            </a:br>
            <a: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s-AR" altLang="es-A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312340"/>
              </p:ext>
            </p:extLst>
          </p:nvPr>
        </p:nvGraphicFramePr>
        <p:xfrm>
          <a:off x="211015" y="2286000"/>
          <a:ext cx="9249508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26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08117" y="4015970"/>
            <a:ext cx="286676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ECONOMÍA</a:t>
            </a:r>
          </a:p>
          <a:p>
            <a:pPr>
              <a:lnSpc>
                <a:spcPct val="80000"/>
              </a:lnSpc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PERSONAL</a:t>
            </a:r>
          </a:p>
        </p:txBody>
      </p:sp>
    </p:spTree>
    <p:extLst>
      <p:ext uri="{BB962C8B-B14F-4D97-AF65-F5344CB8AC3E}">
        <p14:creationId xmlns:p14="http://schemas.microsoft.com/office/powerpoint/2010/main" val="23510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45041"/>
              </p:ext>
            </p:extLst>
          </p:nvPr>
        </p:nvGraphicFramePr>
        <p:xfrm>
          <a:off x="445477" y="2461846"/>
          <a:ext cx="9038492" cy="393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ECONOMÍA PERSONAL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EN QUÉ GASTARÍA UN DINERO</a:t>
            </a:r>
            <a:r>
              <a:rPr kumimoji="0" lang="es-ES" altLang="es-AR" sz="180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 EXTRA</a:t>
            </a:r>
            <a:r>
              <a:rPr kumimoji="0" lang="es-ES" altLang="es-A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ES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TENDENCIA ENERO14-SEPTIEMBRE15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93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229038"/>
              </p:ext>
            </p:extLst>
          </p:nvPr>
        </p:nvGraphicFramePr>
        <p:xfrm>
          <a:off x="550984" y="2450123"/>
          <a:ext cx="8780585" cy="388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ECONOMÍA PERSONAL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DECISIONES DE CONSUMO</a:t>
            </a:r>
            <a:r>
              <a:rPr kumimoji="0" lang="es-ES" altLang="es-A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ES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TENDENCIA ENERO14-SEPTIEMBRE15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8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573898"/>
              </p:ext>
            </p:extLst>
          </p:nvPr>
        </p:nvGraphicFramePr>
        <p:xfrm>
          <a:off x="539262" y="2530719"/>
          <a:ext cx="8757138" cy="3788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ECONOMÍA PERSONAL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ÍNDICE</a:t>
            </a:r>
            <a:r>
              <a:rPr kumimoji="0" lang="es-ES" altLang="es-AR" sz="180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 DE PROPENSIÓN NULA AL CONSUMO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TENDENCIA ENERO14-SEPTIEMBRE15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90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455329"/>
              </p:ext>
            </p:extLst>
          </p:nvPr>
        </p:nvGraphicFramePr>
        <p:xfrm>
          <a:off x="574431" y="2543908"/>
          <a:ext cx="8698523" cy="373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ECONOMÍA PERSONAL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HUMOR SOCIAL NEGATIVO</a:t>
            </a:r>
            <a:r>
              <a:rPr kumimoji="0" lang="es-ES" altLang="es-A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ES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TENDENCIA ENERO14-SEPTIEMBRE15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53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1 Título"/>
          <p:cNvSpPr>
            <a:spLocks noGrp="1"/>
          </p:cNvSpPr>
          <p:nvPr>
            <p:ph type="title"/>
          </p:nvPr>
        </p:nvSpPr>
        <p:spPr>
          <a:xfrm>
            <a:off x="10583" y="1412160"/>
            <a:ext cx="9906000" cy="1143000"/>
          </a:xfrm>
        </p:spPr>
        <p:txBody>
          <a:bodyPr/>
          <a:lstStyle/>
          <a:p>
            <a:pPr eaLnBrk="1" hangingPunct="1">
              <a:lnSpc>
                <a:spcPts val="2000"/>
              </a:lnSpc>
            </a:pPr>
            <a: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PRESENTACIÓN</a:t>
            </a:r>
            <a:b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AR" altLang="es-A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AR" altLang="es-A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AR" altLang="es-A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AR" altLang="es-A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s-AR" altLang="es-AR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7892" name="3 Gráfic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8075" y="2566988"/>
            <a:ext cx="5199063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7256463" y="333375"/>
            <a:ext cx="2492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white">
                    <a:lumMod val="50000"/>
                  </a:prstClr>
                </a:solidFill>
                <a:latin typeface=""/>
                <a:ea typeface="+mn-ea"/>
              </a:rPr>
              <a:t> </a:t>
            </a:r>
            <a:endParaRPr lang="es-AR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7896" name="8 Marcador de contenido"/>
          <p:cNvSpPr>
            <a:spLocks noGrp="1"/>
          </p:cNvSpPr>
          <p:nvPr>
            <p:ph idx="1"/>
          </p:nvPr>
        </p:nvSpPr>
        <p:spPr>
          <a:xfrm>
            <a:off x="762000" y="2100994"/>
            <a:ext cx="8353426" cy="1337077"/>
          </a:xfrm>
        </p:spPr>
        <p:txBody>
          <a:bodyPr lIns="0" tIns="0" rIns="0" bIns="0" anchor="t"/>
          <a:lstStyle/>
          <a:p>
            <a:pPr marL="0" indent="0" algn="ctr" eaLnBrk="1" hangingPunct="1">
              <a:lnSpc>
                <a:spcPct val="80000"/>
              </a:lnSpc>
              <a:buClr>
                <a:schemeClr val="bg1">
                  <a:lumMod val="75000"/>
                </a:schemeClr>
              </a:buClr>
              <a:buNone/>
            </a:pPr>
            <a:r>
              <a:rPr lang="es-ES" altLang="es-AR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presente es el informe Nº 20 del Programa de medición periódica de Humor Social.</a:t>
            </a:r>
          </a:p>
          <a:p>
            <a:pPr marL="0" indent="0" algn="ctr" eaLnBrk="1" hangingPunct="1">
              <a:lnSpc>
                <a:spcPct val="80000"/>
              </a:lnSpc>
              <a:buClr>
                <a:schemeClr val="bg1">
                  <a:lumMod val="75000"/>
                </a:schemeClr>
              </a:buClr>
              <a:buNone/>
            </a:pPr>
            <a:endParaRPr lang="es-ES" altLang="es-AR" sz="18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Clr>
                <a:schemeClr val="bg1">
                  <a:lumMod val="75000"/>
                </a:schemeClr>
              </a:buClr>
              <a:buNone/>
            </a:pPr>
            <a:r>
              <a:rPr lang="es-ES" altLang="es-AR" sz="1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Consigna los principales resultados obtenidos organizados en cuatro capítulos:</a:t>
            </a:r>
          </a:p>
        </p:txBody>
      </p:sp>
      <p:sp>
        <p:nvSpPr>
          <p:cNvPr id="37897" name="9 Rectángulo"/>
          <p:cNvSpPr>
            <a:spLocks noChangeArrowheads="1"/>
          </p:cNvSpPr>
          <p:nvPr/>
        </p:nvSpPr>
        <p:spPr bwMode="auto">
          <a:xfrm>
            <a:off x="7256463" y="333375"/>
            <a:ext cx="1945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7F7F7F"/>
                </a:solidFill>
              </a:rPr>
              <a:t> </a:t>
            </a:r>
            <a:endParaRPr lang="es-AR" altLang="es-AR" dirty="0">
              <a:solidFill>
                <a:srgbClr val="000000"/>
              </a:solidFill>
            </a:endParaRPr>
          </a:p>
        </p:txBody>
      </p:sp>
      <p:sp>
        <p:nvSpPr>
          <p:cNvPr id="11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Septiembre 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929995745"/>
              </p:ext>
            </p:extLst>
          </p:nvPr>
        </p:nvGraphicFramePr>
        <p:xfrm>
          <a:off x="1509996" y="3352798"/>
          <a:ext cx="6884702" cy="270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7958667" y="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16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08117" y="3303630"/>
            <a:ext cx="3314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ACTITUDES Y OPINIONES</a:t>
            </a:r>
            <a:endParaRPr lang="es-ES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POLÍTICAS </a:t>
            </a:r>
          </a:p>
          <a:p>
            <a:pPr>
              <a:lnSpc>
                <a:spcPct val="80000"/>
              </a:lnSpc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GENERALES</a:t>
            </a:r>
          </a:p>
        </p:txBody>
      </p:sp>
    </p:spTree>
    <p:extLst>
      <p:ext uri="{BB962C8B-B14F-4D97-AF65-F5344CB8AC3E}">
        <p14:creationId xmlns:p14="http://schemas.microsoft.com/office/powerpoint/2010/main" val="30002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527112"/>
              </p:ext>
            </p:extLst>
          </p:nvPr>
        </p:nvGraphicFramePr>
        <p:xfrm>
          <a:off x="550985" y="2508738"/>
          <a:ext cx="8745415" cy="3798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ACTITUDES Y OPINIONES POLÍTICAS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NIVELES DE INTERVENCIÓN</a:t>
            </a:r>
            <a:r>
              <a:rPr kumimoji="0" lang="es-ES" altLang="es-AR" sz="180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 DEL ESTADO EN LA ECONOMÍA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1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691579"/>
              </p:ext>
            </p:extLst>
          </p:nvPr>
        </p:nvGraphicFramePr>
        <p:xfrm>
          <a:off x="562709" y="2485292"/>
          <a:ext cx="8733690" cy="378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691"/>
                <a:gridCol w="2016369"/>
                <a:gridCol w="2157046"/>
                <a:gridCol w="1817077"/>
                <a:gridCol w="867507"/>
              </a:tblGrid>
              <a:tr h="57223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 estado debe intervenir en casi todos los sectores de la economía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 estado debe intervenir solo en algunos sectores específicos de la economía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 estado no debe intervenir en la economía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Ns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Nc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7223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Daniel 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Scioli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Carlos 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Zannini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por el FRENTE PARA LA VICTORIA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847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Mauricio Macri - Gabriela Michetti Por el PRO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7223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Sergio Massa - Gustavo Sáenz por el  FRENTE RENOVADOR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722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Margarita Stolbizer - Miguel Ángel Olaviaga por  PROGRESISTAS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7223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Nicolás del Caño - Miriam Bregman FRENTE DE IZQUIERDA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26865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Otros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26865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Ninguno de ellos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ACTITUDES Y OPINIONES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POLÍTICAS</a:t>
            </a: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TENDENCIAS DE VOTO SEGÚN POSTURA FRENTE AL ESTADO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03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246928"/>
              </p:ext>
            </p:extLst>
          </p:nvPr>
        </p:nvGraphicFramePr>
        <p:xfrm>
          <a:off x="561032" y="2579913"/>
          <a:ext cx="8759828" cy="3752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508"/>
                <a:gridCol w="1125416"/>
                <a:gridCol w="1254369"/>
                <a:gridCol w="1277815"/>
                <a:gridCol w="1207477"/>
                <a:gridCol w="1242646"/>
                <a:gridCol w="1022597"/>
              </a:tblGrid>
              <a:tr h="311771">
                <a:tc>
                  <a:txBody>
                    <a:bodyPr/>
                    <a:lstStyle/>
                    <a:p>
                      <a:pPr algn="l" fontAlgn="b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MARZO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ABRIL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MAYO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JUNIO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AGOSTO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SEPTIEMBRE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1030362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 siento identificado con el 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kirchnerismo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 el próximo gobierno debe continuar con sus medidas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689864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Aunque cometió algunos errores, el kirchnerismo hizo una buena gestión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689864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Aunque tuvo algunos aciertos, el kirchnerismo hizo un mal gobierno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1030362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me siento identificado con el 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kirchnerismo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 el próximo gobierno debe cambiar sus políticas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5761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ACTITUDES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Y OPINIONES POLÍTICAS</a:t>
            </a: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UBICACIÓN POLÍTICA FRENTE AL KIRCHNERISMO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4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600158"/>
              </p:ext>
            </p:extLst>
          </p:nvPr>
        </p:nvGraphicFramePr>
        <p:xfrm>
          <a:off x="562707" y="2485292"/>
          <a:ext cx="8721969" cy="382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ACTITUDES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Y OPINIONES POLÍTICAS </a:t>
            </a: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UBICACIÓN POLÍTICA FRENTE AL KIRCHNERISMO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44819"/>
              </p:ext>
            </p:extLst>
          </p:nvPr>
        </p:nvGraphicFramePr>
        <p:xfrm>
          <a:off x="152402" y="2508739"/>
          <a:ext cx="9589476" cy="4021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230"/>
                <a:gridCol w="1835906"/>
                <a:gridCol w="1957754"/>
                <a:gridCol w="1570893"/>
                <a:gridCol w="1875693"/>
              </a:tblGrid>
              <a:tr h="78683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 siento identificado con el 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kirchnerismo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y el próximo gobierno debe continuar con sus medidas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Aunque cometió algunos errores, el kirchnerismo hizo una buena gestión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Aunque tuvo algunos aciertos, el 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kirchnerismo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hizo un mal gobierno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 me siento identificado con el 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kirchnerismo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y el próximo gobierno debe cambiar sus políticas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49755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Daniel Scioli - Carlos Zannini por el FRENTE PARA LA VICTORIA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7042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Mauricio Macri - Gabriela Michetti Por el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47427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Sergio Massa - Gustavo Sáenz por el  FRENTE RENOVADOR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4975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Margarita Stolbizer - Miguel Ángel Olaviaga por  PROGRESISTAS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474417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Nicolás del Caño - Miriam Bregman FRENTE DE IZQUIERDA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28927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Otros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0085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Ninguno de ellos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2495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ACTITUDES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Y OPINIONES POLÍTICAS</a:t>
            </a: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UBICACIÓN POLÍTICA FRENTE AL KIRCHNERISMO Y VOTO A PRESIDENTE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" y="0"/>
            <a:ext cx="9864874" cy="69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982480"/>
              </p:ext>
            </p:extLst>
          </p:nvPr>
        </p:nvGraphicFramePr>
        <p:xfrm>
          <a:off x="2004441" y="2508739"/>
          <a:ext cx="5767958" cy="37354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6174"/>
                <a:gridCol w="1125416"/>
                <a:gridCol w="1101969"/>
                <a:gridCol w="914399"/>
              </a:tblGrid>
              <a:tr h="60203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Gobierno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Cristina Kirchner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Gobierno de Scioli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Gobierno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Macri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78334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Aprueba gran parte de su actuación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78334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Aprueba algunas cosas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78334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Desaprueba su actuación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78334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ACTITUDES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Y OPINIONES POLÍTICAS</a:t>
            </a: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EVALUACIÓN</a:t>
            </a:r>
            <a:r>
              <a:rPr kumimoji="0" lang="es-ES" altLang="es-AR" sz="180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 DE GOBIERNOS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0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877730"/>
              </p:ext>
            </p:extLst>
          </p:nvPr>
        </p:nvGraphicFramePr>
        <p:xfrm>
          <a:off x="586154" y="2497014"/>
          <a:ext cx="8698523" cy="377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ACTITUDES Y OPINIONES POLÍTICAS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EVALUACIÓN</a:t>
            </a:r>
            <a:r>
              <a:rPr kumimoji="0" lang="es-ES" altLang="es-AR" sz="180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 POSITIVA DE GOBIERNOS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AR" b="0" baseline="0" dirty="0" smtClean="0">
                <a:solidFill>
                  <a:srgbClr val="7F7F7F"/>
                </a:solidFill>
                <a:latin typeface="+mj-lt"/>
                <a:cs typeface="+mj-cs"/>
              </a:rPr>
              <a:t>TENDENCIA</a:t>
            </a:r>
            <a:r>
              <a:rPr lang="es-ES" altLang="es-AR" b="0" dirty="0" smtClean="0">
                <a:solidFill>
                  <a:srgbClr val="7F7F7F"/>
                </a:solidFill>
                <a:latin typeface="+mj-lt"/>
                <a:cs typeface="+mj-cs"/>
              </a:rPr>
              <a:t> ENERO14-SEPTIEMBRE15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0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931445"/>
              </p:ext>
            </p:extLst>
          </p:nvPr>
        </p:nvGraphicFramePr>
        <p:xfrm>
          <a:off x="515815" y="2470077"/>
          <a:ext cx="8782848" cy="40436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5872"/>
                <a:gridCol w="888098"/>
                <a:gridCol w="820615"/>
                <a:gridCol w="949569"/>
                <a:gridCol w="867508"/>
                <a:gridCol w="1019908"/>
                <a:gridCol w="996461"/>
                <a:gridCol w="832339"/>
                <a:gridCol w="1432478"/>
              </a:tblGrid>
              <a:tr h="331739"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MUY BUENA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BUENA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POSITIVA</a:t>
                      </a:r>
                      <a:endParaRPr lang="es-AR" sz="1200" b="1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MALA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MUY MALA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NEGATIVA</a:t>
                      </a:r>
                      <a:endParaRPr lang="es-AR" sz="1200" b="1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NS NC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DIFERENCIAL POSITIVO- NEGATIVO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206835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Daniel Scioli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206835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Sergio </a:t>
                      </a:r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Massa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Margarita </a:t>
                      </a:r>
                      <a:r>
                        <a:rPr lang="es-A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Stolbizer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Cristina </a:t>
                      </a:r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Kirchner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296905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Mauricio </a:t>
                      </a:r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Macri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Gabriela </a:t>
                      </a:r>
                      <a:r>
                        <a:rPr lang="es-A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Michetti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Adolfo Rodríguez </a:t>
                      </a:r>
                      <a:r>
                        <a:rPr lang="es-A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Sáa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-17.3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José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Manuel De la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Sota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-22.9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 fontAlgn="ctr"/>
                      <a:endParaRPr lang="es-A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A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Elisa </a:t>
                      </a:r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Carrió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-40.4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23221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Karina </a:t>
                      </a:r>
                      <a:r>
                        <a:rPr lang="es-A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Rabolini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23221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Ernesto </a:t>
                      </a:r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Sanz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-15.1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23221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Carlos </a:t>
                      </a:r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Zannini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-32.5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23221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Jorge Altamira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-34.1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ACTITUDES Y OPINIONES POLÍTICAS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EVALUACIÓN</a:t>
            </a:r>
            <a:r>
              <a:rPr kumimoji="0" lang="es-ES" altLang="es-AR" sz="180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 DE DIRIGENTES POLÍTICOS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7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1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856104"/>
              </p:ext>
            </p:extLst>
          </p:nvPr>
        </p:nvGraphicFramePr>
        <p:xfrm>
          <a:off x="539262" y="2485292"/>
          <a:ext cx="8727503" cy="3833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ACTITUDES Y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OPINIONES POLÍTICAS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EVALUACIÓN</a:t>
            </a:r>
            <a:r>
              <a:rPr kumimoji="0" lang="es-ES" altLang="es-AR" sz="180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 DE DIRIGENTES POLÍTICOS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AR" b="0" baseline="0" dirty="0" smtClean="0">
                <a:solidFill>
                  <a:srgbClr val="7F7F7F"/>
                </a:solidFill>
                <a:latin typeface="+mj-lt"/>
                <a:cs typeface="+mj-cs"/>
              </a:rPr>
              <a:t>TENDENCIA</a:t>
            </a: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 ENERO 15-SEPTIEMBRE15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99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1 Título"/>
          <p:cNvSpPr>
            <a:spLocks noGrp="1"/>
          </p:cNvSpPr>
          <p:nvPr>
            <p:ph type="title"/>
          </p:nvPr>
        </p:nvSpPr>
        <p:spPr>
          <a:xfrm>
            <a:off x="0" y="1273921"/>
            <a:ext cx="9906000" cy="1143000"/>
          </a:xfrm>
        </p:spPr>
        <p:txBody>
          <a:bodyPr/>
          <a:lstStyle/>
          <a:p>
            <a:pPr eaLnBrk="1" hangingPunct="1">
              <a:lnSpc>
                <a:spcPts val="2000"/>
              </a:lnSpc>
            </a:pPr>
            <a:r>
              <a:rPr lang="es-ES" altLang="es-AR" sz="2500" b="1" dirty="0" smtClean="0">
                <a:solidFill>
                  <a:srgbClr val="7F7F7F"/>
                </a:solidFill>
              </a:rPr>
              <a:t/>
            </a:r>
            <a:br>
              <a:rPr lang="es-ES" altLang="es-AR" sz="2500" b="1" dirty="0" smtClean="0">
                <a:solidFill>
                  <a:srgbClr val="7F7F7F"/>
                </a:solidFill>
              </a:rPr>
            </a:br>
            <a:r>
              <a:rPr lang="es-ES" altLang="es-AR" sz="2500" b="1" dirty="0" smtClean="0">
                <a:solidFill>
                  <a:srgbClr val="7F7F7F"/>
                </a:solidFill>
              </a:rPr>
              <a:t>FICHA TÉCNICA DE LA ENCUESTA</a:t>
            </a:r>
            <a:br>
              <a:rPr lang="es-ES" altLang="es-AR" sz="2500" b="1" dirty="0" smtClean="0">
                <a:solidFill>
                  <a:srgbClr val="7F7F7F"/>
                </a:solidFill>
              </a:rPr>
            </a:br>
            <a:r>
              <a:rPr lang="es-AR" altLang="es-AR" sz="2500" dirty="0" smtClean="0">
                <a:solidFill>
                  <a:srgbClr val="7F7F7F"/>
                </a:solidFill>
              </a:rPr>
              <a:t/>
            </a:r>
            <a:br>
              <a:rPr lang="es-AR" altLang="es-AR" sz="2500" dirty="0" smtClean="0">
                <a:solidFill>
                  <a:srgbClr val="7F7F7F"/>
                </a:solidFill>
              </a:rPr>
            </a:br>
            <a:r>
              <a:rPr lang="es-AR" altLang="es-AR" sz="2500" dirty="0" smtClean="0">
                <a:solidFill>
                  <a:srgbClr val="7F7F7F"/>
                </a:solidFill>
              </a:rPr>
              <a:t/>
            </a:r>
            <a:br>
              <a:rPr lang="es-AR" altLang="es-AR" sz="2500" dirty="0" smtClean="0">
                <a:solidFill>
                  <a:srgbClr val="7F7F7F"/>
                </a:solidFill>
              </a:rPr>
            </a:br>
            <a:endParaRPr lang="es-AR" altLang="es-AR" sz="2500" dirty="0" smtClean="0">
              <a:solidFill>
                <a:srgbClr val="7F7F7F"/>
              </a:solidFill>
            </a:endParaRPr>
          </a:p>
        </p:txBody>
      </p:sp>
      <p:pic>
        <p:nvPicPr>
          <p:cNvPr id="38916" name="3 Gráfic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8075" y="2566988"/>
            <a:ext cx="5199063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áfico 4"/>
          <p:cNvGraphicFramePr/>
          <p:nvPr/>
        </p:nvGraphicFramePr>
        <p:xfrm>
          <a:off x="2360712" y="2780928"/>
          <a:ext cx="5086350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Rectángulo"/>
          <p:cNvSpPr/>
          <p:nvPr/>
        </p:nvSpPr>
        <p:spPr>
          <a:xfrm>
            <a:off x="7593013" y="322263"/>
            <a:ext cx="2492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white">
                    <a:lumMod val="50000"/>
                  </a:prstClr>
                </a:solidFill>
                <a:latin typeface=""/>
                <a:ea typeface="+mn-ea"/>
              </a:rPr>
              <a:t> </a:t>
            </a:r>
            <a:endParaRPr lang="es-AR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graphicFrame>
        <p:nvGraphicFramePr>
          <p:cNvPr id="25" name="Marcador de contenido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867477"/>
              </p:ext>
            </p:extLst>
          </p:nvPr>
        </p:nvGraphicFramePr>
        <p:xfrm>
          <a:off x="1542362" y="2437849"/>
          <a:ext cx="6852491" cy="35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0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463340"/>
              </p:ext>
            </p:extLst>
          </p:nvPr>
        </p:nvGraphicFramePr>
        <p:xfrm>
          <a:off x="539262" y="2526322"/>
          <a:ext cx="8733692" cy="369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ACTITUDES Y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OPINIONES POLÍTICAS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CAUSAS DEL PROBLEMA EN</a:t>
            </a:r>
            <a:r>
              <a:rPr kumimoji="0" lang="es-ES" altLang="es-AR" sz="180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 LAS ELECCIONES DE TUCUMÁN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59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948251"/>
              </p:ext>
            </p:extLst>
          </p:nvPr>
        </p:nvGraphicFramePr>
        <p:xfrm>
          <a:off x="574431" y="2555630"/>
          <a:ext cx="8686800" cy="375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ACTITUDES Y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OPINIONES POLÍTICAS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SISTEMA ELECTORAL:</a:t>
            </a:r>
            <a:r>
              <a:rPr kumimoji="0" lang="es-ES" altLang="es-AR" sz="180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 CAMBIO O CONTINUIDAD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9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729751"/>
              </p:ext>
            </p:extLst>
          </p:nvPr>
        </p:nvGraphicFramePr>
        <p:xfrm>
          <a:off x="1874857" y="2488909"/>
          <a:ext cx="6786555" cy="356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 bwMode="auto">
          <a:xfrm>
            <a:off x="0" y="1511654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ACTITUDES Y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OPINIONES POLÍTICAS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SISTEMA ELECTORAL: CUANDO INTRODUCIR LOS CAMBIOS, ANTES O DESPUES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 DE LAS ELECCIONES DE OCTUBRE</a:t>
            </a:r>
            <a:endParaRPr kumimoji="0" lang="es-ES" altLang="es-AR" sz="1800" i="0" u="none" strike="noStrike" kern="1200" cap="none" spc="0" normalizeH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BASE: QUIEREN CAMBIOS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655455"/>
              </p:ext>
            </p:extLst>
          </p:nvPr>
        </p:nvGraphicFramePr>
        <p:xfrm>
          <a:off x="527538" y="2508738"/>
          <a:ext cx="8768862" cy="380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ACTITUDES Y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OPINIONES POLÍTICAS</a:t>
            </a: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SISTEMA ELECTORAL: QUÉ CAMBIOS ESTABLECER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BASE:</a:t>
            </a:r>
            <a:r>
              <a:rPr kumimoji="0" lang="es-ES" altLang="es-AR" b="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 QUIEREN CAMBIOS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2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215463"/>
              </p:ext>
            </p:extLst>
          </p:nvPr>
        </p:nvGraphicFramePr>
        <p:xfrm>
          <a:off x="539263" y="2561263"/>
          <a:ext cx="8757138" cy="3710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ACTITUDES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Y OPINIONES POLÍTICAS</a:t>
            </a: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SE REPETIRÁ LO DE TUCUMAN EN LAS ELECCIONES</a:t>
            </a:r>
            <a:r>
              <a:rPr kumimoji="0" lang="es-ES" altLang="es-AR" sz="180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 DE OCTUBRE?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40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708117" y="3646530"/>
            <a:ext cx="331415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ESCENARIO</a:t>
            </a:r>
          </a:p>
          <a:p>
            <a:pPr>
              <a:lnSpc>
                <a:spcPct val="80000"/>
              </a:lnSpc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ELECTORAL</a:t>
            </a:r>
          </a:p>
          <a:p>
            <a:pPr>
              <a:lnSpc>
                <a:spcPct val="80000"/>
              </a:lnSpc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5284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657216"/>
              </p:ext>
            </p:extLst>
          </p:nvPr>
        </p:nvGraphicFramePr>
        <p:xfrm>
          <a:off x="539265" y="2532185"/>
          <a:ext cx="8768862" cy="377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318"/>
                <a:gridCol w="974318"/>
                <a:gridCol w="974318"/>
                <a:gridCol w="974318"/>
                <a:gridCol w="974318"/>
                <a:gridCol w="974318"/>
                <a:gridCol w="974318"/>
                <a:gridCol w="974318"/>
                <a:gridCol w="974318"/>
              </a:tblGrid>
              <a:tr h="105580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Mejorar la seguridad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Combatir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 corrupción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Bajar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 inflación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Garantizar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empleos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Hacer una buena política social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Manejar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 deuda externa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Combatir el narcotráfico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Mejorar 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 educación publica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67975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Scioli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67975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Macri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67975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Massa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67975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Ns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Nc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ELECTORAL</a:t>
            </a: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CANDIDATO MÁS APTO PARA…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60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93707"/>
              </p:ext>
            </p:extLst>
          </p:nvPr>
        </p:nvGraphicFramePr>
        <p:xfrm>
          <a:off x="539262" y="2532182"/>
          <a:ext cx="8757140" cy="333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285"/>
                <a:gridCol w="2189285"/>
                <a:gridCol w="2189285"/>
                <a:gridCol w="2189285"/>
              </a:tblGrid>
              <a:tr h="55623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SCIOLI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MASSA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MACRI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5623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 todos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5623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 los ricos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5623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 la clase media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5623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Para los más necesitados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5623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Ns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Nc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ELECTORAL</a:t>
            </a: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PARA QUIÉN GOBERNARÍAN LOS CANDIDATOS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82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945728"/>
              </p:ext>
            </p:extLst>
          </p:nvPr>
        </p:nvGraphicFramePr>
        <p:xfrm>
          <a:off x="609599" y="2473568"/>
          <a:ext cx="8675078" cy="384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 ELECTORAL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SI GOBIERNA MACRI LOGRARÁ ACORDAR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CON SINDICATOS Y PERONISMO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1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2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295994"/>
              </p:ext>
            </p:extLst>
          </p:nvPr>
        </p:nvGraphicFramePr>
        <p:xfrm>
          <a:off x="574431" y="2543907"/>
          <a:ext cx="8651631" cy="375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 ELECTORAL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SI GOBIERNA MACRI LOGRARÁ ACORDAR CON SINDICATOS Y EL PERONISMO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TENDENCIA</a:t>
            </a:r>
            <a:r>
              <a:rPr kumimoji="0" lang="es-ES" altLang="es-AR" b="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 MAYO-SEPTIEMBRE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0E70C-917C-4CC2-B523-D59BE4AD8FA9}" type="slidenum">
              <a:rPr lang="es-AR" altLang="es-AR" smtClean="0"/>
              <a:pPr>
                <a:defRPr/>
              </a:pPr>
              <a:t>4</a:t>
            </a:fld>
            <a:endParaRPr lang="es-AR" altLang="es-A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1173125"/>
            <a:ext cx="9906000" cy="1143000"/>
          </a:xfrm>
        </p:spPr>
        <p:txBody>
          <a:bodyPr/>
          <a:lstStyle/>
          <a:p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</a:rPr>
              <a:t>TEMAS RELEVANTES</a:t>
            </a:r>
            <a:br>
              <a:rPr lang="es-ES" sz="25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</a:rPr>
              <a:t>DE SEPTIEMBRE 2015</a:t>
            </a:r>
            <a:endParaRPr lang="es-AR" sz="25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123721" y="2710147"/>
          <a:ext cx="7645706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625808"/>
              </p:ext>
            </p:extLst>
          </p:nvPr>
        </p:nvGraphicFramePr>
        <p:xfrm>
          <a:off x="574431" y="2555631"/>
          <a:ext cx="8710246" cy="371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1184246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 ELECTORAL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SI SCIOLI ES EL PRÓXIMO PRESIDENTE EL CONTROL LO TENDRÍA…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4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3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330941"/>
              </p:ext>
            </p:extLst>
          </p:nvPr>
        </p:nvGraphicFramePr>
        <p:xfrm>
          <a:off x="539263" y="2555631"/>
          <a:ext cx="8733692" cy="370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 ELECTORAL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SI SCIOLI ES EL PRÓXIMO PRESIDENTE EL CONTROL LO TENDRÍA…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TENDENCIA MAYO-SEPTIEMBRE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6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217423"/>
              </p:ext>
            </p:extLst>
          </p:nvPr>
        </p:nvGraphicFramePr>
        <p:xfrm>
          <a:off x="430505" y="2476042"/>
          <a:ext cx="8926796" cy="390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ELECTORAL</a:t>
            </a: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QUÉ HARÁ MACRI CON LEYES Y POLÍTICAS DEL ACTUAL GOBIERNO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02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251332"/>
              </p:ext>
            </p:extLst>
          </p:nvPr>
        </p:nvGraphicFramePr>
        <p:xfrm>
          <a:off x="550843" y="2455986"/>
          <a:ext cx="8758411" cy="385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 ELECTORAL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QUÉ HARÁ MASSA CON LEYES Y POLÍTICAS</a:t>
            </a:r>
            <a:r>
              <a:rPr kumimoji="0" lang="es-ES" altLang="es-AR" sz="180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 DEL ACTUAL GOBIERNO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30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738292"/>
              </p:ext>
            </p:extLst>
          </p:nvPr>
        </p:nvGraphicFramePr>
        <p:xfrm>
          <a:off x="709739" y="2454006"/>
          <a:ext cx="8581293" cy="383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ELECTORAL</a:t>
            </a: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QUÉ HARÁ SCIOLI CON LEYES Y POLÍTICAS DEL</a:t>
            </a:r>
            <a:r>
              <a:rPr kumimoji="0" lang="es-ES" altLang="es-AR" sz="180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 ACTUAL GOBIERNO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33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375375"/>
              </p:ext>
            </p:extLst>
          </p:nvPr>
        </p:nvGraphicFramePr>
        <p:xfrm>
          <a:off x="539262" y="2543908"/>
          <a:ext cx="8745415" cy="3739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ELECTORAL</a:t>
            </a: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QUÉ PREFIERE USTED QUE SE HAGA CON</a:t>
            </a:r>
            <a:r>
              <a:rPr kumimoji="0" lang="es-ES" altLang="es-AR" sz="180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 LEYES Y POLÍTICAS DEL ACTUAL GOBIERNO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58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25385"/>
              </p:ext>
            </p:extLst>
          </p:nvPr>
        </p:nvGraphicFramePr>
        <p:xfrm>
          <a:off x="515815" y="2532186"/>
          <a:ext cx="8804031" cy="3774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ELECTORAL</a:t>
            </a: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COMPARACIÓN DE ACUERDO CON DEROGAR O MODIFICAR LEYES O POLÍTICAS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EN LOS VOTANTES A SCIOLI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40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388637"/>
              </p:ext>
            </p:extLst>
          </p:nvPr>
        </p:nvGraphicFramePr>
        <p:xfrm>
          <a:off x="562708" y="2555631"/>
          <a:ext cx="8710245" cy="371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ELECTORAL</a:t>
            </a: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COMPARACIÓN DE ACUERDO CON DEROGAR</a:t>
            </a:r>
            <a:r>
              <a:rPr kumimoji="0" lang="es-ES" altLang="es-AR" sz="180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 O MODIFICAR LEYES O POLÍTICAS DEL GOBIERNO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180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EN LOS VOTANTES A MACRI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66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395468"/>
              </p:ext>
            </p:extLst>
          </p:nvPr>
        </p:nvGraphicFramePr>
        <p:xfrm>
          <a:off x="550985" y="2520462"/>
          <a:ext cx="8780584" cy="382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ELECTORAL</a:t>
            </a: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COMPARACIÓN DE ACUERDO CON DEROGAR O MODIFICAR LEYES O POLÍTICAS DEL GOBIERNO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180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EN LOS VOTANTES A MASSA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5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732916"/>
              </p:ext>
            </p:extLst>
          </p:nvPr>
        </p:nvGraphicFramePr>
        <p:xfrm>
          <a:off x="1699846" y="2461846"/>
          <a:ext cx="7209693" cy="3634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0" y="8903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E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SCENARIO ELECTORAL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GRADO EN QUE LA CANDIDATURA DE ANÍBAL FERNÁNDEZ AFECTA A SCIOLI</a:t>
            </a: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78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08117" y="4015970"/>
            <a:ext cx="2866767" cy="86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TABLERO</a:t>
            </a:r>
          </a:p>
          <a:p>
            <a:pPr>
              <a:lnSpc>
                <a:spcPct val="80000"/>
              </a:lnSpc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SITUACIÓN </a:t>
            </a:r>
          </a:p>
        </p:txBody>
      </p:sp>
    </p:spTree>
    <p:extLst>
      <p:ext uri="{BB962C8B-B14F-4D97-AF65-F5344CB8AC3E}">
        <p14:creationId xmlns:p14="http://schemas.microsoft.com/office/powerpoint/2010/main" val="13135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81337"/>
              </p:ext>
            </p:extLst>
          </p:nvPr>
        </p:nvGraphicFramePr>
        <p:xfrm>
          <a:off x="2637693" y="2426676"/>
          <a:ext cx="5486399" cy="371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0" y="1086274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E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SCENARIO ELECTORAL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GRADO EN QUE LA CANDIDATURA DE NIEMBRO AFECTA A MACRI</a:t>
            </a: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305513"/>
              </p:ext>
            </p:extLst>
          </p:nvPr>
        </p:nvGraphicFramePr>
        <p:xfrm>
          <a:off x="1359876" y="2438400"/>
          <a:ext cx="8112370" cy="3681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0" y="8903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E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SCENARIO ELECTORAL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GRADO EN QUE LA CANDIDATURA DE FELIPE SOLÁ AFECTA A MASSA</a:t>
            </a: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11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8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985238"/>
              </p:ext>
            </p:extLst>
          </p:nvPr>
        </p:nvGraphicFramePr>
        <p:xfrm>
          <a:off x="2649415" y="2410512"/>
          <a:ext cx="5638800" cy="3767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 bwMode="auto">
          <a:xfrm>
            <a:off x="0" y="8903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E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SCENARIO ELECTORAL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A QUIÉN NUNCA VOTARÍA</a:t>
            </a: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7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486100"/>
              </p:ext>
            </p:extLst>
          </p:nvPr>
        </p:nvGraphicFramePr>
        <p:xfrm>
          <a:off x="2661139" y="2614249"/>
          <a:ext cx="4501662" cy="3265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113"/>
                <a:gridCol w="1416549"/>
              </a:tblGrid>
              <a:tr h="54428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Daniel Scioli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4428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Mauricio 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Macri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4428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Sergio Massa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4428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Margarita 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Stolbizer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4428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Otros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4428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171685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 ELECTORAL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QUIÉN CREE QUE GANARÁ</a:t>
            </a:r>
            <a:r>
              <a:rPr kumimoji="0" lang="es-ES" altLang="es-AR" sz="180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 LAS ELECCIONES A PRESIDENTE...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2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229173"/>
              </p:ext>
            </p:extLst>
          </p:nvPr>
        </p:nvGraphicFramePr>
        <p:xfrm>
          <a:off x="2672862" y="2621850"/>
          <a:ext cx="4513384" cy="35283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22807"/>
                <a:gridCol w="1090577"/>
              </a:tblGrid>
              <a:tr h="434717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Daniel 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Scioli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Carlos 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Zannini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s-A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 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FRENTE PARA LA VICTORIA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4516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Mauricio Macri - Gabriela Michetti </a:t>
                      </a:r>
                      <a:endParaRPr lang="it-IT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PRO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434717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Sergio 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Massa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Gustavo Sáenz </a:t>
                      </a:r>
                      <a:endParaRPr lang="es-A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 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 FRENTE RENOVADOR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4347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Margarita Stolbizer - Miguel Ángel Olaviaga 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 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PROGRESISTAS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45160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Nicolás del Caño - Miriam 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Bregman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s-A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</a:t>
                      </a:r>
                      <a:r>
                        <a:rPr lang="es-A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el </a:t>
                      </a:r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FRENTE 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IZQUIERDA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45160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Otros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434717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Ninguno de ellos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434717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0" y="1171685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AR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altLang="es-AR" sz="2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AR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altLang="es-AR" sz="2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 ELECTORAL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INTENCIÓN DE VOTO A PRESIDENTE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GUIADA</a:t>
            </a:r>
            <a:r>
              <a:rPr kumimoji="0" lang="es-AR" altLang="es-A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 CON TARJETA</a:t>
            </a: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2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602088"/>
              </p:ext>
            </p:extLst>
          </p:nvPr>
        </p:nvGraphicFramePr>
        <p:xfrm>
          <a:off x="527538" y="2485292"/>
          <a:ext cx="8733693" cy="386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ELECTORA</a:t>
            </a: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L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INTENCIÓN DE VOTO A PRESIDENTE</a:t>
            </a:r>
            <a:r>
              <a:rPr kumimoji="0" lang="es-ES" altLang="es-A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ES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TENDENCIA </a:t>
            </a: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FEBRERO</a:t>
            </a:r>
            <a:r>
              <a:rPr kumimoji="0" lang="es-ES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-SEPTIEMBRE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11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1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694749"/>
              </p:ext>
            </p:extLst>
          </p:nvPr>
        </p:nvGraphicFramePr>
        <p:xfrm>
          <a:off x="2661137" y="2637691"/>
          <a:ext cx="4548555" cy="35169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49478"/>
                <a:gridCol w="1099077"/>
              </a:tblGrid>
              <a:tr h="5749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Daniel Scioli - Carlos Zannini - FPV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42.18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9732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Mauricio Macri - Gabriela Michetti - PRO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31.52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7498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Sergio Massa-Gustavo Sáenz - FR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18.53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7498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Nicolás del Caño-Miriam 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Bregman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FRENTE DE IZQUIERDA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973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Margarita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Stolbizer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Miguel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Ángel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Olaviaga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por  PROGRESISTAS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9732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Otros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0" y="1171685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AR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altLang="es-AR" sz="2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AR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altLang="es-AR" sz="2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 ELECTORAL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INTENCIÓN DE VOTO A PRESIDENTE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altLang="es-A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j-cs"/>
              </a:rPr>
              <a:t>PROYECCIÓN SIN INDECISOS O NINGUNO</a:t>
            </a: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6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27360"/>
              </p:ext>
            </p:extLst>
          </p:nvPr>
        </p:nvGraphicFramePr>
        <p:xfrm>
          <a:off x="515815" y="2473568"/>
          <a:ext cx="8745416" cy="377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 ELECTORAL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INTENCIÓN DE VOTO A PRESIDENTE EN SEGUNDA VUELTA</a:t>
            </a:r>
            <a:r>
              <a:rPr kumimoji="0" lang="es-ES" altLang="es-A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SCIOLI VS. MACRI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3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28834"/>
              </p:ext>
            </p:extLst>
          </p:nvPr>
        </p:nvGraphicFramePr>
        <p:xfrm>
          <a:off x="550985" y="2508738"/>
          <a:ext cx="8721969" cy="3798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ELECTORAL</a:t>
            </a: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INTENCIÓN DE VOTO A PRESIDENTE EN SEGUNDA VUELTA</a:t>
            </a:r>
            <a:r>
              <a:rPr kumimoji="0" lang="es-ES" altLang="es-A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SCIOLI VS. MACRI: TENDENCIA DICIEMBRE14-SEPTIEMBRE15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3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711813"/>
              </p:ext>
            </p:extLst>
          </p:nvPr>
        </p:nvGraphicFramePr>
        <p:xfrm>
          <a:off x="586155" y="2490094"/>
          <a:ext cx="8745410" cy="2410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541"/>
                <a:gridCol w="874541"/>
                <a:gridCol w="874541"/>
                <a:gridCol w="874541"/>
                <a:gridCol w="874541"/>
                <a:gridCol w="874541"/>
                <a:gridCol w="874541"/>
                <a:gridCol w="874541"/>
                <a:gridCol w="874541"/>
                <a:gridCol w="874541"/>
              </a:tblGrid>
              <a:tr h="60272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Daniel 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Scioli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- 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Mauricio 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Macri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- 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Sergio 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Massa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-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Margarita 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Stolbizer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- 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Nicolás del Caño-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Otros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Ninguno de ellos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Ns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Nc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60272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Scioli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60272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Macri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60272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Ns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4" name="3 Conector recto de flecha"/>
          <p:cNvCxnSpPr/>
          <p:nvPr/>
        </p:nvCxnSpPr>
        <p:spPr>
          <a:xfrm flipH="1" flipV="1">
            <a:off x="2266604" y="5159433"/>
            <a:ext cx="637308" cy="5763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06171"/>
              </p:ext>
            </p:extLst>
          </p:nvPr>
        </p:nvGraphicFramePr>
        <p:xfrm>
          <a:off x="3014748" y="4971011"/>
          <a:ext cx="3821427" cy="173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 ELECTORAL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INTENCIÓN DE VOTO A PRESIDENTE EN SEGUNDA VUELTA</a:t>
            </a:r>
            <a:r>
              <a:rPr kumimoji="0" lang="es-ES" altLang="es-A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SEGÚN VOTO A PRESIDENTE EN OCTUBRE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15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63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1 Título"/>
          <p:cNvSpPr>
            <a:spLocks noGrp="1"/>
          </p:cNvSpPr>
          <p:nvPr>
            <p:ph type="title"/>
          </p:nvPr>
        </p:nvSpPr>
        <p:spPr>
          <a:xfrm>
            <a:off x="0" y="1365029"/>
            <a:ext cx="9906000" cy="1280641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</a:pPr>
            <a:r>
              <a:rPr lang="es-ES" altLang="es-AR" sz="2500" b="1" dirty="0" smtClean="0">
                <a:solidFill>
                  <a:srgbClr val="7F7F7F"/>
                </a:solidFill>
              </a:rPr>
              <a:t>TABLERO DE SITUACIÓN</a:t>
            </a:r>
            <a:br>
              <a:rPr lang="es-ES" altLang="es-AR" sz="2500" b="1" dirty="0" smtClean="0">
                <a:solidFill>
                  <a:srgbClr val="7F7F7F"/>
                </a:solidFill>
              </a:rPr>
            </a:br>
            <a:r>
              <a:rPr lang="es-ES" altLang="es-AR" sz="1800" b="1" dirty="0">
                <a:solidFill>
                  <a:srgbClr val="7F7F7F"/>
                </a:solidFill>
              </a:rPr>
              <a:t/>
            </a:r>
            <a:br>
              <a:rPr lang="es-ES" altLang="es-AR" sz="1800" b="1" dirty="0">
                <a:solidFill>
                  <a:srgbClr val="7F7F7F"/>
                </a:solidFill>
              </a:rPr>
            </a:br>
            <a:r>
              <a:rPr lang="es-ES" altLang="es-AR" sz="1800" b="1" dirty="0" smtClean="0">
                <a:solidFill>
                  <a:srgbClr val="7F7F7F"/>
                </a:solidFill>
              </a:rPr>
              <a:t/>
            </a:r>
            <a:br>
              <a:rPr lang="es-ES" altLang="es-AR" sz="1800" b="1" dirty="0" smtClean="0">
                <a:solidFill>
                  <a:srgbClr val="7F7F7F"/>
                </a:solidFill>
              </a:rPr>
            </a:br>
            <a:r>
              <a:rPr lang="es-ES" altLang="es-AR" sz="1800" dirty="0" smtClean="0">
                <a:solidFill>
                  <a:srgbClr val="7F7F7F"/>
                </a:solidFill>
              </a:rPr>
              <a:t>PRINCIPALES PROBLEMAS</a:t>
            </a:r>
            <a:r>
              <a:rPr lang="es-AR" altLang="es-AR" sz="1800" dirty="0" smtClean="0">
                <a:solidFill>
                  <a:srgbClr val="7F7F7F"/>
                </a:solidFill>
              </a:rPr>
              <a:t/>
            </a:r>
            <a:br>
              <a:rPr lang="es-AR" altLang="es-AR" sz="1800" dirty="0" smtClean="0">
                <a:solidFill>
                  <a:srgbClr val="7F7F7F"/>
                </a:solidFill>
              </a:rPr>
            </a:br>
            <a:r>
              <a:rPr lang="es-AR" altLang="es-AR" sz="1800" dirty="0" smtClean="0">
                <a:solidFill>
                  <a:srgbClr val="7F7F7F"/>
                </a:solidFill>
              </a:rPr>
              <a:t/>
            </a:r>
            <a:br>
              <a:rPr lang="es-AR" altLang="es-AR" sz="1800" dirty="0" smtClean="0">
                <a:solidFill>
                  <a:srgbClr val="7F7F7F"/>
                </a:solidFill>
              </a:rPr>
            </a:br>
            <a:endParaRPr lang="es-AR" altLang="es-AR" sz="1800" dirty="0" smtClean="0">
              <a:solidFill>
                <a:srgbClr val="7F7F7F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21575" y="260350"/>
            <a:ext cx="2492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white">
                    <a:lumMod val="50000"/>
                  </a:prstClr>
                </a:solidFill>
                <a:latin typeface=""/>
                <a:ea typeface="+mn-ea"/>
              </a:rPr>
              <a:t> </a:t>
            </a:r>
            <a:endParaRPr lang="es-AR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1008" name="6 Rectángulo"/>
          <p:cNvSpPr>
            <a:spLocks noChangeArrowheads="1"/>
          </p:cNvSpPr>
          <p:nvPr/>
        </p:nvSpPr>
        <p:spPr bwMode="auto">
          <a:xfrm>
            <a:off x="7256463" y="333375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7F7F7F"/>
                </a:solidFill>
              </a:rPr>
              <a:t> </a:t>
            </a:r>
            <a:endParaRPr lang="es-AR" altLang="es-AR" dirty="0">
              <a:solidFill>
                <a:srgbClr val="000000"/>
              </a:solidFill>
            </a:endParaRPr>
          </a:p>
        </p:txBody>
      </p:sp>
      <p:graphicFrame>
        <p:nvGraphicFramePr>
          <p:cNvPr id="8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848694"/>
              </p:ext>
            </p:extLst>
          </p:nvPr>
        </p:nvGraphicFramePr>
        <p:xfrm>
          <a:off x="519113" y="2839593"/>
          <a:ext cx="8869363" cy="3220583"/>
        </p:xfrm>
        <a:graphic>
          <a:graphicData uri="http://schemas.openxmlformats.org/drawingml/2006/table">
            <a:tbl>
              <a:tblPr/>
              <a:tblGrid>
                <a:gridCol w="3188500"/>
                <a:gridCol w="3188153"/>
                <a:gridCol w="2492710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9524" marR="9524" marT="95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PRIMERA MENCION</a:t>
                      </a:r>
                    </a:p>
                  </a:txBody>
                  <a:tcPr marL="9524" marR="9524" marT="95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TOTAL MENCIONES</a:t>
                      </a:r>
                    </a:p>
                  </a:txBody>
                  <a:tcPr marL="91434" marR="91434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6308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Delincuencia / seguridad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4471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5378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Falta de trabajo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4471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Inflación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5423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Corrupción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4562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Pobreza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Tráfico y consumo de drogas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2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765952"/>
              </p:ext>
            </p:extLst>
          </p:nvPr>
        </p:nvGraphicFramePr>
        <p:xfrm>
          <a:off x="561861" y="2588964"/>
          <a:ext cx="8734540" cy="3679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ELECTORAL</a:t>
            </a: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INTENCIÓN DE VOTO A PRESIDENTE EN SEGUNDA VUELTA</a:t>
            </a:r>
            <a:r>
              <a:rPr kumimoji="0" lang="es-ES" altLang="es-A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SCIOLI VS. MASA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8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225444"/>
              </p:ext>
            </p:extLst>
          </p:nvPr>
        </p:nvGraphicFramePr>
        <p:xfrm>
          <a:off x="806380" y="2579914"/>
          <a:ext cx="8241323" cy="366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ESCENARIO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ELECTORAL</a:t>
            </a: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INTENCIÓN DE VOTO A PRESIDENTE EN SEGUNDA VUELTA</a:t>
            </a:r>
            <a:r>
              <a:rPr kumimoji="0" lang="es-ES" altLang="es-A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lang="es-ES" altLang="es-AR" noProof="0" dirty="0" smtClean="0">
                <a:solidFill>
                  <a:srgbClr val="7F7F7F"/>
                </a:solidFill>
                <a:latin typeface="+mj-lt"/>
                <a:cs typeface="+mj-cs"/>
              </a:rPr>
              <a:t>MACRI </a:t>
            </a: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VS. MASA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01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682004"/>
              </p:ext>
            </p:extLst>
          </p:nvPr>
        </p:nvGraphicFramePr>
        <p:xfrm>
          <a:off x="638977" y="2532173"/>
          <a:ext cx="8615193" cy="20070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7418"/>
                <a:gridCol w="1157418"/>
                <a:gridCol w="883294"/>
                <a:gridCol w="883294"/>
                <a:gridCol w="883294"/>
                <a:gridCol w="883294"/>
                <a:gridCol w="883294"/>
                <a:gridCol w="883294"/>
                <a:gridCol w="1000593"/>
              </a:tblGrid>
              <a:tr h="65235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Muy buena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Buena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POSITIVO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Mala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Muy mala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NEGATIVO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Ns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Nc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DIFERENCIAL POSITIVO- NEGATIVO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2645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Maria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Eugenia Vidal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2645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Felipe Solá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2645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Anibal Fernández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2645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Martín Sabatella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EVALUACIÓN</a:t>
            </a:r>
            <a:r>
              <a:rPr kumimoji="0" lang="es-ES" altLang="es-A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 DE DIRIGENTES</a:t>
            </a: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PROVINCIA DE BUENOS AIRES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8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072731"/>
              </p:ext>
            </p:extLst>
          </p:nvPr>
        </p:nvGraphicFramePr>
        <p:xfrm>
          <a:off x="561860" y="2511846"/>
          <a:ext cx="8714342" cy="3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PROVINCIA DE BUENOS AIRES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NUNCA VOTARÍA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98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390205"/>
              </p:ext>
            </p:extLst>
          </p:nvPr>
        </p:nvGraphicFramePr>
        <p:xfrm>
          <a:off x="2784283" y="2542028"/>
          <a:ext cx="4079225" cy="3153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609"/>
                <a:gridCol w="1373616"/>
              </a:tblGrid>
              <a:tr h="52561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Anibal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Fernández - Martin 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Sabatella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256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Maria Eugenia Vidal - Daniel Salvador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2561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Felipe Solá - Daniel Arroyo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2561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Jaime Linares - Juan Carlos Pugliese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2561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Otro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2561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INTENCIÓN DE VOTO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PROVINCIA DE BUENOS AIRES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AR" b="0" dirty="0" smtClean="0">
                <a:solidFill>
                  <a:srgbClr val="7F7F7F"/>
                </a:solidFill>
                <a:latin typeface="+mj-lt"/>
                <a:cs typeface="+mj-cs"/>
              </a:rPr>
              <a:t>GUIADA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36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451409"/>
              </p:ext>
            </p:extLst>
          </p:nvPr>
        </p:nvGraphicFramePr>
        <p:xfrm>
          <a:off x="528810" y="2489811"/>
          <a:ext cx="8777113" cy="3722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547"/>
                <a:gridCol w="659472"/>
                <a:gridCol w="1079653"/>
                <a:gridCol w="894902"/>
                <a:gridCol w="823729"/>
                <a:gridCol w="925417"/>
                <a:gridCol w="991518"/>
                <a:gridCol w="694063"/>
                <a:gridCol w="694062"/>
                <a:gridCol w="701750"/>
              </a:tblGrid>
              <a:tr h="958469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Maria Eugenia Vidal - Daniel Salvador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Anibal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Fernández - Martin 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Sabatella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Julián 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Dominguez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- Fernando Espinoza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Felipe 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Solá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- Daniel Arroyo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Jaime Linares - Juan Carlos Pugliese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Otro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Ns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Nc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 votó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518867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Anibal Fernández - Martin Sabatella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188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Maria Eugenia Vidal - Daniel Salvador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40238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Felipe </a:t>
                      </a:r>
                      <a:r>
                        <a:rPr lang="es-A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Solá</a:t>
                      </a:r>
                      <a:r>
                        <a:rPr lang="es-A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Daniel Arroyo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18867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Jaime Linares - Juan Carlos Pugliese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40238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Otro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402383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INTENCIÓN DE VOTO A GOBERNADOR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lang="es-ES" altLang="es-AR" dirty="0" smtClean="0">
                <a:solidFill>
                  <a:srgbClr val="7F7F7F"/>
                </a:solidFill>
                <a:latin typeface="+mj-lt"/>
                <a:cs typeface="+mj-cs"/>
              </a:rPr>
              <a:t>SEGÚN VOTO A GOBERNADOR EN LAS PASO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2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855562"/>
              </p:ext>
            </p:extLst>
          </p:nvPr>
        </p:nvGraphicFramePr>
        <p:xfrm>
          <a:off x="649996" y="2500829"/>
          <a:ext cx="8582137" cy="379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416"/>
                <a:gridCol w="866193"/>
                <a:gridCol w="881349"/>
                <a:gridCol w="859316"/>
                <a:gridCol w="1211855"/>
                <a:gridCol w="1277957"/>
                <a:gridCol w="561860"/>
                <a:gridCol w="826265"/>
                <a:gridCol w="605926"/>
              </a:tblGrid>
              <a:tr h="729921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Daniel Scioli - Carlos Zannini 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Mauricio Macri - Gabriela Michetti </a:t>
                      </a: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Sergio Massa - Gustavo Sáenz 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Margarita </a:t>
                      </a:r>
                      <a:r>
                        <a:rPr lang="pt-B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Stolbizer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- Miguel </a:t>
                      </a:r>
                      <a:r>
                        <a:rPr lang="pt-B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Ángel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Olaviaga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Nicolás del Caño - Miriam </a:t>
                      </a:r>
                      <a:r>
                        <a:rPr lang="es-AR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Bregman</a:t>
                      </a:r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Otros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Ninguno de ellos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NC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44244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Anibal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Fernández - Martin 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Sabatella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658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Maria Eugenia Vidal - Daniel Salvador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44244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Felipe Solá - Daniel Arroyo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65805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Jaime Linares - Juan Carlos Pugliese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42640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Otro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42640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INTENCIÓN DE VOTO A GOBERNADOR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SEGÚN VOTO A PRESIDENTE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8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02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072190"/>
              </p:ext>
            </p:extLst>
          </p:nvPr>
        </p:nvGraphicFramePr>
        <p:xfrm>
          <a:off x="561858" y="2500828"/>
          <a:ext cx="8736377" cy="395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996"/>
                <a:gridCol w="665938"/>
                <a:gridCol w="728256"/>
                <a:gridCol w="885328"/>
                <a:gridCol w="949705"/>
                <a:gridCol w="1006589"/>
                <a:gridCol w="799652"/>
                <a:gridCol w="799653"/>
                <a:gridCol w="799652"/>
                <a:gridCol w="733608"/>
              </a:tblGrid>
              <a:tr h="50309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Hombre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Mujer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NES</a:t>
                      </a:r>
                      <a:r>
                        <a:rPr lang="es-A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Alto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NES Medio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NES Bajo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18 a 29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30 a 49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50 a 64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65 y más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64873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Anibal</a:t>
                      </a:r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Fernández - Martin 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Sabatella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6487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Maria Eugenia Vidal - Daniel Salvador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0309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Felipe Solá - Daniel Arroyo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64873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Jaime Linares - Juan Carlos Pugliese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0309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Otro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4.7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0309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Ns/Nc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12.2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9.5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16.6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0" y="1347531"/>
            <a:ext cx="9906000" cy="1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>INTENCIÓN DE VOTO A GOBERNADOR</a:t>
            </a:r>
            <a:br>
              <a:rPr kumimoji="0" lang="es-ES" altLang="es-A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  <a:t/>
            </a:r>
            <a:br>
              <a:rPr kumimoji="0" lang="es-ES" alt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Calibri"/>
              </a:rPr>
            </a:br>
            <a:r>
              <a:rPr kumimoji="0" lang="es-ES" altLang="es-A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>SEGÚN NES, SEXO Y EDAD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+mj-cs"/>
              </a:rPr>
            </a:br>
            <a:endParaRPr kumimoji="0" lang="es-AR" altLang="es-A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8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51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 Título"/>
          <p:cNvSpPr>
            <a:spLocks noGrp="1"/>
          </p:cNvSpPr>
          <p:nvPr>
            <p:ph type="title"/>
          </p:nvPr>
        </p:nvSpPr>
        <p:spPr>
          <a:xfrm>
            <a:off x="0" y="1369511"/>
            <a:ext cx="9906000" cy="1496740"/>
          </a:xfrm>
        </p:spPr>
        <p:txBody>
          <a:bodyPr anchor="b"/>
          <a:lstStyle/>
          <a:p>
            <a:pPr eaLnBrk="1" hangingPunct="1">
              <a:lnSpc>
                <a:spcPct val="80000"/>
              </a:lnSpc>
            </a:pPr>
            <a:r>
              <a:rPr lang="es-ES" altLang="es-A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TABLERO DE SITUACIÓN</a:t>
            </a:r>
            <a:r>
              <a:rPr lang="es-ES" altLang="es-A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ES" altLang="es-A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</a:br>
            <a:r>
              <a:rPr lang="es-MX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TENDENCIA ENERO 14 – SEPTIEMBRE 15</a:t>
            </a:r>
            <a:r>
              <a:rPr lang="es-A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</a:br>
            <a:r>
              <a:rPr lang="es-A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/>
            </a:r>
            <a:br>
              <a:rPr lang="es-A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</a:br>
            <a:r>
              <a:rPr lang="es-ES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PRINCIPALES PROBLEMAS</a:t>
            </a:r>
            <a: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AR" altLang="es-A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s-AR" altLang="es-A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36383"/>
              </p:ext>
            </p:extLst>
          </p:nvPr>
        </p:nvGraphicFramePr>
        <p:xfrm>
          <a:off x="468922" y="2645385"/>
          <a:ext cx="8874369" cy="361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720759"/>
              </p:ext>
            </p:extLst>
          </p:nvPr>
        </p:nvGraphicFramePr>
        <p:xfrm>
          <a:off x="807167" y="2379785"/>
          <a:ext cx="8395447" cy="4091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301261"/>
            <a:ext cx="9906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>
                <a:solidFill>
                  <a:schemeClr val="bg1">
                    <a:lumMod val="50000"/>
                  </a:schemeClr>
                </a:solidFill>
              </a:rPr>
              <a:t>TABLERO DE SITUACIÓN</a:t>
            </a:r>
          </a:p>
          <a:p>
            <a:pPr algn="ctr"/>
            <a:endParaRPr lang="es-E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EXPECTATIVAS ECONÓMICAS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NEGATIVAS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PARA DENTRO DE 1 AÑO</a:t>
            </a:r>
          </a:p>
          <a:p>
            <a:pPr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TENDENCIA ENERO14 –SEPTIEMBRE15</a:t>
            </a:r>
            <a:endParaRPr lang="es-A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7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>
          <a:xfrm>
            <a:off x="0" y="1356880"/>
            <a:ext cx="9906000" cy="853440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</a:pPr>
            <a:r>
              <a:rPr lang="es-ES" altLang="es-AR" sz="2500" b="1" dirty="0" smtClean="0">
                <a:solidFill>
                  <a:srgbClr val="7F7F7F"/>
                </a:solidFill>
              </a:rPr>
              <a:t>TABLERO DE SITUACIÓN</a:t>
            </a:r>
            <a:br>
              <a:rPr lang="es-ES" altLang="es-AR" sz="2500" b="1" dirty="0" smtClean="0">
                <a:solidFill>
                  <a:srgbClr val="7F7F7F"/>
                </a:solidFill>
              </a:rPr>
            </a:br>
            <a:r>
              <a:rPr lang="es-ES" altLang="es-AR" sz="2500" b="1" dirty="0" smtClean="0">
                <a:solidFill>
                  <a:srgbClr val="7F7F7F"/>
                </a:solidFill>
              </a:rPr>
              <a:t/>
            </a:r>
            <a:br>
              <a:rPr lang="es-ES" altLang="es-AR" sz="2500" b="1" dirty="0" smtClean="0">
                <a:solidFill>
                  <a:srgbClr val="7F7F7F"/>
                </a:solidFill>
              </a:rPr>
            </a:br>
            <a:r>
              <a:rPr lang="es-ES" altLang="es-AR" sz="1800" dirty="0" smtClean="0">
                <a:solidFill>
                  <a:srgbClr val="7F7F7F"/>
                </a:solidFill>
              </a:rPr>
              <a:t>RIESGOS PERCIBIDOS</a:t>
            </a:r>
            <a:r>
              <a:rPr lang="es-AR" altLang="es-AR" sz="2000" dirty="0" smtClean="0">
                <a:solidFill>
                  <a:srgbClr val="7F7F7F"/>
                </a:solidFill>
              </a:rPr>
              <a:t/>
            </a:r>
            <a:br>
              <a:rPr lang="es-AR" altLang="es-AR" sz="2000" dirty="0" smtClean="0">
                <a:solidFill>
                  <a:srgbClr val="7F7F7F"/>
                </a:solidFill>
              </a:rPr>
            </a:br>
            <a:r>
              <a:rPr lang="es-AR" altLang="es-AR" sz="4000" dirty="0" smtClean="0">
                <a:solidFill>
                  <a:srgbClr val="7F7F7F"/>
                </a:solidFill>
              </a:rPr>
              <a:t/>
            </a:r>
            <a:br>
              <a:rPr lang="es-AR" altLang="es-AR" sz="4000" dirty="0" smtClean="0">
                <a:solidFill>
                  <a:srgbClr val="7F7F7F"/>
                </a:solidFill>
              </a:rPr>
            </a:br>
            <a:r>
              <a:rPr lang="es-AR" altLang="es-AR" sz="4000" dirty="0" smtClean="0">
                <a:solidFill>
                  <a:srgbClr val="7F7F7F"/>
                </a:solidFill>
              </a:rPr>
              <a:t/>
            </a:r>
            <a:br>
              <a:rPr lang="es-AR" altLang="es-AR" sz="4000" dirty="0" smtClean="0">
                <a:solidFill>
                  <a:srgbClr val="7F7F7F"/>
                </a:solidFill>
              </a:rPr>
            </a:br>
            <a:endParaRPr lang="es-AR" altLang="es-AR" sz="4000" dirty="0" smtClean="0">
              <a:solidFill>
                <a:srgbClr val="7F7F7F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146212"/>
              </p:ext>
            </p:extLst>
          </p:nvPr>
        </p:nvGraphicFramePr>
        <p:xfrm>
          <a:off x="1663700" y="3285064"/>
          <a:ext cx="6540500" cy="2184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Rectángulo"/>
          <p:cNvSpPr/>
          <p:nvPr/>
        </p:nvSpPr>
        <p:spPr>
          <a:xfrm>
            <a:off x="7833320" y="47667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Septiembre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2015</a:t>
            </a:r>
            <a:endParaRPr lang="es-AR" altLang="es-AR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25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30387</TotalTime>
  <Words>1837</Words>
  <Application>Microsoft Office PowerPoint</Application>
  <PresentationFormat>A4 (210 x 297 mm)</PresentationFormat>
  <Paragraphs>932</Paragraphs>
  <Slides>67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72" baseType="lpstr">
      <vt:lpstr>MS PGothic</vt:lpstr>
      <vt:lpstr>arial</vt:lpstr>
      <vt:lpstr>arial</vt:lpstr>
      <vt:lpstr>Calibri</vt:lpstr>
      <vt:lpstr>Tema de Office</vt:lpstr>
      <vt:lpstr>Presentación de PowerPoint</vt:lpstr>
      <vt:lpstr> PRESENTACIÓN    </vt:lpstr>
      <vt:lpstr> FICHA TÉCNICA DE LA ENCUESTA   </vt:lpstr>
      <vt:lpstr>TEMAS RELEVANTES DE SEPTIEMBRE 2015</vt:lpstr>
      <vt:lpstr>Presentación de PowerPoint</vt:lpstr>
      <vt:lpstr>TABLERO DE SITUACIÓN   PRINCIPALES PROBLEMAS  </vt:lpstr>
      <vt:lpstr>TABLERO DE SITUACIÓN TENDENCIA ENERO 14 – SEPTIEMBRE 15  PRINCIPALES PROBLEMAS  </vt:lpstr>
      <vt:lpstr>Presentación de PowerPoint</vt:lpstr>
      <vt:lpstr>TABLERO DE SITUACIÓN  RIESGOS PERCIBIDOS   </vt:lpstr>
      <vt:lpstr>TABLERO DE SITUACIÓN  ALTO RIESGO ECONÓMICO PERCIBIDO TENDENCIA ENERO14-SEPTIEMBRE 15  </vt:lpstr>
      <vt:lpstr>TABLERO DE SITUACIÓN  ALTO RIESGO SOCIAL PERCIBIDO TENDENCIA ENERO14-SEPTIEMBRE 15  </vt:lpstr>
      <vt:lpstr>TABLERO DE SITUACIÓN  ALTO RIESGO POLÍTICO PERCIBIDO TENDENCIA ENERO14 -  SEPTIEMBRE 15  </vt:lpstr>
      <vt:lpstr>TABLERO DE SITUACIÓN  ALTO RIESGO PERSONAL PERCIBIDO TENDENCIA ENERO14-SEPTIEMBRE15  </vt:lpstr>
      <vt:lpstr>TABLERO DE SITUACIÓN  RESUMEN DE RIESGOS TENDENCIA ENERO14-SEPTIEMBRE15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 PILOTO- 35 CASOS PRINCIPALES RESULTADOS</dc:title>
  <dc:creator>Roberto</dc:creator>
  <cp:lastModifiedBy>Victoria</cp:lastModifiedBy>
  <cp:revision>1882</cp:revision>
  <cp:lastPrinted>2015-08-27T14:25:08Z</cp:lastPrinted>
  <dcterms:created xsi:type="dcterms:W3CDTF">2013-12-17T14:56:31Z</dcterms:created>
  <dcterms:modified xsi:type="dcterms:W3CDTF">2015-10-07T16:48:40Z</dcterms:modified>
</cp:coreProperties>
</file>